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78" r:id="rId4"/>
    <p:sldId id="289" r:id="rId5"/>
    <p:sldId id="262" r:id="rId6"/>
    <p:sldId id="258" r:id="rId7"/>
    <p:sldId id="259" r:id="rId8"/>
    <p:sldId id="267" r:id="rId9"/>
    <p:sldId id="291" r:id="rId10"/>
    <p:sldId id="268" r:id="rId11"/>
    <p:sldId id="269" r:id="rId12"/>
    <p:sldId id="261" r:id="rId13"/>
    <p:sldId id="283" r:id="rId14"/>
    <p:sldId id="260" r:id="rId15"/>
    <p:sldId id="280" r:id="rId16"/>
    <p:sldId id="281" r:id="rId17"/>
    <p:sldId id="282" r:id="rId18"/>
    <p:sldId id="292" r:id="rId19"/>
    <p:sldId id="284" r:id="rId20"/>
    <p:sldId id="285" r:id="rId21"/>
    <p:sldId id="263" r:id="rId22"/>
    <p:sldId id="290" r:id="rId23"/>
    <p:sldId id="293" r:id="rId24"/>
    <p:sldId id="271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7A14E-00BE-4196-A0B5-08EBD1964B5E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62C2-F1E7-4991-8C9F-6941A0995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41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62C2-F1E7-4991-8C9F-6941A09955F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11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62C2-F1E7-4991-8C9F-6941A09955F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55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827878-2B0F-48E8-8851-1B414B03A1F6}" type="datetime1">
              <a:rPr lang="tr-TR" smtClean="0"/>
              <a:t>19.12.2019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0F0-17CF-43E0-B7A3-587B4B7AB28D}" type="datetime1">
              <a:rPr lang="tr-TR" smtClean="0"/>
              <a:t>19.12.2019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44CB-6884-4EBB-83B1-9B35A1AF691F}" type="datetime1">
              <a:rPr lang="tr-TR" smtClean="0"/>
              <a:t>19.12.2019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A36D-7F32-46BE-B878-246E4D3C80A5}" type="datetime1">
              <a:rPr lang="tr-TR" smtClean="0"/>
              <a:t>19.12.2019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8D4-B474-4770-A836-D536FA17A09D}" type="datetime1">
              <a:rPr lang="tr-TR" smtClean="0"/>
              <a:t>19.12.2019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B1B7-BA45-4C27-A722-9ACAFED67E62}" type="datetime1">
              <a:rPr lang="tr-TR" smtClean="0"/>
              <a:t>19.12.2019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E396-F31F-446C-875F-51923AA8CD97}" type="datetime1">
              <a:rPr lang="tr-TR" smtClean="0"/>
              <a:t>19.12.2019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039E-2DA0-485E-BFFD-0483AF8B988D}" type="datetime1">
              <a:rPr lang="tr-TR" smtClean="0"/>
              <a:t>19.12.2019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075-4DDF-440B-A058-5DB4C14F0761}" type="datetime1">
              <a:rPr lang="tr-TR" smtClean="0"/>
              <a:t>19.12.2019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EAECA67-8C5D-497C-BAE0-6C9B954A9B44}" type="datetime1">
              <a:rPr lang="tr-TR" smtClean="0"/>
              <a:t>19.12.2019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EA4696-2600-4E45-B885-F19D33339B63}" type="datetime1">
              <a:rPr lang="tr-TR" smtClean="0"/>
              <a:t>19.12.2019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r="1000"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FC473E-3CCF-4993-AB1A-B19895C6B1D7}" type="datetime1">
              <a:rPr lang="tr-TR" smtClean="0"/>
              <a:t>19.12.2019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909276"/>
            <a:ext cx="540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YÜKSEKÖĞRETİMDE KALİTE GÜVENCESİ</a:t>
            </a:r>
          </a:p>
          <a:p>
            <a:pPr algn="ctr"/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Öğr. Gör. Dr. Bahar ÇELİK</a:t>
            </a:r>
          </a:p>
          <a:p>
            <a:pPr algn="ctr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17.12.2019</a:t>
            </a:r>
          </a:p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Kütahya</a:t>
            </a:r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305903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tr-TR" dirty="0" smtClean="0"/>
              <a:t>Gündem </a:t>
            </a:r>
            <a:r>
              <a:rPr lang="tr-TR" dirty="0"/>
              <a:t>programını inceleyerek, görüş ve önerilerini Kurul Başkanına iletmek,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/>
              <a:t>b) Birimlerin faaliyet gösterdiği alanlardaki kamu ve özel sektör kurum, kuruluş ve meslek odaları ile işbirliği geliştirmek,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c) Dış paydaşların talep ve önerileri üzerine fikir alışverişinde bulunmak</a:t>
            </a:r>
            <a:r>
              <a:rPr lang="tr-TR" dirty="0" smtClean="0"/>
              <a:t>,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ç) Eğitimde kalitenin artırılmasına, geliştirilmesine, yaygınlaştırılmasına ve sürekli iyileştirilmesine yardımcı olmak. </a:t>
            </a:r>
          </a:p>
          <a:p>
            <a:pPr algn="just"/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251520" y="1556792"/>
            <a:ext cx="42981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 Kurulunun Görevleri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tr-TR" sz="2000" b="1" dirty="0" smtClean="0"/>
              <a:t>KURUM DEĞERLENDİRMESİ</a:t>
            </a:r>
          </a:p>
          <a:p>
            <a:pPr marL="109728" indent="0" algn="ctr">
              <a:buNone/>
            </a:pPr>
            <a:endParaRPr lang="tr-TR" sz="2000" b="1" dirty="0"/>
          </a:p>
          <a:p>
            <a:pPr marL="109728" indent="0" algn="ctr">
              <a:buNone/>
            </a:pPr>
            <a:endParaRPr lang="tr-TR" sz="2000" b="1" dirty="0" smtClean="0"/>
          </a:p>
          <a:p>
            <a:pPr marL="109728" indent="0">
              <a:buNone/>
            </a:pPr>
            <a:r>
              <a:rPr lang="tr-TR" sz="1600" dirty="0" smtClean="0"/>
              <a:t>Kurum İç Değerlendirme                               Kurumsal Dış Değerlendirme</a:t>
            </a:r>
          </a:p>
          <a:p>
            <a:pPr marL="109728" indent="0">
              <a:buNone/>
            </a:pPr>
            <a:r>
              <a:rPr lang="tr-TR" sz="1400" dirty="0" smtClean="0"/>
              <a:t>- KİDR (Yıllık)                                                           - Dış Değerlendirme Süreci (5 Yılda Bir)</a:t>
            </a:r>
            <a:endParaRPr lang="tr-TR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51720" y="1772816"/>
            <a:ext cx="244827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9992" y="1772816"/>
            <a:ext cx="180020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19672" y="3068960"/>
            <a:ext cx="1440160" cy="679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9912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2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556792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 KALİTE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GÜVENCESİ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SİSTEMİ</a:t>
            </a:r>
          </a:p>
          <a:p>
            <a:pPr algn="just"/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stratejik yönetiminin bir parçası olarak kalite güvencesi politikaları ve bu politikaları hayata geçirmek üzere stratejilerini belirlemeli ve kamuoyuyla paylaşmalıdır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iç kalite güvencesi sistemini oluşturmalı ve bu sistem ile süreçlerin gözden geçirilerek sürekli iyileştirilmesini sağlamalıdır. Kalite Komisyonunun yetki, görev ve sorumlulukları açık şekilde tanımlanmalı ve kurumda kalite kültürü yaygınlaştırılmalıdır.</a:t>
            </a:r>
          </a:p>
          <a:p>
            <a:pPr marL="342900" indent="-342900" algn="just">
              <a:buFont typeface="+mj-lt"/>
              <a:buAutoNum type="arabicPeriod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iç ve dış paydaşların kalite güvencesi sistemine katılımını ve katkı vermesini sağlamalıdır.</a:t>
            </a:r>
          </a:p>
          <a:p>
            <a:pPr marL="342900" indent="-342900" algn="just">
              <a:buFont typeface="+mj-lt"/>
              <a:buAutoNum type="arabicPeriod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uluslararasılaşma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stratejisi ve hedefleri doğrultusunda yürüttüğü faaliyetleri periyodik olarak izlemeli ve sürekli iyileştirmelidir.</a:t>
            </a:r>
          </a:p>
          <a:p>
            <a:pPr marL="342900" indent="-342900" algn="just">
              <a:buFont typeface="+mj-lt"/>
              <a:buAutoNum type="arabicPeriod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12776"/>
            <a:ext cx="69151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54691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EĞİTİM VE ÖĞRETİM (1/2)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 Tasarımı ve Onayı;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Kurum, Programların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tasarımı ve onayı için tanımlı süreçlere sahip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 Sürekli İzlenmesi ve Güncellenmesi;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Kurum, programlarının eğitim-öğretim amaçlarına ulaştığından ve öğrencilerin ve toplumun ihtiyaçlarına cevap verdiğinden emin olmak için paydaşlarını düzenli olarak izlemeli ve programlarını periyodik olarak gözden geçirerek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güncellemelidir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Merkezli Öğrenme, Öğretme ve Değerlendirme;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Kurum, programlarını öğrencilerin öğrenim sürecinde aktif rol almalarını teşvik edecek şekilde yürütmelidir. Öğrencilerin başarı ölçme ve değerlendirmesi de bu yaklaşımı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yansıtmalıdır</a:t>
            </a:r>
            <a:endParaRPr lang="tr-T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340768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EĞİTİM VE ÖĞRETİM (2/2)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Kabulü ve Gelişimi, Tanıma ve Sertifikalandırma;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öğrenci kabullerine yönelik açık kriterler belirlemeli, diploma, derece ve diğer yeterliliklerin tanınması ve sertifikalandırılması ile ilgili olarak önceden tanımlanmış ve yayımlanmış kuralları tutarlı ve kalıcı bir şekilde uygulamalıdır.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Eğitim-Öğretim Kadrosu;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eğitim-öğretim kadrosunun işe alınması, atanması, yükseltilmesi ve ders görevlendirmesi ile ilgili tüm süreçlerde adil ve açık olmalıdır.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Öğrenme Kaynakları, Erişilebilirlik ve Destekler;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eğitim-öğretim faaliyetlerini yürütmek için uygun mali kaynaklara sahip olmalı ve öğrenme olanaklarının tüm öğrenciler için yeterli ve erişilebilir olmasını güvence altına almalıdır.</a:t>
            </a:r>
            <a:endParaRPr lang="tr-T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8478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ARAŞTIRMA VE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GELİŞTİRME 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Kurumun Araştırma Stratejisi ve Hedefleri;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Kurum, stratejik planı çerçevesinde belirlenen akademik öncelikleriyle uyumlu, değer üretebilen ve toplumsal faydaya dönüştürülebilen araştırma ve geliştirme faaliyetlerini teşvik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etmelidir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lvl="0" algn="just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Kurumun Araştırma Kaynakları;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araştırma ve geliştirme faaliyetleri için fiziki altyapı ve mali kaynaklar oluşturmalı ve bunların etkin şekilde kullanımına yönelik politikalara ve stratejilere sahip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lvl="0" algn="just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Kurumun Araştırma Kadrosu;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araştırmacıların işe alınması, atanması ve yükseltilmesi ile ilgili tüm süreçlerde adil ve açık olmalıdır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Kurumun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Performansının İzlenmesi ve İyileştirilmesi;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araştırma ve geliştirme faaliyetlerini verilere dayalı ve periyodik olarak ölçmeli, değerlendirmeli ve sonuçlarını yayımlamalıdır. </a:t>
            </a:r>
            <a:endParaRPr lang="tr-TR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052736"/>
            <a:ext cx="8208912" cy="484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 </a:t>
            </a:r>
            <a:r>
              <a:rPr lang="tr-TR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KATKI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Toplumsal Katkı Stratejisi 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toplumsal katkı faaliyetlerini sahip olduğu hedefleri ve stratejisi doğrultusunda yerel, bölgesel ve ulusal kalkınma hedefleriyle uyumlu bir şekilde yürütmelidir.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Toplumsal Katkı Kaynakları 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toplumsal katkı faaliyetlerini sürdürebilmek için uygun nitelik ve nicelikte fiziki, teknik ve mali kaynaklara sahip olmalı ve bu kaynakların etkin şekilde kullanımını sağlamalıdır.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Toplumsal Katkı Performansı 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toplumsal katkı stratejisi ve hedefleri doğrultusunda yürüttüğü faaliyetleri periyodik olarak izlemeli ve sürekli iyileştirmelidir.</a:t>
            </a:r>
          </a:p>
        </p:txBody>
      </p:sp>
    </p:spTree>
    <p:extLst>
      <p:ext uri="{BB962C8B-B14F-4D97-AF65-F5344CB8AC3E}">
        <p14:creationId xmlns:p14="http://schemas.microsoft.com/office/powerpoint/2010/main" val="37960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816" y="1475487"/>
            <a:ext cx="84969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YÖNETİM </a:t>
            </a:r>
            <a:r>
              <a:rPr lang="tr-T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SİSTEMİ (1/2) </a:t>
            </a:r>
            <a:endParaRPr lang="tr-TR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 ve İdari Birimlerin Yapısı; 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Kurum, stratejik hedeflerine ulaşmayı nitelik ve nicelik olarak güvence altına alan yönetsel ve idari yapılanmaya sahip olmalıdır. Yönetim kadrosu gerekli yapıcı liderliği üstlenebilmeli, idari kadrolar gerekli yetkinliğe sahip </a:t>
            </a:r>
            <a:r>
              <a:rPr lang="tr-T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</a:t>
            </a:r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Kaynakların 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Yönetimi;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Kurum; insan kaynakları, mali kaynakları ile taşınır ve taşınmaz kaynaklarının tümünü etkin ve verimli kullandığını güvence altına almak üzere bir yönetim sistemine sahip olmalıdır</a:t>
            </a:r>
            <a:r>
              <a:rPr lang="tr-TR" sz="19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 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 Sistemi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Kurum, yönetsel ve operasyonel faaliyetlerinin etkin yönetimini güvence altına alabilmek üzere gerekli bilgi ve verileri periyodik olarak toplamalı, analiz etmeli ve süreçlerini iyileştirmek üzere </a:t>
            </a:r>
            <a:r>
              <a:rPr lang="tr-T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kullanmalıdır</a:t>
            </a:r>
            <a:endParaRPr lang="tr-TR" sz="1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340768"/>
            <a:ext cx="74168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500" b="1" dirty="0" smtClean="0"/>
              <a:t>İÇERİK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Kalite Nedir?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Neden </a:t>
            </a:r>
            <a:r>
              <a:rPr lang="tr-TR" sz="1500" dirty="0"/>
              <a:t>Yükseköğretimde Kalite Güvencesi</a:t>
            </a:r>
            <a:r>
              <a:rPr lang="tr-TR" sz="1500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Neden Eğitimin Akreditasyonu?</a:t>
            </a:r>
            <a:endParaRPr lang="tr-TR" sz="15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Yükseköğretimde Kalite Güvence Sistemi Döngüsü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Yükseköğretim Kalite Kurulu ve Yasal Dayanağı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Kalite Organizasyon Yapısı ve Görevleri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 smtClean="0"/>
              <a:t>Kalite Komisyonunu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 smtClean="0"/>
              <a:t>Kalite Danışma Kurulu                            </a:t>
            </a:r>
            <a:endParaRPr lang="tr-TR" sz="1500" b="1" dirty="0" smtClean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 smtClean="0"/>
              <a:t>Kalite Koordinatörlüğü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 smtClean="0"/>
              <a:t>Birim Kalite Komisyonları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 smtClean="0"/>
              <a:t>Alt Çalışma Grupları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Kurum İç Değerlendirme Raporu (KİDR)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Kurumsal Dış Değerlendirme Süreci</a:t>
            </a:r>
          </a:p>
        </p:txBody>
      </p:sp>
    </p:spTree>
    <p:extLst>
      <p:ext uri="{BB962C8B-B14F-4D97-AF65-F5344CB8AC3E}">
        <p14:creationId xmlns:p14="http://schemas.microsoft.com/office/powerpoint/2010/main" val="32637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548075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YÖNETİM SİSTEMİ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(2/2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Kamuoyunu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Bilgilendirme;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eğitim-öğretim programlarını ve araştırma-geliştirme faaliyetlerini de içerecek şekilde tüm faaliyetleri hakkındaki bilgileri açık, doğru, güncel ve kolay ulaşılabilir şekilde yayımlamalı ve kamuoyunu bilgilendirmelidir.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Yönetimin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Etkinliği ve Hesap Verebilirliği;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yönetim ve idari kadroların verimliliğini ölçüp değerlendirebilen ve hesap verebilirliklerini sağlayan yaklaşımlara sahip olmalıdır.  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KSBÜ</a:t>
            </a:r>
            <a:r>
              <a:rPr lang="tr-TR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NEREDEN BAŞLAMALI?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Kurul ve Komisyonlar kurulmalı,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Üniversitenin yapısına uygun vizyon, misyon, hedef ve politikalar belirlenmeli,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maddeyi kapsayacak şekilde dört yıllık stratejik plan oluşturmak için gerekli alt yapı hazırlıkları yapılmalı,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web sayfası oluşturularak tüm faaliyetler bu web sayfasında ilan edilmeli,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İyi bir veri izleme sistemi kurulmalı,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yıl iç ve dış paydaş memnuniyeti ölçülmeli,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birimlere eğitim verecek şekilde yıllık plan yapılmalı,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Akreditasyon sürecine kolay adapte olacak birimler akreditasyon sürecine dahil olabilecek şekilde hazırlanmalı </a:t>
            </a:r>
            <a:r>
              <a:rPr lang="tr-TR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(uzun vadede).</a:t>
            </a:r>
          </a:p>
        </p:txBody>
      </p:sp>
    </p:spTree>
    <p:extLst>
      <p:ext uri="{BB962C8B-B14F-4D97-AF65-F5344CB8AC3E}">
        <p14:creationId xmlns:p14="http://schemas.microsoft.com/office/powerpoint/2010/main" val="27271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779687"/>
            <a:ext cx="82089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BİRİMLERDEN NELER BEKLENMEKTEDİR? (1/2)</a:t>
            </a:r>
          </a:p>
          <a:p>
            <a:pPr algn="just"/>
            <a:endParaRPr lang="tr-T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 Komisyonlara benzer şekilde kurul ve komisyonlar kurulmalı,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Üniversitenin gelecek hedeflerine destek verecek şekilde vizyon, misyon, hedef ve politikalar belirlenmeli,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birim ulusal veya uluslararası akreditasyon kuruluşunu inceleyerek mevcut durumunu incelenmeli </a:t>
            </a:r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(öz değerlendirme raporu incelenebilir),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Müfredat gözden geçirilmeli,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Yıllık iç ve dış paydaş görüşü alınmalı,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628800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BİRİMLERDEN NELER BEKLENMEKTEDİR? (2/2)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yıl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BİDR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hazırlanarak üst komisyonlara iletilmeli,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Kurul ve komisyonlara öğrenciler dahil edilmeli,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Bologna Bilgi Paketi (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İş yükü hesaplamaları, değerlendirme ağırlıkları, ders içerikleri vb..) gözden geçirilmeli,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Birimin eğitim ihtiyaçları tespit edilerek üst komisyona bildirilmeli,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Birim bazında iyi bir veri izleme ağı kurulmalı (yayın, patent, faydalı model, ödül vb.) ve üst yönetime doğru veriler iletilmeli.)</a:t>
            </a:r>
          </a:p>
          <a:p>
            <a:pPr algn="just"/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340" y="2967335"/>
            <a:ext cx="6731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TEŞEKKÜR EDERİM..</a:t>
            </a:r>
            <a:endParaRPr lang="en-US" sz="5400" b="1" dirty="0">
              <a:ln w="19050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9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61662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 Yükseköğretimde Kalite Güvencesi?</a:t>
            </a:r>
          </a:p>
          <a:p>
            <a:pPr marL="109728" indent="0">
              <a:buNone/>
            </a:pPr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Bilişim ve iletişim teknolojisinde yaşanan gelişmeler</a:t>
            </a:r>
          </a:p>
          <a:p>
            <a:pPr marL="109728" indent="0" algn="just">
              <a:buClrTx/>
              <a:buNone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Yaşanan hızlı ekonomik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sosyal değişimler </a:t>
            </a: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ClrTx/>
              <a:buNone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ekonomisi ve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 toplumu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esaslı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gelişmeler ile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 kurumlarından daha nitelikli hizmet beklentisinin artması </a:t>
            </a: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ClrTx/>
              <a:buNone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Hızla büyüyen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yönetimi daha kompleks hale gelen yükseköğretim kurumlarının eğitim, öğretim, araştırma ve diğer hizmetlerinde sistematik ve stratejik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yaklaşımların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 hale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gelmesi</a:t>
            </a:r>
          </a:p>
          <a:p>
            <a:pPr marL="109728" indent="0" algn="just">
              <a:buClrTx/>
              <a:buNone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ClrTx/>
              <a:buNone/>
            </a:pP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 Kalite Güvencesi ve Akreditasyon öğrencilerin 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sadece mesleklerini icra etmek için gereken teknik deneyimi almış olmaları 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değil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aynı zamanda iyi 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 vermek için gereken </a:t>
            </a:r>
            <a:r>
              <a:rPr lang="tr-TR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 değerleri ve yeteneği 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kazanmış olmaları 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de ilgilenir. </a:t>
            </a:r>
            <a:endParaRPr lang="tr-T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endüstri 4.0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3" y="0"/>
            <a:ext cx="9191249" cy="6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0"/>
            <a:ext cx="6981825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19872" y="5445224"/>
            <a:ext cx="3672408" cy="6480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Oval 1"/>
          <p:cNvSpPr/>
          <p:nvPr/>
        </p:nvSpPr>
        <p:spPr>
          <a:xfrm>
            <a:off x="2051720" y="188640"/>
            <a:ext cx="3744416" cy="2088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5796136" y="1880828"/>
            <a:ext cx="1871394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880"/>
            <a:ext cx="9144000" cy="6858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0"/>
            <a:ext cx="9139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4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-14288"/>
            <a:ext cx="9201150" cy="68865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4" y="-14288"/>
            <a:ext cx="919970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9144000" cy="6867525"/>
          </a:xfrm>
          <a:prstGeom prst="rect">
            <a:avLst/>
          </a:prstGeom>
        </p:spPr>
      </p:pic>
      <p:sp>
        <p:nvSpPr>
          <p:cNvPr id="5" name="AutoShape 2" descr="data:image/png;base64,iVBORw0KGgoAAAANSUhEUgAABaMAAAI6CAYAAAA6zVRgAAAAAXNSR0IArs4c6QAAAARnQU1BAACxjwv8YQUAAAAJcEhZcwAADsMAAA7DAcdvqGQAAIj3SURBVHhe7f19bFv7etj5Pm57B02RZIDTLTODw/hK2qe7tiwBk/yl4+MrWJSMzPYRfNBCEviHmxGiXg5wKKFjlxO4whlNLm+heFJiu4GkAYaIWmGugatLCbdTQ7FPYb0YhOMjBLjpAJJlz262pGoYtLT2BOhkMJhp0/Fdv7V+JNdaXHwVl8SX72dD2L+1RK6XHxcp+uHD57nyySAAAAAAAAAAAPjoL+j/AwAAAAAAAADgG4LRAAAAAAAAAADfEYwGAAAAAAAAAPiOYDQAAAAAAAAAwHcEowEAAAAAAAAAviMYDQAAAAAAAADwHcFoAAAAAAAAAIDvCEYDAAAAAAAAAHxHMBoAAAAAAAAA4Lsrnwx6DAAAgBZx9qd/Jr/9e78vqZ/+oV4DoFo/Cv2K/Dgckpvf+65eAwAAgItAMBoAAKAF/e35fyw/fbOvlwDUSgWi/1ny7+olAAAAXATKdAAAALQgAtHA+bz74z/RIwAAAFwUgtEAAAAAAAAAAN9RpgMAAKAFBUOP9MiS2flKjwCUwvMGAADgcpEZDQAAAAAAAADwHcFoAAAAAAAAAIDvCEYDAAAAAAAAAHxHMBoAAAAAAAAA4DuC0QAAAAAAAAAA3xGMBgAAAAAAAAD4jmA0AAAAAAAAAMB3BKMBAAAAAAAAAL4jGA0AAAAAAAAA8B3BaAAAAOCSHKeWpfvevHTPrMu2tQoAAABoWwSjAQAAgEtxKMurWWt4tC8v96whAAAA0K4IRgMAAACXok+iUwFr2DsgXw5aQwAAAKBdEYwGAAAALknPZFROXsTlZGlCRvQ6AAAAoF1d+WTQYwAAALSIYOiRHlkyO1/pURvKpGUssiUHerFI76jsLg1Jj17cTszL9I5esOmfmpXNyS695OVQYvfWRObjkiiTpazqPA/nymt4CYXlJNanF4pVur95nNdeS3d8X6+pVkDmklG5+7bC8XmpcMztoqOeNwAAAE2IzGgAAAA0t+CQbKrs4eSo9OtVFhV8VVnFhUC0MhJTtw3LuLkUkP5QWHaN+5cPRKsg8a5sGP/feHNorSjBymaelZWQLrGRo4Li6jgrBHUL99crcoqOMyDj87NW5rTxs5sr6aGNz1vr1bZ2pwb02kK2tfv2Ksid25b5Y8zRnPscAAAAAB8RjAYAAEBrCN6Q+716rPQOyN2gHrscZ97Jh95RWUlGZTPW5whWezuTV2mdTbyzK8mMNSytS0ZuX9VjS//QjSr2k9MlvddcweXbzuPsn5qUxGD5ALqlS3omJ2R3ynk8Pdecy0WCfRKJRYuD4gAAAIBPCEYDAACgjZzJdmJZZk/vyObSkIyUCFYX2XstC0d6LFl5/vZMjy/J4ETFTG43FZCOVHu+mbQk96zhSNidcQ4AAAD4g2A0AAAA2sSZJGdS8vL2ZM2B3O03zvrMB+n3cqzHbSmTla/10Mw4v6bHAAAAgI8IRgMAAKD1qSaHMymRx9EqS1vYGPd9ejIqc/ZyFUdbsqwzh9uRM/jeJZHJ9m9eCAAAgMtHMBoAAAAt7XhvXcYiW3LQPVx9mQqb47f7IkM3JOIqV1GpkWFrOpPt1LJM71hLAAAAwEUiGA0AAIAWlZVXiWUZju/LgVrcWZOxVK21ng9lefWqPFRlPdwNEnfeybYetoOD1UXpvrco06u6USMAAABwwQhGAwAAoDUdfSzUPdYOVlOSzOiFauy9kw+hmzJiLnTJ3aGAObLsy9Oag9vNq39qVk5ezMrKlP0cAQAAgItDMBoAAACtqXdAorGorNhrPUtWFiLrVWc0b7/5KPfDhXrJPZPDMq7HSvs1MuySkclJmbNngAMAAAAXhGA0AAAAWtpIbNYVXN2X6Zl05SCy2bhwQO466kz3yZeORob78qqWTOsyjlPrtWVt+6ZLIg8G9BgAAAC4OASjAQAA0OK6JLIUdmQ0y9GWDCfKNyBUjQsP1O3uzUu37cfZ3C8rC2uNaGR4Jq/SIp/X0WDRF8GAfKGHOdupKgL4AAAAwDkQjAYAAEAb6JPEvCvbd2dNYnt6XMRqXLjyIi4nRT+uTOtGNDLMvJfnEpCmqY4RHJLIoB4rKkv89DPp0YsAAACAHwhGAwAAoD0MTsiuKyC9EV+W2F5xE8Lj1K58mLqjGxe6NbqR4Zkkn2zJgV5qPtbxybUuvQwAAAD4g2A0AAAAWoPKLj7SY8WjnnPP4B1X/eisbMQXZSxxqEtQnMl2almGV7PmUilFjQxXF11BbWM7bz7qseXg9Ky4zEXmUGIzi7Kgjrvbnnl8JkenzmPYeJM7Ri+13l7k+NR1fEXNGI3j3VuXsdzxAQAAAD678smgxwAAAGgRwdAjPbJkdr7SozaUSctYpFxm8YCsvJiQETmU2L012dBrqzU+H5dEvmTFmSTLBWdDYdm9tlsxmO3JuO9JrE+OU+WD4f1Ts7I5WchSrnR75/FXvn0p7u20o4563gAAADQhgtEAAAAtiKAaUDueNwAAAJeLMh0AAAAAAAAAAN8RjAYAAAAAAAAA+I5gNAAAAAAAAADAdwSjAQAAgApUU8Due/PSPbMu29YqAAAAADUiGA0AAACUdSjLq1lreLQvL/esIQAAAIDaEIwGAAAAyuqT6FTAGvYOyJeD1hAAAABAbQhGAwAAABX0TEbl5EVcTpYmZESvAwAAAFCbK58MegwAAIAWEQw90iNLZucrPfJJJi1jkS050ItFekdld2lIevTidmJepnf0gk3/1KxsTnbpJZvMoSTXduX5Tta1j4D0hwbkYfiGjASL76dqOQ/nSmg4BGQuGZVIUC96KXNO6jgXJVVi2xb3uRzvrcvss305ONIregMyPjQs0ck+kdS6vLo1YR5PqbkxuebR8xhDYTmJGdt0q3MOvY/He/68blvrXJXahud10WAX/rwBAACAA8FoAACAFnRpQbWi4GiZoG/mUGKRNdkwg6HDshjrKwRZ885kO5GS6R0rkNkfCttuZ/wuZfxOBzn7Q6PG72yB2jzn7XIqBTi3E8vy9ETk4Khwv+L7qONbdAZPjWPcdZ2L2pY6h/4p4/gn9e90cHjBPDfnPKnA9XB831rQxufjkihRAiQXdB+fnzVu4z6nBs2h+zxlQFZeeGSCq/N6siYL4gqcVzlXljNJzix6bMNfBKMBAAAuF2U6AAAAUL3gDbnfq8dK74DcLZF9fJx5Jx96R2UlGZXNMgHJXBBVBS6dt+uSkcmo7Op6zQc7WzI8sy7b5pKdcbtrV0Vl//brNcrB6muP2+YcysuTq3J/SC9q16+5A71d0ntN14vWxm+7zmVv3ToH41zzgWgl2CeRWOH47XoGJ2QlpBe0jTeHelTs6FQFur0D0Q2bw9sDepyzL9MzaTnWS3nGed0dCsj4A3cQuXgbRXOV11ViGwAAAGhnBKMBAADQYCpDdllmT+/I5tKQjJQIVqss2oVcSQuVhRvzKD1h6JkclnE9lqN9mU6UCNpeuyMPHQHefXm5p4due+/kw9AduasXz2P7jTPD2a1nclLm7AF8bSQWLpyXsrMmMa/jzaTl6c6APPTI8m70HLoD+nK0JcOl5hsAAACoEcFoAAAANJDK1E3Jy9uT5WsAmwFWPVZCN8s0BuyTL+1B5lJBW4M7M3fjmUdmrzrGZx/l/q0yx1e1M/nmRA+PtmQ2daYX7FQW8FU9tuuTqCtruvh4jWN9siXX573KZfgwh9fuyOa8K0PauO2Y53kBAAAAtSEYDQAAgMZQ9aRnUiKPox7lJJy215xN+fqLymM4uUtllCxpMXjHmYV8tC+vMnqck3kvz7uHyzc3rFqXfN6th4aD1UXpnlmX5J4zeNszaTUvdHNkLCtHW7JsDxLvvZaF7rBnLWn/5nCiqLTIwWpKku55BAAAAGpEMBoAAADnphrymY0Nqwry2rKJteJazU4911yZxSffemQ8K1Yt4oKsLKw5g67Hb/fl+m3vchb1GAmPukpb7MtC3DsoXaxPEq5M5EJ29KHEnn2UubDXsfo5hypIHnXVtDbmMeJVaxoAAACoHsFoAAAAnENWXiWWZTi+b2XpVlXS4Uy+ztc5rtNRVkptoijbeOedLYh6KMvpq/KlR6Zx3YJDZmkLR0Ba0UHpsYRXqRCbomxuKzv6OLUrH4YmSwT3/Z1DZSQ266p1XaKhIQAAAFAlgtEAAACo39FH+VoPcy6/pIOrPrLsy9NcgFw3LixdW7lOgxOymQzLuEejwoOdLRm+Vy6ruEsiD9zZ0csym77q2bTw4hjHteRqskhDQwAAAJwDwWgAAADUr3dAorFaSzp0yRceQdua9Aak3CbcpTMO0u/lWDUDbFjjQg/BPkksxWV3ftQjKL0v0+WCuIMTzjk8ysr1Bx5NC/P8n0NLcRkRlf0+m9ZjAAAAoAYEowEAAHButZV0cNd1FvlwWr60x/HpRz2y9A/dkB499hS8Ifftx6NKX6Tey3MZkLsNaVxYsJ1ynmfP4FA+KO0o3eEoF1Js5LYr6FvWBcxhjldDw6OsHgEAAADVIxgNAACABqitpEPPLWeN5YMKgdSjU3vwM1BFdrNH6YvVLbn+YKi6AGwtTvfllUdZEhWU3nxhn5OP8k0Dy5f4P4cFxQ0Nq1MpQP5Fgz8YAAAAQHMjGA0AAIAG8S7pENvTY7vgkDy0BzfLZg0fyssdPVRCwyWa+rm4GwPKQGMbF+ZlZWGtVAkOe/3qq/J5I4OvFzGHNsXZ7x6CgeJGjp7O5FW6wfMBAACApkcwGgAAAI2jSjq4AtIb8WWJ7RVnyDqDm7Ymgy7HqV3Z0GPpHZXdWJ9eqMRZyqJ/yofGhTk7azJW4vhz/Ni//3No55H97uYqj2LV6vaw91qed9/07/EAAABAUyIYDQAAgOpl3svzIz1WjopLVPQUZSRnZSO+KGOJQ1dgUgU3Z2UlZAWMD1bdtzmT7dSyDK9a5SX6Q2HZXfIqs2Hc7s2+Gfjcdh/L5LAOnnqVpVDZuc7axx9O3cd45ipvIbLxxn0bS/7488dgHf+0ykg2jn1xslxZDOsc7Ertx6lBc5g5lOQz7zl06pNE0lUL28E4nse23x9tyazreI731mXsWUAW6wqIAwAAoJVd+WTQYwAAALSIYOiRHlkyO1/pkU8yaRmLbMmBXiw2ICsvJmREDiV2b62QhethfD4uCXe5jMyZbL99LU/T+3JgD3b3BqS/e0AehodkxKOkw3GqEGjNU5m/toDrdmJepk/s684kObMoC/b9uPRPzcqipIq3baNusznZZWx/XSRsnHtQBX6Nc1g1zkHfRh3/+INJ43xLBaIrH4v7fEpq5ByGwnJSJlis7rN8LVr8OObpuXAdS79xLNfLzoe/Lvx5AwAAAAeC0QAAAC2IoBpQO543AAAAl4syHQAAAAAAAAAA3xGMBgAAAAAAAAD4jmA0AAAAAAAAAMB3BKMBAAAAAAAAAL4jGA0AAAAAAAAA8B3BaAAAAAAAAACA7whGAwAAAAAAAAB8RzAaAAAAAAAAAOA7gtEAAAAAAAAAAN8RjAYAAAAAAAAA+I5gNAAAAAAAAADAdwSjAQAAAAAAAAC+IxgNAAAAAAAAAPAdwWgAAAAAAAAAgO8IRgMAAAAAAAAAfHflk0GPAQAA0CKCoUd6BKBemZ2v9AgAAAAXgcxoAAAAAAAAAIDvCEYDAAC0oJvf+64eAahH13d+QY8AAABwUQhGAwAAtKDf+vGP5Jd/6Tt6CUAtfvHnf04e/fqv6SUAAABcFGpGAwAAAA0U+P60Hlmm/sYd+a9/82/pJQAAAKBzkRkNAAAAAAAAAPAdwWgAAAAAAAAAgO8IRgMAAAAAAAAAfEcwGgAAAAAAAADgO4LRAAAAAAAAAADfEYwGAAAAAAAAAPiOYDQAAAAAAAAAwHcEowEAAAAAAAAAviMYDQAAAAAAAADw3ZVPBj1GC/o//u2/k//fwZFeAoDS/t2f/7l8ffyv9BIAwC8/+Yf/bz2yTP2NO/Jf/+bf0ksAAABA5yIY3cJepv+5/J2//4/k3/zZ/6bXAAAAoNn8J/+3X5H/LHxXLwEAzuMXf+HnpP+vXdNLAIBWQzC6hY38p/8POfj6VC8BAAAAAND+frWvR/7L6IReAtCs+PAIXghGt7DA96f1CAAAAAAAAGguP/jV6/L/Xf4v9BJAMLqluYPR6gkOAF7e/tH/qEeWX/yFv6JHAIBG+190CbVPV4y32eZb7SvmMgAAQCfa/u/+KzKkkUcwuoW5g9HZn63oEQA48XoBABen+NtrVwhHA8A5fTL+A9Ca/snyb8qtX/3regmdjmB0CyO4BKBavF4AwMVxv+b+tf/rfyRX/+p/qJcAAPX4F//yX8nH//nf6CVeW4FmdvAvTuXf6G+KKQSjYUcwuoURXAJQLV4vAODiuF9zf/cnvyHhH/5ALwEA6vF3/v4/krXf/wO9xGsr0Mz+ZvQfyB/80Qe9RDAaTn9B/x8AAAAAAAAAAN8QjAYAAAAAAAAA+I5gNAAAAAAAAADAdwSjAQAAAAAAAAC+IxgNAAAAAAAAAPAdwWgAAAAAAAAAgO8IRgMAAAAAAAAAfEcwGgAAAAAAAADguyufDHpcl7M//TP57d/7fUn99A/1GqBz/Cj0K/LjcEhufu+7ek1z4/kKdKZWe60CWl3g+9N6ZPndn/yGhH/4A70EAKjH3/n7/0jWfv8P9BKvrUAz+5vRfyB/8Ecf9JLIP1n+Tbn1q39dL6HTnTsY/bfn/7H89M2+XgI6jwru/LPk39VLzY3nK9C5Wum1Cmh1BKOB9kaCBzoVCQ6oFsFolHPuYHQw9EiPgM6V2flKj5obz1egs7XKaxXQ6ghGA+2NBA90snoTHPgQB2h/1X5gRc1oAAAAAACqRCAanezdH/+JHtXm7/3DDQLRQJv7pzv/XB79zppeKq3hmdFkXaETtOp1z/MV6Cw854HLQWY00N74tiE6XT3vKXneAJ2j0msEwWigDq163fN8BToLz3ngchCMBtobf1/RaRpxzbu3AaB9VXqNIBgN1KFVr3uer0Bn4TkPXA6C0UB74+8rOk0jrnmeN0D7qvX5Tc1oAAAAAAB8sp2Yl+57JX5m0nKsb2fKpGXMfZvEof5l69lOLOvzXJdtve4yHO+ty9iMbU5nliWWOjTn/ji1LsmMdbucZjnuRmvX8wLQWghGAwAAAADgk5FYXHbnB/RSwfh8XE6WhqRHL5uCQ7L5wrj9VMBcHJ+flZNYnzk2ZdISM4Oqy/kAai7AOJa6xKD13rrE9vQ4xzjWpztZa3y0L09TZ9b4gqn5GY7viwyFZdeY2xP183hYvjjdlWFj3oZXP+pbao08bq95uSxN8ngAAMFoAAAAAAB81DM4ISshvaBtvCkdPD46zUr/1KwkBrv0Gsvx233ZOFKjrCysGfe3BRgPVt9dUrbrocRUsNctOCQPQ1ZQXXoH5OGk81wuxN66TKv56R2Vxcm+QuA/2CeRWDQf9Hdo2HGXmJfL0gyPBwAYCEYDAAAAAOCzkVhYxvXYtLPmnTVrBpi9g4U9twZkvFeNAjIX7nMEGPunbsqIObpIZ5KcWZMNveQ2EotamchLE5dwbCLbb8oHg3smJ2XOnE+n8x93+Xm5LJf9eACAQjAaAAAAAADf9UnUlYm78cxVM1oFMZ9syfX5EsHC4JAkllSpiahEgtaqXIBxc9JWzuMiZA4lNrMoC2amdjM6k29O9PBoS2Y9y1J0yd2hq3rcIE0/LwBwuQhGAwAAAABwAXomh53Z0UdbsmzPjt57LQvdYUkM6mUPxc341iW55wq0ZoobIZpZ2MZ6q+a0db+SZT3MgKpudqdv62jyp44hsqZLhlg24rnbpuXYY/9juWBw0e90/Wu1zdxtE7YgvfuYXc0GS+uSz7v10HCwuug5Vz2TE/nAvte85Y/bdFZoAmgcd0z9zl4XutK86HWmSnPcyHmqeF4AcHEIRgMAAAAAcCH6JOFqZljIjj6U2LOPVvmNEo5TVjO+g6MBWUnG5SQZlvGjfVmILzqDi8Eh2UyOSr9eNJ2mZSyyVQiUGvebdgdIlb116TYDqletfbzQ+4gsF4KugxOyqdbrRcVsyGiWgBiSHr1/R+A9x+vY3hr7VOelFw92tmQ4cWgG3rvdx/zE45hLGAm79qPnyisobSp33IbtxKJZg9psLPkiKtFrr2XMXhe60rzodVXNcSPnqcJ5AcBFIhgNAAAAAMBFGbzjrFOss6OPU7vyYWiykKXrlknL7KrVrLB/6o6MqNsFC6U/VOavZw1qbWN1X+6rwKc9GH60L6/cGbQ6uJrfR768SNajrEgZwc/0oJKsLKQDsvsiLrtTtmPbWZPZZwErWOs45qzYEo/LU0FY476OgK6ig9KOzOKcksd9KC939FCset6qMaXafk3qnuNzzlPVjwcA+ItgNAA0PfUVPvV1umVJ6n9gbKesr/SNJUp3YQcAAEAz6pLIA2cAc+PZssymr3o2LczZXtvKZ8Ta9Vwr1DzeeFP6vWH/lA50BwPFwVnt+G0h6/b6NY9jcQevGyIgc4+trOGeW/ZjC8h9Y70VdLev/yjf1HIMKmCsMsg9GhWamcX3ypQrKUGV3hhLHVpBY2P75cqquNU/xz7PEwBcEILRANDkVJaM9ZW7rCyY/8A4lJc6K+ZgZ9dZWw4AAADNb3BCVkJ6rBxl5fqDEk0LTfas3BJBTGXnXcnAasn75J3Jq7T1HlPJ1zo2fob1e0/1fvTrVnzvGewzGz/uzo96BKX3ZbqqBI8++dL2mB2srslwTTWslTaeYwCoEsFoAGhyZqMb801zQOZuqxqCxhth/XXM/tBw6a9yAgAAoGmN3K6xvMMF659SdZHjRT+1ZAFftu2Us+RFz+BQPijtyA4vE8S3G4m5MqxVbeaIbixYh3aYYwCoFcFoAGh6ViaHapIS0W9MRyaj5hvVzVjpBjcAAABAvQ5OPRr8tZpT75IXKijtbDRYbUkL9b58VlZCVmKIJSsLNTRVtGuLOQaAGnVwMPpQYvfmyzZ4UFS34m79tZmyPzPLMlaqI289MmeynVDbLN5PTNWmMv9QnklSfS3IvEMNx2r/OXe92erm0WzS4Nq3o9sz2tLlXJOqy7Xer+35Ua3z3Nc3mUNJqtcD+zyZP8a6RFq2jdeLdtBcc89rGwAAaCbOEhEfbEHM49OPemQI3SxT6qOSLvm8Ww8Vr3Jwe8a/eevMAr4cWVlYK/XvC/ucXpXPq/62YZeMxKKya2+MWHUt7XacYwCoTccGo80arMb/yzV4UHrM7EP1yadeoY3Px/NfoTH/CB1l5UB35FXBtHo+FbVYQejuyKJM72RFuketrri5fT0eFkmvyXBEBT0WZcHWHtc6VtVZ1/4prcdXf5JhmXN8klu/aufR7GKcHLV98lyG8ce3YgAILaFh16RxTXTPqKCrXlZUgHbGI1iYSctT9dxRjOfk01KBQa/rrNr7Xpjc68GaLKjjCoXN7tnWvBmvS1NW05Vp4/XCsxN4Ti3zdxFaYO55bQMAAM2mmrIe42ZJt/o596Eyfgs1kY/30jL25mbJEnFmgNx4Txdrtg/md9YqJgv0T92pIoivmooX3nP3DE7IYv7fOaWD2e55Oc8cd6JKCU72x3Y7UeL3xvxfeALJZeyz3TCHZbR28lSHBqNtTQOqav7VVfYPv/ojtDlv+73xx262rgdXZTrrILQSCstmTHfF1Xp04wXn14Kc7N2UPRnbiMSiRQH22tU4j8HP9KAc4wkV39djtItzX5ODd2ROVNDV9iKqArQyKlF3PbXgkDzMPT96B0p0JC9xnVV134vi9XrQZ3bPthivS5PRfKDf7AReKqO4lvnzXWvMPa9tAADAX2ey/cb53kB9CF42qclseqjf+62+tgKYmUNZ1o3v+o33i1XVGs7o9zmao1leUWNFVRPZev84HM/KQ0eJOHdDv0XjPea+fHFLv4/LfGv934vrGPJKHVup21dJHduYShrLn6sx/6ll4722MTTmbdH+3rPccR+p99yuJA+DM5hdYV5qmeNGzlO582pipRIEc4k6m7bHbiQWN287p+p6944Wfl9LAkmjXMY+2w1zWFKrJ091ZjB677Utozgrz9824FOBYMDRAOEg/b7m7OjthD3TeUBWytSCHYlNWi+wtcqkJakvrpGwq2lDrRo+jyr4tmY+odBBqromuySyZLypsH0I0x8y3lwsDdmCswXqa3Nm9vCSV0fy8tdZ+ftenGpfD8zmhnpsvpH1LHNS2/z5pzXmntc2AADgH/W+QAUeVdKBXpWzsybDKmnAln3rli8P0asDmBHjPUZvQMbnZ529RFQ2XGRLDvSishGfl1jKWB/ft63PGuudDfhUQM/ah15hMN87vih+jzYS04E/pXdA5pJRK6tX79/+/scMyqr3qup3rmNYUE0AVVaw17F5rDdv7woIezPeR5vfNJ6Vh9feyWw+OcOY/7T6xvOsnBjzln9PXO64FRUAffyZfLNmZesOrxrbmDLm3pVIUXJetKrmuJHzVOm8ml5xgqD6FoD3v2W65O6Q8Zx44Pq3TlUJJA12GftsN8yhh9ZPnrryyaDHdQmGHumRJbPzlR41L/XVDccffvWJWaWgjPqau+2BUWU6nJ86Gw/cPVuwoZpt2rm2r/7IqT+KZZl/ULLy0P2mwLUtVRIh/8dRfdIhE/rYjTdCqTOJTFbYTwm1z6NzjhzHlTF+98T4nQ4AFc9vc2nF6165tOO+oGuyola5zvSbxfwbyQqvB+7nYlOeVws9x9vpta1VX6uAVhf4/rQeWX73J78h4R/+QC8BaHX8fUWnacQ1f+5tuP5NWe59tSrtsXwt6vp9mffsvrmMfbYb5rBIufiKp0pzqD4ktZLh6v33aq3P787LjM6k5enJqMw5vhazJcuNTkXv/qz6QLTB/RWtqmp9BW/I/Rqzo5376ao/6NfIeTSeSGPqE30drFHUp/bmJ9ZlsgLQHqq6JjOlGvgVfirWAqt0nZW7b9HvdIaB2mbutvaazcbtY7nmo6p0RlVZGwXba84slv5r5f/Y9l4rZDwrRV/VqXb+8pk6th/9HDTr1+nfFdWYUgHXGVstN+OcHZ/OttDcq/vz2gYAAAAAaEbu+GE9lRnyzH/LO/vRXYSOC0YfvzUetKEbEnGVA6hYZ6WSvXf5TxlEAjIXriXIeygvHV/RCsgXVTUsUF+9r/br7LaaWA3Q0HlUNbdfhB01bNSnMdbX9WvILkeLqfKaVMHIiNXA70DX/TpJ2q47vc78ZK9cPaRK11m5++rfOUqIvLU+jcwFjc2azaoO3Z6xXn0FLvdirkpnPKkl8Hgm35zooXa9QjC6qCb3ybeO4GzV82e+pqia9Nav8oxzGo5vyYE+J8cfO/N8VcD1qv4KpDHHxjmrrwTm6021zNzz2gYAAAB0lKLkF90Urmi9TorJ083m9e/MBpXGv0dqq7mr/k28nk/6KWzLXT++nqShZti2UmGePOa/KPmpLD+PpRGJULUcXxWMfbZD8lSHBaMPZXn1qtUYy51VvPPOu/FXRWdmAETVZjL1qppUznpQFWW+lQ966AezFpSqiaUbW5yfH/OITlL9NWn8YXxSyBLO1/2yX3fuF97z1JSq+r5ZWUgHzCDu7pSreemzgBWUtTc1PcpK9R80nsnX1d/YW35/dcyfwZFpbfxenZM611zDnP6hG9Z21B9r/dpnNm0xX/f6JGo2VczKxrMa/oA1xdzz2gYAAAB0FK/kF0WtV3W99aKb6vGjms2bdcdfRCV67XUhLlQVVTrBql3+8LHxbxizSaP+d9TqmplsU1Br0lCzbLuKeSqXmFSRP8fSuESo2o6vGu2SPNVZwei9d/IhdFNnEltF7Qv25WkNn77kPy0wLqxh88JUTSPUAzahAzLNQ9WDMS96M0DUAA2cR3Smqq/JzHt57hlJ7JLPu/XQ8OH0oq+5gMw9tl6ce27Zm5cG5L6x3nwNcDQ1/Sjf1FouohEaMn/WOalzzTUYzNWXUn8Ic3+UPbO3jT/Irxp+3j7OPa9tAAAAAHKMf1d4s3+73fp3UI8K7NmTYirYTqxZ3643/s300vz3imrSaPvGq0cyTLVJQ82z7Srnqc6EMl+OxeF8iVD1PA7ltU/yVEcFo7fffJT7tvIZPZPDjk8AaqmzYgaeHRdtVjbi6/U9+MYT77oelqY+UckFwD1+Kn6iYlz0k5OFjr7n0Mh5RCdr3DXZXrrki/POSW9AGjetV+Vzzw/YbB18DYUP6FRX8dz6rHxt/tFtDby2AQAAAKiF+nfQWK7kwmCuMX9l9uBvfclVpZOGmnHb9c5TOf4fy/kSoc7/OLi0UfJU5wSjzboqA3LXEVTpky8ddVZqzOIzLlrnVxn2ZdorKKzS9+2BY9uPVZvGHXzyCuD0SUJ9GjPv/vqIysielZNYNTWquyTyoNynPlXwYx7RwSpck+5P+zwZfwhuWX8YW0IVrwfOPyqV/3Adn37UI0u+jEYj5q/KwLaV7R4v+mnEm4wLwWsbAAAAgKo4/51woEou1Ng8vWcyKrvJsKzMz5qB3mPVSO5ZLWU+SiUNNdO2zz9P5TTTsXg5/+Pg1E7JUx0TjDa/Tn60JcOu4I+zeVpWFtZqq7MyEpt1ZnburNVYbF0pDsiVCj71DLqDS1fly8EaAnHBgHyhhznbqerruvo1j+hgZa9J47nxuPABTL4GsQoc6mtufL7GGu0toOeWszbZQYVg9NGpvfa2Pbh8cfNX6RibHa9tAAAAAKo1EgvLuD02c7Qv0xF3k8PyeoJ9MhI8M5vgDa+JRGtJHqyQNNQs227EPJXTTMfi5VyPg12bJU91SDDaqquy4pG1p+rWOoPJtdZZcQZ7lIPVlPNiHpzw2K/1k88aHLzjOA7fPtEIDknEnqmoLujTz6wsyor8nEd0rErXpGoiYBb6N8a5YGFky/gDqZqFtlDmbU41rwfGOT+0/1Ep+3yy174yhIadwWXf5s9Zd1p2dov/iO+t+/qHvXF4bQMAAO3q0Cz3aH0DrwzjPfiY/jA+91N7klU1zmQ7tS5jM8vOfRnLMfW1efO945kkE9UnTDlc2HngslX69ugXvics9UliKdeQLicrC0VN7EoxngsJ43kQUXWFR2U31ldlXKYazbTt885TOc10LF4a9zi0W/JURwSjj1O78mHqjq6r4taAOivBIVl0NGKr52LuksiS7VMa4yKb9f2PpvFH/smWiFfjMQ++z6ON+YfFeCMR441Dh/G6JtULeEqeXnOWgdhsQLPQZr7OnN+6KP18Us9LsymC0mv9gXPyb/5Gbts/1VWve4WvOR3vGf8QeHOzZNZ1M809r20AAKBd5d4rbrypEKBQCQzJUcdXvkvaW68c3PZwbNxv7N6iTK+qJthXZW6+8P50c2lSvjzdleGICrAsysKJvlOtajkPtBZHbd5yVG+b0mUmPFXVx8tLl/Hvtqjsztu+2Vpldup2wngu7FjfcB1/YNUlbpTm23b981ROMx2Ll8Y9Du2XPNXmwegz2U4t25ppeSuqs7K6aPxxtQcKjO28cdZ1UX/M7cFmVQvGUT9afWIxU2tA2vqUZk5/SqOOYyyR+3TYcpw5k6/1WOn3+PqEu35scZb1mfVGYMb4I29v9VlSg+Yx860eeHHX71mU7si+fNFKtYBR0nmuyeNUKv8CXpXzXGfl7pspcQyu9fl676VuXzX1AVXhU9v864G5pDifl/2hsOwuFf+Bq3n+DM6yH86OwA7uuvnm15ysT2iH41l56AiMN+Pc89oGAADama3htNe32NyCn+lBOYcSi9de81RlBw4b9ztQCyqBYmlCIo5yk4UA0blVdR5oOa5+OCW/Tb73Wp5355q81cfKurYSpcxrtojxPLDFe3qMfxcVEhSrCYQ7v92a258z7uRshle9Ztr2eeepnGY6Fi+NexzaMXmqjYPRxgvHzKJM6yCDGQC45/56krqNCpyolHmnjbhxexX4SS2bn8w6U98NO2tmerz9Kz9m/Rk9Npkp9LXWn+mSiOpWmgxbQekTYz86uGMGeCLGRSgDMjcVlt0X6hPkQvDJOlbjNu7ASlEq/6L1RkBHmK6XzYxuzDyqi3kssuX4vbktW8NHRyZor3GOyfarBdxpzn9NFt5A564998/YzLokc4HB81xn5e6rfpd782zKyoKqLaWyf13rN+Le683b1/wH33pTfpKclZUp4425ej3In7vxvEyrIPSoWW5j0/MrPzXOn34uO17vVIDZuF2p7JeRmGqsOiD9tjeG6ph2X0wU/bFsrrnntQ0AALS5vde2RI+sPH973uCCem9U/L6oEvVvgkJyREDmHpfOEFQBIkeyA5DnKpGqvk1uvOe2J+uYCU7PArJY9G1RQ60JJCpD35WVk09+UXQCorsBXr89aFh2nwXW/lLyzW17Cdjif8dUnTRkc+nbPu88NXIOqzoW+zzYnDMRqtrHwemsbZOnrnwy6HFdgqFHemTJ7HylR0D7atXrvhWPezvhCo6WMD7fgvWjLwDz19n4Gw1cjsD3p/XI8rs/+Q0J//AHeglAq2uVv69F7wPNjORyXxVX9aULweb+qVnZnNQBiYzxuyfG73SEqur3jvqD+3yiQCgsJ16BQjt1nycii2WPtZwy54G6NOKab9zzRgXoXsvT9H4+mUlR3xq//mDSuC49Hmv3dZjjuB7PJJlIyYL+4EQl2CyGRWYd9wvoxBLjGkuIRI3fv1rb1fcJyPiUsf/8c6bCPlXgXCfRqH09DA+ZZRTVtwisD29y+1J3shJpvL7Z7vlcbJptn3Oewt82cA7rPRZjG/MD8jxew/rcPms6Pjfvx8X5mJR+7EzVzKHJth2VPPV4osQxlVbr85tgNFCHVr3uW/O4jTcbxpsC68W6NN5klsL8dTL+RgOXg2A00N5a4u+rDuje796SBVtAunwQuUQQ1xZQKVIhwK2you1ZfdUFsc8kmXgvd2P27XoFIFUgaViik+5vCJY4D49Ak/M9sP19sw5SXXstMZmwjrno/jqQlHEGnBZzx23cPvZkywrg9w7IymOvni21nNflacQ1z/tSNA31mnZ6h3//NlCtz++OaGAIoFVZn9BN71w1S1F4FetfcTQPhRPzBwAA0ImO3+6LDN2QSNj+lfAqGhl6GZyQzRfOkpQqqGy+nyybvWyrWW0KyBdVZdup0pX27argslWi7uFj/R7W7KuSlY3VNRm2lUcrq0Jzw1yzsXGzsWJUotdem0HmPH1/+3zK23XptgXqD3a2zONR5SK6IzoQrajSd0/cPaUadF4AamA879RzdjVVpjwG/EYwGkATO5OvzTdwH+Vl5sz15s14k22se6ne4PaOyiKfanpg/gAAADrPoSyvXpWH6v2dq+mb7LyTbT30X+696PlsJ3SW89G+8Z5WDbpk5PZVNbDUck4lmxvam41Z74tV/erNsg0Vs7KQDpi9nHZVf5ecnTWZfRawkkHs9z9y1uFt6HkBqFKfJMznpfH8XeMDn8tCMBpAEzP+UJjNPK/Kh2cpV9PDZZl98k6+eDBbISOjkzF/AAAAHWfvnXwI3dQNubrk7pD9m3D78tTWhL8V9F4rHP+HU/+PfSM+L2Mp3RhvUJfo8BTIN2PsuRWwZUwH5L6x3izJEbSv/yjf2DIxL/q8AChnsn36UY9xWQhGA2huwT6JxCZkcylqfRUw/xM11k1IxKtBBQqYPwAAgI6y/eaj3A8XmgT2TA47SlMcpN8XfWPuYmTl6zq+Ft8zGZXdZFhW5q36zseqmeIzW/mMhuiTL0N6aDhQZTJm1mXbx6/xX8x5AchT5XNUaZxVq777bqVmqvANwWgAAAAAANpBJi1PTwbkrqM2szPQqspCvPIxyFrg2u859AT7ZCR4JrGZeRleE4k+KFc+oz4jsbCM20uaqDrPkWVf68pexHkB0AYnColZjrr0uGgEowEAAAAAaAOqceHB0ZarPNu8TOfrISsXVyt15LYzuFpXA0X1tfrEsnRHVI1lK5vRnyBSnySWck0Ec4y5Kmo82CgXdV4A0FyaOBhtvDCn1mVsxnhxtv0RVcsxVb/J/HTyTJKJOv8wZNIyZtuuue0Wq53VEBnrD+DYjHMuut3zrL6iZN7hAng8NrE9/TvAE68XF4LXCwAAgCZ2aDYuXHGUZsv9zMrcZTQyHLxTx36N95x7hffa24lFmd7JmuPxB35nM3bJSCwqu/MDhVrPPmWSX+x5AUDzaMpg9PHeuoyZdVz25UCuytz8bP6P6ObSpHx5uivDERV0WJSFE32nWgWHZDM56qid1VmsoFJ3RP8B7B61uv3qed59PCySXivMcwO6IFdNPzaFRg9AabxeXAReLwAAAJrdcWpXPkzd0Y0L3RrbyNBsuJdJS6ziNrokshS2vY/el+lEmexoVTd5JiUv9aIKsL+0ZXVbjf6M96Zv7LWVnY0B66P2W0hc6RmckMWp3Hxdlc8dZU8a4aLOC/4xHi8SovxHQlRbarpgtLrIhuMqqGToHZXdogZbhU8qzy34mR50GvVELXwKK6GwWS/H7ParqdpViaW46ytKQHPh9eIi8HoBAADQ3FRQzHhfvKrfr5VQ1MhwdVFitgxkyXyrB17cDf4WpTuyL1/cqqYZtvFeMRkuZEjvrEn3TNrVHFAH9iK7Ig8mJVGiyba533sp+ea2PRkhKwv22s7lzqPc71R5k6LjEum3B/gzJebYtT7fqLHU7V2qOi80DRKiLoIVhCYhqj01VTD6OLVcCHhIQOYel/6qivqkcqVBzRA6jfo6UOGJOiArZTqIjsQmnV+rApoErxcXg9cLAACAZqYTB3Qg2gpqurP01G1UwEbVJnbaiBu3V5nKKtMvsuX4vbktWxbzSMxW6qN3QOaSUYlUmzEc7JPIUlxOVFA6FJB+2ZJpM4hk/YyZ2dA3ZfFF1BWI7pOErWRGf0gFpIz9Dg7Jw3wihPFvgdyxlDuPSucYCsvu48/kmzUr03V4VWR8alY2J/XxqPvnEmFMOli8V7x+I+69vhBcrvG80DRIiLoIJES1uyufDHpcl2DokR5ZMjtf6VGN9B+G/Au1cbGdlAl6mNR9nogsLtVbX+lQYrY/yP32PzTtam9duo0Xzrxq5zmSlYcvJkp85csHruthfD5uvCnRC02gYdf9BWvV4y7C68XF4PWi5bXNcx5oMYHvT+uR5Xd/8hsS/uEP9BKAVsff1wZR2aWnd5rvPXWzHtclasQ13w7PG5UQVfgGQuUPC7YT8zJ9ogLW/Bu0Fua85cvYDMhK2X9bWoHrhaNKt2sw/g3qUOvzu2kyo82uv3qsjN+uEPBQgjfkfrce5+Xq9hQ+Ze2+p2vJ6FtUpC6q/H2tH2dtHv11gfy2jd8Zf7Dynz4X3V9/+qn+qOl1Y/a6QcbtY7njVXVuPL+G04DzMjhrUNUwz45sx9wn67YfXV/rWH36q39nzpnHXJrzVGqOSrLm3D5/jnlq2H7QCni90Lfl9aIEXi8AAACa26HEVHbpaqrJ3m8163Hh0hn/Vpi1l8IJDVfMWh8JU8qhZsa/gwuBaEPoZoUAc5dEHjPPraZJgtFn8ipte1JLQL6o6qsoxkUXs3/CpD41WpTptMjDx3FRHYOtlP2sbKyuyXC5Rgl2FWrz5Lrejpt1gaISvfba/PpNnlf9mLdWhmEugHaws2Uej6o11B3Zko3c1+CP9mX6ibvAfYPOy9iOvUlCTfO8ZP+ESS2rr0PoxRzjXIbjW3Kgz+Ug/V6OS9XSUettX0uqZOPZe5Fw1NiW1fxCzd90xFagvkH7QSvg9YLXi/J4vQAAAGh2VpkKs3TFWrXvTy9Csx4XLhsJUfq2JESVQEJULZomGP11viZp/bYT+usLR/vy0nzwumTk9lU1sOy8q767ZsnaPPYAjfX1CFWPVgUwSjP+kKUDsquKrE/ZbrezJrPPAlYRdvv9j7Jin46GnVfmW/mgh43Qe81Wm+doyzwXdY65mj39QzfKfxUlaLt/BeMPdH2gYJ9E812NK3RizqlhP2gFvF7welEerxcAAADN7ky2Tz/qcTNp1uPC5SIhioSo8kiIqk1TNTA8L3uw48Op/VMhf2zE1Scp+lOewYky9WEKzdV6bqlmDTkBuW+st4Im9vUf5RvbJyEXfV71sc5FnaMq1m92kfWpllHPtToDhoANrxeXidcLAACAjqWCWypwtSpm477dSj1JLkqzHheaAAlRJESVR0JUbZo0GJ2Vr23BlWr1TEZlNxmWlXmrqPtx5lBiz5wp/ufXJ1/aPl05UJ/ylPyaQmM07LyMF6vrelia+kTL/hUB10/JJ9JV+byqT6yARuP1wo7XCwAAADS1wQkzGUFlbG46skYvWbMeF9oGCVGXiYSoZtIkwWhnwOY8eoJ9xhPlzKxnM7wmEn1Q7tOf+ozEwjJur0ejvqYQ8beuS2POq0u+cNTR8Qri9UlCfRo27/76QMD6ikepT4d7A+LYNOAbXi8q4fUCAAAAAPxCQpQdCVGoVdNkRo/cdgZLNt5UW1PGThdpj6ivCFhfq/Hn08w+SSzlauDkZGWhqG5OozTqvLok4gpKlfrUqmfQXQD+qnw56M+nRkCteL0oh9cLAAAAAGgcEqIqISEKtWieMh2Dd2TOfmVUlcp+Jtt7heBIrki7ouq1+BNYyukyU/t37YXGjSf4Kx+e3A09L9c8mwXb9dg3VX26VafQzUKRej/3g+bC60VJvF6UwesFAAAAgDqQEFUOCVGoTRPVjFbdLq2uk5YKhb5V2v9MSl7qRXfXTeuCNZ4Qb+xfDXDWtamP2m/hCawKwS/mi5P7kfbf6PPS85x70qoi7invJ7dfcueQfLKV79Rai+N8d+OAzIVLN5U4737QzHi98MbrhRuvFwAAAD7KWEGosRnXV+VnliWmatWa7zuN91iqTIB5hwuQScuY/ViMn9ie/h1QLxKiSiIhqgwSojw1WQPDPkkkw4ULb2fN+COWdtW2MZ7MqXUZi+yKPJiURIlPPg5WF40/Oin55rY9dT8rC/avJmS+1QMP5X53tCXDRccl0j91p3CRZawnYhHX+vxXDkrd3qWq86rI+pRsTn9KprY5lsi9UbAcG28qvtZjpd/jKw1Hp/ZjdnZTdXLXLFLnsCgLrjuUq7m08UwH9DKHsrxq7bd/alIijmDe+feDVsLrRSW8XvB6AQAA4A8rCN0d0UGo7lFZScZ1A8C47D4eFkmvyXBEBYOL32P5Kjgkm0n3V/iB8yIhyhsJUW4kRFXWZMFoQ7DPuPCMP2AqyBRS3Tq3ZNr8A2b9jJlP5puy+CLqCiz1ScL2iU9/SP0xjEpkcEge5r+aYFwIap168qlPSyNbsmH9wmQGI9SLSbnfKaGw8cf1M/lmzfjjaxzT8KrI+JRVqN2k7h/ft11MOvizV7x+I+69vhAsqvG8qmY8wVUHUT3PcpJ7o2D9DEd25YMMyNyUca7Gm4nNJfunW+qT7XnjTYdeVFQNIuN+pT5xHokVglmKOo9dxxsEPRf2F6heXfPHOMZx4zoYVsemvvbRaxyXLozvVtd+0Lp4vTDwemHi9QIAAOCCqPd3hUxI9X53MzYkI7b3l6p+bMJ4n+4sEwC0OuO6Vv8mIiGqpKrOqyL1+kFCVDu78smgx3UJhh7pkSWz85UeNdCe8UQ+veMZTLhUzXpc8N2FXPc+aNXjrgmvF0BeRzzngSYU+P60Hll+9ye/IeEf/kAvAWh1nf73dTthTzQYkJUXE4UAVxErcL1wVOl2DaYTRnIJHOPzcUkM6gXUrBHXfNs9bzKHklzblecnWTmwBRNVUPT60LBEJz3qJqt/E+rEIpUI8zBsfYijvmVgfbhTnBBVSELSQmE5CX9b+ncxkVhCJBoWeWUc34Le7vjUpCRy/xb13Lax7/kBeR6vYX3uWGs5r1qVmGe1zf7eq3J/6KbcLZrr3OuOXrQp/Vpg3CeR0vNlnceiMYezjnlyPT5P9uW6+sBBNW58siYbuf2phKgHdyTi+UFEjftpEbU+v1sgGH0osXuqCHqzPRjNely4CK36h7Tt3gAU4fUCsGv/5zzQnAhGA+2to/++7q1Ld9z29Xsz+FX6a+gmM/CVlYcEo1tWI675tn7ekBCFDlfr87v5ynQUsb52bqb1r5Wpx3PhmvW4gE7G6wUAAADgF2cdWJHx2xUC0Urwhtx3fH9eZS0WSr6ZP7rG7bEqSad/N6bqxKqgsv12xo9Z6q1ofaUSAFaN69x9xhKuEgYN2w86z6HEVFbwaqrJro1mPS6gJYLRxh+NfPHvZtKsxwV0Ml4vAAAAAH84G5Wpr5J/UdU3/lRDMntWtFpW9aT1Ys7eugyrUgD6q+4H6fdyXKoZoVo/X+iVUsnGs/ci4aixLasB3cGO6jWzLtvWr63tNWA/6EQkRAG1au5gtPoK0L1FmV616qjsVvr6z0Vp1uMCOhmvFwAAAIB/Mt/KBz1shN5rtuaGR1sy+yxgNsPONT3sH7pRXHPXLlh9c8TxB7rBYrBPolO5++3LdK7peDk17AediIQooFbNHYwenJAT44/RyYuo2Z237B+ii9SsxwV0Ml4vAAAAgBYVkPuPrffKI7Go+f7Zrzq3Pdeu6pFh510hOxqoFQlRQF1aoEwHAAAAAAC4VMHP5LoelqYad9trLLt+SmYiX5XPafKNVkNCFFAXgtEAAAAAAKCCLvnC0YgwK18XNUbrk8SLuOzOu+svB2R8flZOSmVo9gbEsWkAQNsiGA0AAAAAACroksgD1RCt4MPpmR459QzekPuO6PJV+XLQn7IbAIDWQjAaAAAAAABUNnhH5mxB5oP0eznWY99UVR6kTqGbMqKHvu4HAJBHMBoAAAAAAFShSyJLYRnPBaSPtmQ25Z0d7RcrG/tMkk+25MBaVZPj0496FJC5cOnGbufdDwDAG8FoAAAAAABQpT5JLM3KXChgLh2sLspY4lCObfWjjzNn8rUeK/0eNaGPTrN6pGTlSI+K9cmXIT00qP1131uUBdcdiutXF2w8S1sZ3JlDWV619ts/NSkRR9PE8+8HAFAZwWgAAAAAAFCDLonEonKSDFtB6ZM1GY7MS/c962c4sisfZEDmpsKy+yIum0tD0qPvaWYbz8zL9I5eVI72Zdq4X2xPL7uMxArBb6U/NCq7SXuTxKxsxJclaQ8U9+qmicYxjsuWDKtji6zJRq9xXMb6zcniGtZ17QcAUJMrnwx6XJdg6JEeWTI7X+kR0L5a9brn+Qp0Fp7zwOUIfH9ajyy/+5PfkPAPf6CXALQ6/r6i0zTimud5A7SvWp/fZEYDAAAAAAAAAHxHMBoAAAAAAAAA4LuGl+kAOlGrfMWI5yvQ2fg6JHAxKNMBtDfeU6PTUaYDgF2tz2+C0UADEIwG0Ap40w9cDILRQHvjPTU6XSOC0QDaV6XXiHOX6bj5ve/qEdCZur7zC3rU/Hi+Ap2rlV6rAABoZrynRifjPSWA8zp3MPq3fvwj+eVf+o5eAjrLL/78z8mjX/81vdT8eL4CnanVXqsAAGhmvKdGpzrPe0o+xAE6QzUfWJ27TAcAAACAAsp0AADg9LP/4Y/l0e+syf/0r/9UrwHQbtQHVn/vb/9Q/tb9W3qNN4LRAAAAQAMRjAYAAAC8nbtMBwAAAAAAAAAAlRCMBgAAAAAAAAD4jmA0AAAAAAAAAMB3BKMBAAAAAAAAAL4jGA0AAAAAAAAA8B3BaAAAAAAAAACA7whGAwAAAAAAAAB8RzAaAAAAAAAAAOA7gtEAAAAAAAAAAN8RjAYAAAAAAAAA+I5gNAAAAAAAAADAdwSjAQAAAAAAAAC+IxgNAAAAAAAAAPAdwWgAAAAAAAAAgO8IRgMAAAAAAAAAfEcwGgAAAAAAAADgO4LRAAAAAAAAAADfEYwGAAAAAAAAAPiOYDQAAAAAAAAAwHcEowEAAAAAAAAAviMYDQAAAAAAAADwHcFoAAAAAAAAAIDvCEYDAAAAAAAAAHxHMBoAAAAAAAAA4DuC0QAAAAAAAAAA3135ZNBjAADQRj7+z/9G/vhf/mu9BOCi/I3o7+iR5Xd/8hsS/uEP9BIAAADQuQhGAwDQhtZ+/w/k7/z9f6SXAFwmgtEAAACAhTIdAAC0oaX/10s9AnDZ/vJ/8H/RIwAAAKCzEYwGAKAN/Yt/+a/0CMBlu/Wrf12PAAAAgM5GmQ4AANpQ4PvTemT5wa9e1yMAfnv7R/+j+f9Pxn9K9mcr5v8BAACATkcwGgCANuQORhMMAy4Ozz8AAADAG2U6AAAAAAAAAAC+IxgNAAAAAAAAAPAdwWgAAAAAAAAAgO8IRgMAAAAAAAAAfEcwGgAAAAAAAADgO4LRAAAAAAAAAADfEYwGAAAAAAAAAPiOYDQAAAAAAAAAwHcEowEAAAAAAAAAviMYDQAAAAAAAADw3ZVPBj0GAHSAsz/9M/nt3/t9Sf30D/UaAK3sR6FfkR+HQ3Lze9/Va3DZAt+f1iNL9mcregQAAAB0NjKjAaDD/L1/uEEgGmgj/3Tnn8uj31nTSwAAAADQvAhGA0CH+embfT0C0C7e/fGf6BEAAAAANC+C0QAAAAAAAAAA31EzGgA6TDD0SI8smZ2v9AhAK+G53LyoGQ0AAAB4IzMaAAAAAAAAAOA7MqMBoMNcZjblcWpZhlez1oJDQOaSUYkE9aKXTFrGIltyoBft+qdmZXOySy91hu3EvEzv6IVSegPS331V7t++I5HBzpqfTkBmdPMiMxoAAADwRmY0AODC9ExG5eTFrKxMBfSanKw8f3umx9621/bN4KqdCkKfvIi3VyB6b11ie3pcxkgsbs1lSK/QxufVeuMnafyuW+RgZ18W4ovSPbMuyYy+EQAAAAAAl4BgNADggnXJyLWr0h8akH69RjlYfS3belzsUF6eXJX7Q3pRu36t3bJ9DyUW39fjahhzeXtAj12Cxu9iUdnNBf6P9mUhskxAGgAAAABwaQhGAwAux7U78tCR1bsvL0tlBO+9kw9Dd+SuXmxPZ5KcWZMNvdQoPZPDMq7HKgN9IbJeJugPAAAAAIB/CEYDAC6NO6t341lajvW44EySzz7K/VttXPM4cyixmUVZONLLDdUnUUdZlH15mipfEgUAAAAAAD/QwBAAOkxTND3bW5ex0zuyOSmSdARhPRoZqsaFa5/JZqyvqAGiqo+cGNQLdiq4+2RXNo70bXsHZO7xhN6uykAuDvzmmiA69hEKy4mx3zz3dg39xrYfGtseUdv2aLJoHmPQvd52nmou4vuejRmld1R2l4akRy96Mu7fbSvt4Tknrtvkt1vP8XrNn96e7KVl9plxP+N35nzeel/79ouOSf8uU5in/tCoLMb0vBi3jz3ZMh4TY2w8Fiu5x6KiBl4Hjuvr4tDAsHnRwBAAAADwRmY0AOASdcndIXvWblYW1g712HL8dl+u37YFAitRgdfImmwcXZWVpGrmF5ZxXS/ZagzYJZHHo4561SrYmGuCqJosmnWWVYDVHoBUQWNzuyJzartJaxsHxranc6UvgkOyqdc7qPXzzhrZeYMTsqmOUS8qKmBrNiGsFIiuVjDg3PdRVswYbD3Hq+ZvKV7UOFHNz3DcCkQrB+n3clzP9r3u89YKpucC1Ac7WzKcOJRj87HWgWhFPRZPvLLrvdR/HZS/vgAAAAAApRCMBgBcKmdNY8POO1tN40NZTl+VL72yn72orFqdAdw/dUdnyObKVGQLZUCCQ7JoL13h2KfI0anI3GN7INhqLGgGQ0PDVgassY2HIb2NXut/ZQVt+7t0H+WbSo0MKxxv7zXb74+2ZPZZQHZfqCC1tb5/6Eb5QHrV85GVhbS17d0pW1mXnTVzn2ZAeN62Phdor0at10G11xcAAAAAwBPBaADAJeuTL12NDPM1jXXjwhFrqSKVRZ3Lnr1+zaPG9NG+vNJBWGcQ3NY8MZOWp6IDztpxajffWLDftt2RWFRnME9UfYztKSD3ddA2Nye5DOPzC+QDwj237Bne1j7NgLAj87uKQLtNTddBDdcXAAAAAKAYwWgAwKUbCTvLJZglHmpuXHgmr9KFWs4b8Xnpvmf9FOpMZ+XrfLDQGQTfeGOVBykuC+Lcbnu4Kp/bgqzn1+jtXaT6roPK1xcAAAAAwI1gNADg8gVvyH17qYujLVlOvZfnMiB36wxyqkZ0Ztay68fe3G/ktr3sgyrRcCavTsuXBTk41VnbrSSTzWf0mnoDVVUWqVqjt3fB6rkOqrm+AAAAAABOBKMBAE2gSyIPbAFBw8bqllx/UH8Dv6qCxoN3ZC4fRd2Xl6n38rXcLF9y4+TblqsLfHz6UY8sFes5d5o6roOW/FACAAAAAC4ZwWgAQHNwBASVgeobF5q65PNuPVR2diXpLpmwt+5a1yV3hwoN7DZW9+WLsL00g+LarsraztUVzjuT49x2g5/JdT1sDu4yIwPy0F7P2e/jbbr58FLHdVDV9QUAAAAAsCMYDQBoEs6AYP9U9Y0LcxzlFiQrC0/WZVsHB4/30jL25qajIZ3iaGDX610WxF3TeiO+LMk9nRmbOZTYTEpeWUtFPpgZtGeSfLLlLJVRhnmfTFpiuUaO57H3WhaO9Fg1A0yWb7ZYz/HWwu/t16uq66CO6wsAAAAAUEAwGgBwwc5k+82+2aQwF8jLKQQEAx6NC4sbCX44PXSWzBickBVbMzo52pfpiG4yF8/Kw5g721UpNLArWb4iOCSLU4VAuRmIjC9aDewiayIPorYgpLMh3sGqut2iLSBscTa687hPZF++qNi80ZpLuw+6AZ9yvLcuY3H9+94BWUnajzOnnuM1pvbU/lhkxXVzmzq2n3E+znmu9fn7lLp9Taq4Duq6vgAAAAAAOVc+GfQYANABgqFHemTJ7HylR/47Ti3L8KorcNg7KrtLhdrQ24l5mT6xrzuT5Exx8NJONZPbtJWeUEHY2Wf7cqDv0x8alcVYmfrTxu274yIrL8pnDavs1+VnW7KROxYV4H1s3KcowGsccyIlCzvWuZr7D4vMRuzZwCpL2R4ctp2nsd05Y7vlsmzNedrRCyUFjH0PyMPwDeMYywW2azne0o/H+HypBn41bF/SMuZYrxi/mx+Q5/Ea1nsG3iuo+jqo8fryyWU+l1Fe4PvTemTJ/mxFjwAAAIDORjAaADoMASygPfBcbl4EowEAAABvlOkAAAAAAAAAAPiOYDQAAAAAAAAAwHcEowEAAAAAAAAAviMYDQAAAAAAAADwHcFoAAAAAAAAAIDvCEYDAAAAAAAAAHxHMBoAAAAAAAAA4Lsrnwx6DADoAMHQIz2yZHa+0qP6HKeWZXg1ay04BGQuGZVIUC96yaRlLLIlB3rRrn9qVjYnu/QS3LYTyzK9Y8x774CsLE3IiF7fOg4ldm9NZD4uiUG96rJ4XIfu6++88+3H49Xo5zIaJ/D9aT2yZH+2okcAAABAZyMzGgBwLj2TUTl5MSsrUwG9Jicrz9+e6bG37bV9kV7n/VQQ8ORFnEB0OZm0PFWBTeVoX56mys+zL/bWJbanx3U4Tu3KhvH/jTeH1orLFBySzeSojOvFIued72Z4vAAAAACgCRCMBgA0QJeMXLsq/aEB6ddrlIPV17Ktx8UO5eXJVbk/pBe169cIQlcUHJKHIR3E7x2QhxceuD+UWHxfj+txJq/SOji7syvJjDW8VMHP9MDDeef70h8vAAAAAGgOBKMBAI1z7Y48DOmxaV9elsqe3XsnH4buyF29iNqMxFRGelxOLrxEx5kkZ9bMrOa67b2WhSM9riKDvhmcd74v7/ECAAAAgOZBMBoA0FAjtwf0yLLxLC3HelxwJslnH+X+LTJEW0rmUGIzi7ZAcn223zizqg/S7z2uEQAAAABAu6GBIQB0GN+anu2ty9jpHdmcFEk6ApYejQxVw7i1z2Qz1lfUAHG8VEM7FQh9sisbR/q2vQMy93iisN2iJnR6vxnjuOL75vr+0KgsxoakR/3auH3syZaxPWOsmsoZ2xopuS19XEHXfexZrmXu43lcal8N2o/VbM8971rvqOwuqXO2GgbmM5rz67VK86seXz2PRdzbKkcd/xOR+91bsrCj1xlKP+51zFHemWynXsvTtHHc+XkJyPjUsEQn+1zH65yffAPDkvNt/M6Yk+5y5UrUvDwWmS11/3OigWHzooEhAAAA4I3MaABAg3XJ3SF7U8KsLKw5m9Qdv92X67f79FIVVNAvsiYbR1dlJRmXkxdhGT/al4XIcqGJnm5CZ69ZLW+tYGEuEHiwsyXDiUM5NrenA5mKsa3pJ7YMbq9tnVpBScd9ZircR1Hr5521tPPOsZ/iZntdEnlszIteMjmCxH2SeDErc73u9YZq5ndwQjbVer2oqKCwVXqiykC0QT32MnRDImHneZdsZFjPHJlUcHlRptMiDx+r45yVFbNuc1Y2VtfM66AqJedbU3Op5sD42XU18Rx/YMxLpfsDAAAAQAchGA0AaLieyWFn8G3nna2R4aEsp6/Kl15ZsF5UZqrOPu2fuqOzl/skagb+siXKgChZWUgHzEDh7pStdMjOmsw+C1hB13nb+qOs5JNnPWys7sv9ovvsy6tqmu8FnUHKcqraT6lme8E+SdgDt57nFJC5x7bgcd3zWw/jsV+9ajXwC96Q+yownuO4RsqrZo62EzrL2Vj/0lzfJSO3r6qBpYb9lWtuaAaczZE6t0KGvwpSR3PXeLnmiAAAAADQQQhGAwB80CdfuhoZPk3pJnW6cWG1TdxUJm0us/n6NY/SBiUDwoWga8+tgC2zNiD3jfVm0DVoX/9RvikTWO6fmrRKVjju03jn3k9wyNZE0jbvyt5red49XCi9Yah/fuugHvvQTf3YuzPoXcdaRjVz1HutsO0Ppz41SBycyJcWOU7tOpo6FoLUAAAAAIAcgtEAAF+MuMowWE3qam1ceCav0oVs0434vHTfs34Kdaaz8nWjgqVleAZqfdCI/djn/mD1tc4A1nMftpdHudj53X7j3L87g77aRobVzFHPZFR2k2FZmbfqMx+rmtjPytR3PpcyWdEAAAAAgDyC0QAAf7jLMBxtyXLqvTyXAblry8ythWr8ZtYodv14Nr7rZF7Z0ZnKc+/r/GbS8vTEvX9XBn0js7ANPcE+GQmeSWxmXobXRKIPbGU9GoisaAAAAACoDsFoAIBPuiTiCv5trG7J9XME6g78KrfQhkZuF+ZeZUcnVdPICnPv5/ya5UCOtmRYZ17nfqZ39A1Mxc0u63cm24llqzGjjMpurM+nADFZ0QAAAABQLYLRAAD/DN6ROXt2tAxU37jQ1CWfd+uhsrMrSXfm7N568brLEvxMruvhpXPM/b4srHo1jbyo+bUaF654ZF2fvJh1XiO1NBYsYzuxKNM7VpDYz0zl0lnRh5KssgY2AAAAAHQKgtEAAB85m9T1T1XfuDDHnuFrZs4+WZdtHRw93kvL2JubjoZ8zcRqnHcmySdb+SaBF8eVmZ5vHOh0nvk1zy+TlliFoKsK2H4o+djX38iwtEN5acu4zj0O22/sNaPLN6ysTpms6L138lwPAQAAAAAWgtEAgAawAn2qAV0ukJlTaFIX8Ghc6Gygp3w4PXQ2sRuckBVXXeHpiG6yF8/Kw5itIV/Gua081/p8Q75Sty+n1LZMzhrIB6uLxnEuysKRXqFV1RCw3H4y3+pBBfns6IDMORoX2tQyv17nF9mXL0o2pDSui9SyrRmit6JGhsZ2Y3tVBKTLPhYF1uOQkm9u25tqZmUhslzI+i43pyV+Vyor2gzix/cLjRarfbwAAAAAoM1d+WTQYwBABwiGHumRJbPzlR7V5zjlEWzsHZXdpUJphO3EvEyf2NedSXKmOEhrp5rpbU4WgpzHe+sy+0zVHbaW+0OjshizlV/IpGUs4s5ADsjc/IA8j9ewPhmViHhtS2R8alQ+rJa4Tz572Di3REoWdIkI8zjDIrOO7Z1jPyXuI6GwnDgCxxbz8UkPOB4PLxXnN8/22PUOyNzjiRKZ096P8fi8vSFihetAnVP42/oeC+N8VEBY/V6dy8PwkIwY61Udaat8h+22nteOocz+JTQg4zv7jmC0m3muwdoer1o0+rmMxgl8f1qPLNmfregRAAAA0NkIRgNAhyGA1VnUBwEvb9sDwGgXPJebF8FoAAAAwBtlOgAAaFuqdnKtTSMBAAAAAPAHwWgAANqFKjdxb166Z3QTwr138qFE40IAAAAAAC4awWgAANrE8VurRrJqQvgyo5pKfpT7pRoXAgAAAABwwQhGAwDQJnomJ2UuFDDHG/GUvLxtb6wIAAAAAMDlIhgNAEDb6JJILConL+LGT5SmhQAAAACApkIwGgAAAAAAAADgO4LRAAAAAAAAAADfEYwGAAAAAAAAAPjuyieDHgMAOkAw9EiPLJmdr/ToIh1K7N6ayHy8fF3jTFrGIltyoBeV/qlZ2Zzs0kuNcibbqdfyNP1RDo6yep2xr96AXB8aluitPukJnkky8V7uxoakR/++ahd2Hk0uY8zzWkqenmSNedbrFGOex+3zPPNaPl+akBH9a195PDbjla7LJtEcz2V4CXx/Wo8s2Z+t6BEAAADQ2ciMBgBcuOPUrmwY/994c2itKCU4JJvJURnXi2XtrUtsT49rcGzcb+zeokyv7suBXJW5+VndADAum0uT8uXprgxH5qXbuM3Cib5TrWo5j7Z0JtuJZemOGPO8kxXpHpWVpDXH6mf38bBIeq0wz/ZAtd/0Y9OvFwEAAAAA/iEYDQC4YGfyKq2zj3d2JZmxhiUFP9ODcg4lFt/X4+qpAOmwcT8zK7Z3VHaXJiQyaM9W7pKRWFR25wf08jlUdR7tSGU66yC0EgrLZmxIRoLWotIT7JPEUlxWQgG9BgAAAADQjghGAwAu1t5rW+ZrVp6/PdPjeqlg55qZaV2L49RyIUAqAZl7XLr8Rs/ghKyE9AJqsp2wZzoPyEqsT4+LjcQmZa5XLwAAAAAA2g7BaADAhdp+48xgPki/l2M9rlnmUGIzdZR1yKRldrVQG1pCwxKxZep6GQlTyqFme+syvaPHSuhmhTrQXRJ5zDwDAAAAQLsiGA0AuDiZtDw9GZU5e5bx0ZYs11HrWQU6xyJrsmELRG/EVc1h42cmXTbAffxWl+bQxm+XztbNC96Q+916nKcaHxrHMaP3a/4sSyx1WH2AXTXQy9/X+hlL2bPFdb3l/LaN39nrYxfdf9kqfWLWwtbbS9jmw7h9LHe8M+uy7VkmpQHnZXB/8FD1PDuyo1Xmu/04jB/9+B7vGeeuf2fOmcdcmvNUao5KsubcPn+OeWrYfgAAAACgsxCMBgBcGBUElqEbEnFlGVdsZOhlcEI2X4QdTQHH5+NWU7yl0iU3VKAxX7PaFJAvKmRFW7okErNv91BiqvFhWuThY7XfWV3zOCsbq2synKjynCo0N1RlLlQ5kXGzsWJUotdey5i9PrZXA76369Kdq4VtONjZMo9HNWvsjmwVAvhH+zL9xB24b9B5Gdt5ac+KrmWelyZsGdRqWdWT1os5xrkMx7fkQJ+LmWFfqhmhWj8/UHXG9caz9yLhqLEt6/pS8zcdWZdt69fec67UuB8AAAAA6DQEowEAF+RQllevysPJLinKft15Vwj0+e5Mvq61rIeH7YSuU320Ly/N7NcuGbl9VQ0stZxTyeaG9oCu1VhR1a9WAc/SsrKQDsjui7jsTtlut7Mms88CspKMy4n9/kdZsU9Hw84r86180MNG6L1ma254tGWeizrHXNPD/qEbZT6AMASrb444/kA3WAz2SXQqd799ma4mEF/DfgAAAACg0xCMBgBcjL138iFfM7hL7g7Zg3b78tRRmqL52YOjH079P3ZVgmQsVyZjcEISg+ZqD4VmjD23ArYs3YDcN9ZbQVb7+o/yja2UxEWfV32sc1HnOBKLmtnwm+pDDh/0XKvzAwYAAAAAQBGC0QCAC7H95qPcDxdqBvdMDjtKU5yrkeG5ZOXrOur69kxGZTcZlpX5WTMQeqyaKT5z1kg+vz750lae4kCVyShZ57kxGnZewc/kuh6WpkqC2Gssu35KZiJflc+rKvkBAAAAAGgmBKMBAP7LqMaFA3LXEUB0BlpVWYhXPgZZC1z7PYeeYJ+MBM/MhoDDayLRB+XKZ9RnJBaWcXtJE1XnOeJvY7zGnFeXfOFoROgV9O+ThConMu+uvxywamTHSjQ87A2IY9MAAAAAgJZAMBoA4DvVuPDgaEuGXZmv044Gd1lZWKujkWEdRm47g6t1NVCUM9lOLEt3RNVYHpXdWF/5msV165PEUq6JYI4xV0WNBxulUefVJRFXELtU2Y+eQVcNcbkqXw76U3YDAAAAAHB5CEYDAHxmNS5ceRE3a/s6f2Zl7jIaGQ7eqWO/Z7K9VwimbicWZXona45Vwzt/AtE5XWZt5N35gUIGsU+Z5A09L9c8X0gplqrKg9QpX/Pc4Od+AAAAAKBNEYwGAPjqOLUrH6buFIJ4Do1tZGhm3mbSEqu4jS6JLIVtNav3ZbpkfWKDqps8k5KXelEF2F/asrqtjN8z2X5jr63sbAxYH7XfQgZ0z+CELE7l5suPusmNPi89z7mA9NGWzF5wo8rcOSSfbMmBtaomx6cf9Sggc7aa527n3Q8AAAAAdAKC0QAAn5zJdmpZhletLNtSihoZri5KzJaBLJlv9cCLu8HfonRH9uWLW9WUeOiTRDJcyNzdWZPumbSrOaA6h3UZi+yKPJiURInSEeZ+76Xkm9v22sdZWbDXdi53HuV+p8qbFB2XSL89wJ8pMceu9fmazaVu71LVeVVklRmZ02VG1DbHEodybLv/ceZMvtZjpd+jJvTRqf2Ys3KkR8U8rol7i7LgukO5ppUbz/QHABmV1W/tt39qUiJlap7Xsx8AAAAA6DRXPhn0GADQAYKhR3pkyex8pUeNdCbJmeLA3Ph8XBKDeqHEbfJCYTkJfytjEY9MU/W7fHM723Z6B2Tu8YQraFiFzKEk13bl+UlWDmzHo4Ki14eGJTrpUTd5b13G4vvmsfWHRuVheEhGjP2qestWmYuAzCWj1rFk0qXPo+w5isQSItGwyCvj+Bb0dsenJiUxqQPjnts29j0/IM/jNazPHWst51WrEvOsttnfe1XuD92Uu0VzXfo6cV5PdsZ9Eik9X9Z5LBpzOOuYJ9fj82RfrqsPHFTjxidrspHbn7qmHtyRiOcHETXup8Eu5rmMegS+P61HluzPVvQIAAAA6GwEowGgwxDAqkAFY0/vyGYu2NssmvW4cGl4LjcvgtEAAACAN8p0AACQdygxlRW8mqqhDMVFaNbjAgAAAACgegSjAQDI65PE/IDx/6wsrJVpaHjhmvW4AAAAAACoHmU6AKDDuL/aD7u/IFf+0l+Wv/iX/oLIv//f5c//3Z/r9ZetWY8LzYQyHc2DMh0AAACANzKjAQBQ/uJflr/0l/+K/MW/JPJ//vt/K/++WQK+zXpcAAAAAADUiGA0AHSYm9/7rh7BQWUc/+//q/Hzv8n/+e/+rTTN14aa9bjQVLq+8wt6BAAAAADNi2A0AHSY3/rxj+SXf+k7eglAq/vFn/85efTrv6aXAAAAAKB5UTMaAAAAaCBqRgMAAADeyIwGAAAAAAAAAPiOYDQAAAAAAAAAwHcEowEAAAAAAAAAviMYDQAAAAAAAADwHcFoAAAAAAAAAIDvCEYDAAAAAAAAAHxHMBoAAAAAAAAA4DuC0QAAAAAAAAAA3xGMBgAAAAAAAAD4jmA0AAAAAAAAAMB3BKMBAAAAAAAAAL4jGA0AAAAAAAAA8B3BaAAAAAAAAACA7whGAwAAAAAAAAB8RzAaAAAAAAAAAOA7gtEAAAAAAAAAAN8RjAYAAAAAAAAA+I5gNAAAAAAAAADAdwSjAQAAAAAAAAC+IxgNAAAAAAAAAPAdwWgAAAAAAAAAgO8IRgMAAAAAAAAAfEcwGgAAAAAAAADgO4LRAAAAAAAAAADfEYwGAAAAAAAAAPiOYDQAAAAAAAAAwHcEowEAAAAAAAAAviMYDQAAAAAAAADwHcFoAAAAAAAAAIDvCEYDAAAAAAAAAHxHMBoAAAAAAAAA4DuC0QAAAAAAAAAA3xGMBgAAAAAAAAD4jmA0AAAAAAAAAMB3BKMBAAAAAAAAAL4jGA0AAAAAAAAA8B3BaAAAAAAAAACA7whGAwAAAAAAAAB8d+WTQY8BAAAAePjvX/2h/H9e/IH8H//2z/Wa0v7gjz7okSX7sxU9AgAAADobwWgAAACgDBWI/s/m/1u9VDuC0QAAAICFMh0AAABAGSojul7/4S/8FT0CAAAAQDAaAAAAKKOa0hyl/N8nR/UIAAAAAGU6AAAAgDL+ZvQfOOpA/z//87D0/7Vreqm0X/6P/qrx85leAgAAAEAwGgAAACjDHYz+J8u/Kbd+9a/rJQAAAADVokwHAAAAAAAAAMB3BKMBAAAAAAAAAL4jGA0AAAAAAAAA8B3BaAAAAAAAAACA7whGAwAAAAAAAAB8RzAaAAAAAAAAAOA7gtEAAAAAAAAAAN8RjAYAAAAAAAAA+I5gNAAAAAAAAADAdwSjAQAAAAAAAAC+u/LJoMcAAABoQmd/+mfy27/3+5L66R/qNUDn+VHoV+TH4ZDc/N539RoAAAC0GoLRAAAATe5vz/9j+embfb0EdC4ViP5nyb+rlwAAANBqKNMBAADQ5AhEA5Z3f/wnegQAAIBWRDAaAAAAAAAAAOA7ynQAAAA0uWDokR5ZMjtf6RHQ/rj+AQAA2geZ0QAAAAAAAAAA3xGMBgAAAAAAAAD4jmA0AAAAAAAAAMB3BKMBAAAAAAAAAL4jGA0AAAAAAAAA8B3BaAAAAAAAAACA7whGAwAAAAAAAAB8RzAaAAAAAAAAAOA7gtEAAAAAAAAAAN8RjAYAAAAAAAAA+I5gNAAAAAAAAADAdwSjAQAAAAAAAAC+IxgNAAAAAAAAAPDdlU8GPQYAAEATCoYe6ZEls/OVHl2c49SyDK9mrYVyegPS3z0gD8NDMhLU62y2E8syvWNsp3dAVpYmZESvr1WjtlOzTFrGIltyoBeL9I7K7tKQ9OjF7cS8cZx6waZ/alY2J7v0UpU89u3ezqXNi4+a4foHAABAY5AZDQAAgIp6JqNy8mJWVkIBvcaigqEnL+JykgzLXK+x4igrBztbMh2Zl9iedZu8TFqeqkCpcrQvT1Nn1rhWjdpOPYJDsmme76j061WWgMwljfW2QLQyErPmZtxcCkh/KCy7xv1rDkQrat/Gfq1teah2XvbWix8bAAAA4AIQjAYAAECVumTk9lU9dgn2SWRp1gpIaxvxddnWY1NwSB7mgtm9A/KwnoCs0qjtnEfwhty3nas6jrsemeDKceadfOgdlZVkVDZjfY5gdc2Cn+mBh6rm5VBi8X09BgAAAC4WwWgAAAA0SJd83q2Hpn156crAHYmpDGuVQXy+EhKN2o6/zsyyGbOnd2RzybtsSaOVn5czSc6syYZeAgAAAC4awWgAAACg4VTgNyUvb0/WV5Kj0TKHEptZlIUjvQwAAABcAoLRAAAAqNv1a/ZA65l8c6KHSu+oRAf1WDXfuzcv3bafsXxNYxW4df6ueyYtx8ZvjveM++nfmbcvt52i3y1LMmOs31vPrx9LWNs1GbeP5fY7sy7b6raNoI5jJiXyOCqJwWoC0WeynTKO0TEHyxJLHRaOtZJy86LOP7ImG7ZA9EZc307Pc54ZtF4ubMeYF3MOAQAAgAYgGA0AAIBzO84cStKWedsfGpVdezO/ss33uiSyFJeVkF7M2VuX4fiWHOhtHqTfy3G57ejfORoLvl2X7vi+HOhF1VxxOHEox8a2uyNbhQDt0b5MP3EFZuugtjtmbPege1giVZXlOJTYvUWZTos8fBy3NYnMysbqmnmsVSk3L4MTsvki10TRMj6v9mX82B8jc05U0PqqrKhmjOo+xrwsRJZpeAgAAICGIBgNAACAuuUybIcjazoQHZDxqbAsxmxBzpxyzfcMvdd08z3laEtmnwVk94UKUlvr+4duWNussJ2CrCykrW3sTg3odYadNXPbZsB13rb+KCu25OEaZeVVYlmGc4FvYx+FzO/SthO6hvPRvrw0M5BdTSJ33jmbQJZT9bx4UJnVurFh/9QdXd+6T6JTOjD+7PyBegAAAIBgNAAAAOqWz7BNhmXOntFrlpmoHIwtLSD3H1sB7VxTvtprLwdkTm+j51bAljFtbdsMuAbt6z/KN/WWpDj6KF/rYc7BaqpiiQt7AP7D6Xnm63yO3xayx52lV7SjfXlFuQ4AAACcE8FoAAAAnF+wTyKxqK3UhgpKL1aVHeztqnxeVZmLJtE7IFHH+StZWYisl81s7pmMym4yLCvzs2awXZU7iT2zMpQvzpm8Smf12FZPWmW8r+bWZ+VrgtEAAAA4J4LRAAAAaJiR27ayFwazzrMe16Q3IL162EpGYrMy5zjwfZl2Nwl06Qn2yUjwzGymOLwmEn3gnMOL1j81a2W7u34SuWaUAAAAQJ0IRgMAAKBxHGUvDOeqw9yKVDNGZ7NAVf+6dCPCM9lOLFuNA2VUdmN9xbW2L9jBJZYLAQAAQHsjGA0AAAD/tGiG8/n0ScLeGFHZWZPYnh7bbCcWZXrHKoUx/sCj6eOF6JLPu/VQ2dktrnW9t16x/jUAAABQCcFoAAAANIy9EZ7SP3Tj0jN9L8XghOy6AtIb8WWJ7dmzjg/l5Y4eGqwGhmey/cZeM/ocTRXLMPeVSeebTDrLq2Rl4cm6bOv9Hu+lZezNTYm0Ug1vAAAANCWC0QAAAKiSCpR+1GOLFUBVrHIThYZ3Iv2hsNmULy/zrR54Ozot3FcFREuW9yi3nYx9Gzau9flmfKVuX0nmvTy3H+DRvrxyBY17Bu+46kdnZSO+KGOJQ88a0geri9J9LyXf3B61lTpRTRCXC1nJZc+93Pz2yZe25ormviL78sUt/fgMTjibLxrnMx3RTQzjWXkY69O/AAAAAOp35ZNBjwEAANCEgqFHemTJ7HylRxfnOOUMNJfUG5D+7gF5GB6SEXsmbSYtY5EtR9a0KRSWk1iXJGcWZcEj+jw+72qcV2474W89fheQufkBeR6vYX0yWjoLuNT+8wZk5cWEjMihxO6pOtClmecm6zIWt7LJ+0Oj+XlTgX2rfIfteGo+d4M5v7lA8llhnnsHZO7xRNF5Hu+ty+wz43j0Y6GOaTF2WeVDLM1w/QMAAKAxCEYDAAA0OYJx6GRc/wAAAO2DMh0AAAAAAAAAAN8RjAYAAAAAAAAA+I5gNAAAAAAAAADAdwSjAQAAAAAAAAC+IxgNAAAAAAAAAPAdwWgAAAAAAAAAgO8IRgMAAAAAAAAAfHflk0GPAQAA0ISCoUd6ZMnsfKVHPsmkZSyyJQd6sUjvqOwuDUmPXtxOzMv0jl6w6Z+alc3JLr10ebYTy8bxZY3jHpCVpQkZ0etbksdj0yzz7JcLv/4BAADgGzKjAQAA4BQcks0XcTlJjkq/XmUJyFzSWG8LRCsjMXXbsIybSwHpD4Vl17h/UwRIM2l5qgLRytG+PE2dWeNWpR4b43Gx5hoAAABoLQSjAQAA4C14Q+736rHSOyB3g3rscpx5Jx96R2UlGZXNWJ8jWH2pgkPyMBSwxsbxP2yHDOLgZ3oAAAAAtBaC0QAAADiHM7MMxuzpHdlcGpKREsHqyzQSi8qJyvRu9RIdAAAAQIsjGA0AAIA6nUlyJiUvb0+2dc1iAAAAAI1BA0MAAIAmd3kN3FSweVEWjvSivXGhaqT3ZF/uP45KpMps6OO9dZl9ti8H+e0NyNyDOxIZtAWyixr0qTrVxj4y6zIWN+5rrOkPjcpirHAcsSdbsqG2qRoUPp4oZGdXbPansrpTVnNDYz/jU5OSuPZaYjIhiUHXuefk5+BQYvfWZEOvdjd1rO9cRcbn45IIus6pKKPbue/iBobGeaVey9O0bf/m+Q1LdNJeQsXjHPV5yF7aOH7j2Izfmdu/9f7SGifSwBAAAKB9kBkNAACAmqhAqxmY7B6uPhCdWpZhFUw+GpAV1QRRNTw82peF+KKM2ZsK6gZ9jsaJb9elWweilYOdLRlOHJrH0W0chxm0VYztTT9Jy7FerNTsbzuxaAaix+dn5eRFVKLXXpsBb0uXRB7nmjJqjoBznyRezMqcqqntDkSnznGup1aA2nFOM7ZzqkgFqo3zSos8fGzs2zjGFbNmdlY2VtfMeSswznEpbvxeL+YY8zoctwLRykH6vRzTOBEAAAANQDAaAAAAVcrKq4QOtKrFnTVncLWUTFpmV1X2scqmvWNlLgf7JDplNRY8WF2U2J459JCVhXRAdl/EZXdqQK8zGPuefRawgr3ztvVHWbEn+pZu9ncoL3f0UKzs3p7BCdm0b8s4xoQ9WOzetikgc48LgejznavIxuq+3C86p315ldHjCrYTOmPauM9L8z5dMnL7qhpYdt7Jth7m9F7TDR6Voy1zXtV8W0Fs4zyGbljnR+NEAAAAnBPBaAAAAFTn6KN8rYc5B6spSVYIlG6vOcs75PRcKwRJN97YM3btCsHenlsBWxZxQO4b661gr339R/mmysBtzkZ8XsZSh1b28aAq0WGutgSH5GE+c3hfntqD73uv5bkrO/x856oC2JPW9hznVD17YPnDaRUfFBSx5lXNd67xI/XAAQAA0CgEowEAAFCd3gGJxqKusg5ZWYisF2XbFtgzkEWuXysR2PTI2PVXn3xpO48DVcJixjgPj0D2SLiQHX2w+lof55kkn32U++E+c8ly/nMteZ8q9UxGZTcZlpV5q57zceZQYs9ypUeqcVU+twXXAQAAgEYiGA0AAICajMR0reS8WusaN4eRWFjG7eeh6jNHloszvb2yozPv5bkMyN0mDNz2BPtkJHgmsZl5GV4TiT6wlfyopDcgjocWAAAAaCCC0QAAAKiRanznau53ZDUVbC19kljKNfjLycqCvQmiNnK7ENBV2dHJt/ty/YGtVnTTOJPtxLJ0R1Tt6FHZjfU14TECAACgUxGMBgAAQB36JGFvsqfsrHk053OWw7DXMT4+/ahHhtBNGdHDi9Vl1kbeNc6l0KjQo2Hg4B1bNvi+LKxelS/ttaVNl3+u24lFmd6xGiiON2WwHAAAAJ2MYDQAAADqMzhhBnHtNuLLEttzNs6zZxWXMn7bXnv5IhxKzFZapMc4l8WpXIa0V93kLonYy12UCChf7rk6a1ZbwfAz2X5jrxlde4NHAAAAoFEIRgMAAMCbqot8pMeKR8ZwjyNjWMnKRnxRxhKHhVIXgxP5UhhmA0C1jcyhLK9aGbz9obAk7FnGGWt9Edf6r3PHUur2SuZbPfCgSovMpIuaFvZP3fHOXM6fa0DmHI0LbWo911JKnatS7pxsDlYXpfteSr65XWjAaDWcdNbFPjq17ysr9ofcocr9AgAAAKVc+WTQYwAAADShYOiRHlkyO1/pkU8yaRmLbMmBXiw2ICsvJmREZRffU7WJSxufj+eDr8d76zL7bF8OctHO3oCMP5g0ft+lVxg89x2QufkBeR6vYX0yKhEpcR6hsJzERGIJkWhY5NXariyYpS2M45kyjmfSdjwux6llGU4PyO5S+RIY9Z+rMWdTo/JhtZ5z6hMx9jsWN/ZrrOoPjcrD8JCMBFX5jmVdvkNvx8z8PpPkzKIseESf7Y+bqdQ1kduvjy78+gcAAIBvCEYDAAA0OYJxzWM7MS8vb7sCtfAV1z8AAED7oEwHAAAAUBVVk3nAo3EhAAAAgGoQjAYAAAC8qNIU9+ale2bdqv28904+lGhcCAAAAKAygtEAAACAh+O3Vu1l1bjxZeZMtt98lPulGhcCAAAAqIhgNAAAAOChZ3JS5kIBc7wRT8nL27nGfwAAAADqQQNDAACAJkcDN3Qyrn8AAID2QWY0AAAAAAAAAMB3BKMBAAAAAAAAAL4jGA0AAAAAAAAA8B3BaAAAAAAAAACA7whGAwAAAAAAAAB8RzAaAAAAAAAAAOA7gtEAAAAAAAAAAN8RjAYAAAAAAAAA+I5gNAAAAAAAAADAdwSjAQAAAAAAAAC+u/LJoMcAAABoQsHQIz0CkNn5So8AAADQasiMBgAAAAAAAAD4jmA0AABAk7v5ve/qEdDZur7zC3oEAACAVkQwGgAAoMn91o9/JL/8S9/RS0Bn+sWf/zl59Ou/ppcAAADQiqgZDQAA0EHc9aepvwsAAADgopAZDQAAAAAAAADwHcFoAAAAAAAAAIDvCEYDAAAAAAAAAHxHMBoAAAAAAAAA4DuC0QAAAAAAAAAA3xGMBgAAAAAAAAD4jmA0AAAAAAAAAMB3BKMBAAAAAAAAAL4jGA0AAAAAAAAA8B3BaAAAAAAAAACA7whGAwAAAAAAAAB8RzAaAAAAAAAAAOA7gtEAAAAAAAAAAN8RjAYAAAAAAAAA+I5gNAAAAAAAAADAdwSjAQAAAAAAAAC+IxgNAAAAAAAAAPAdwWgAAAAAAAAAgO8IRgMAAAAAAAAAfEcwGgAAAAAAAADgO4LRAAAAAAAAAADfEYwGAAAAAAAAAPiOYDQAAAAAAAAAwHcEowEAAAAAAAAAviMYDQAAAAAAAADwHcFoAAAAAAAAAIDvCEYDAAAAAAAAAHxHMBoAAAAAAAAA4DuC0QAAAAAAAAAA3xGMBgAAAAAAAAD4jmA0AAAAAAAAAMB3BKMBAAAAAAAAAL4jGA0AAAAAAAAA8B3BaAAAAAAAAACA7whGAwAAAAAAAAB8RzAaAAAAAAAAAOA7gtEAAAAAAAAAAN8RjAYAAAAAAAAA+I5gNAAAAAAAAADAdwSjAQAAAAAAAAC+u/LJoMcAAABoc8HQIz2yZHa+0iM0o7M//TP57d/7fUn99A/1GgDoXD8K/Yr8OBySm9/7rl4DAGg1ZEYDAAAATerv/cMNAtEAoP3TnX8uj35nTS8BAFoRwWgAAACgSf30zb4eAQCUd3/8J3oEAGhFBKMBAAAAAAAAAL6jZjQAAEAHoWZ0a+HxAgBeCwGgnZAZDQAAAAAAAADwHcFoAAAAAAAAAIDvCEYDAAAAAAAAAHxHMBoAAAAAAAAA4DuC0QAAAAAAAAAA3xGMBgAAAAAAAAD4jmA0AAAAAAAAAMB3BKMBAAAAAAAAAL4jGA0AAAAAAAAA8B3BaAAAAAAAAACA7whGAwAAAAAAAAB8RzAaAAAAAAAAAOA7gtEAAAAAAAAAAN9d+WTQYwAAALS5YOiRHlkyO1/pEZqRP4/XocTurcmGXnLoHZXdpSE5SszL9I5e5xYKy0mszxpn0jIW2ZIDa8kwICsvJmREL5VVdF+R8fm4JAb1wjkc763L7LN9OTjSK3oDMj40LNFJ47hT6/Lq1oREgvp3FyVjzPuTXdk4ylrLvQMy9/gSjqNJHKeWZXhVz0U5xmPX3z0gD8NDMuIxV9uJZeNaNbZjzOfKkr72PK6t/qlZ2Zzs0ku189yPh2rPq984r+v6muzR62rm43OoFtXOzXnwtwsA2geZ0QAAAEBH6ZPEi1mZ69WLWr8KMi8NmYGxkVhcTpKjMm79SgvIXNJYnwtEK8Eh2VTbCqlgn3H/agPRirqvsY9+vdgoKjA2HN8XGQrL7gvjeNXP42H54nRXhu/Ny/DqR33LC2QGDddk40jMOVwx5kuO9mXhSVqOrVt0nJ7JqPHYzBpzEdBrLCpobD5mybB1jR5l5WBnS6Yj8xLbs26TZ8zrUxUEVYz5fJo6s8b62nJev+dQaj8erPOKy+5UqfNSz5eAHBjntbG6ZlyTy5LM6BvVyqfnUEl769U/BgAAlEAwGgAAAOg4XRJ5MKDHloOTb52B0eCQJObtt8nK155Bsy75XAJy/5YtSH1Z9tZ1huaoLNozToN9EolFiwKEF2V7zZm9qgL7Sv/QjfqzYttCl4zcvqrHLuoxW3J+aLIRX5dtPTYZ1+jDXDC7d0Ae2jOfg5/pQQOU208JPbcGvIPEQeO5F5u0nVdWFiKu82pKhxJTH/K41TE3AIDORjAaAAAA6ESDd5zZ0Uf78sodbB686cgu3XjmkcmrMiNPBuRuE5Sb2H7jESyz6Zm0BwEvypl8c6KHOqA/ErOyZ89TNqIzdMnn3Xpo2peXrszc3Fye+FQeIqex++mSu0P2D0aKz6u5nElypkRpH8NFPQYAgPZAMBoAAADoSO7s6KwsrB3qcU6ffKlKSuR4BKyP36qSGM2Q4WsL+h5tyaxnuQAVBCyRieubM/k6V7sa0HquOa/DD6dNWt5C1TqfWZQFrmEAQIPQwBAAAKCD0ASqtfj/eLmbGbobEKqMSGcgytkITv0+JfI4WtyIr5qGfWYt5UIJi/H5WfnyTcqsQavW9YdGSzau87Ltbryo9vngjkQGK2Ugn8l26rU8TduaHkpAxqfsDeaK58Kkmz72uOdSrX8sMutqMKe457DyvnOM2yZSVikS8zaTkrj2WmIyYTWtc82nUrlxn/d55e7naMhnb16pNKIp4966dNvKPzgb8LmOLT/Xhorn6nw8iubBOPbk2q4819eaF/M+t97XMacG1/G57+NudOg+76qviaLnkN6Oa14Vrzko+/gZ2xgztuE5PyWu76rmpg787QKA9kFmNAAAANCx+iTqqKPsKheQeS/PZUDGbaUtDtLvC6U69l7LQvdwcfBRBcLMhn1XZUU1PXwRlvGjfVmILBc3QLPZePZeJByVzaRxe2PZalxXfT3dkbCrmZvaZ3xRumfWJblXKvNUBS0XZTot8vCxOtZcUz3dYC6Ryxbvkshj67jy7MFRe2PI3HrVYE6du/l7iwoWFoJ11e7bsp0wbruTNYP2Jy+iEr322gwW5qn91dy4T52Xa95C4fwxqoZ8Zq1tdU72QHSdj3G1jlWw2BaIVh9MFObaUNe5amYAd00WVCBanZfZWNA2B3qdOQfn2U9JZ/IqXQhEqw+BvswHomu7JkoanDDPyTzu3gHzMXIEiat5/IxteF2/VkkOfX03fG4AAO2OYDQAAADQwdyN1ux1oa0SHHckaq9vayvVoWo0j992NS5UgT4dIO2fuqOzmnNB76x33Wlt/IHOgg7ag+T7Ml1tAE4Fx+Y9GsfpoPRYonjf2wmdPWvc5qV5Xq6mejvvCsFw47gS9qDlUVZcCcWGgMw9tgVNy6hp33IoL/NZ3zpQrIKFjiaThnoa9xnztmj/UMKxX+PwTsV5Tud4jCvZiM9L9715GVbBYnNyVUZwWBZjHnNaV5PCM0k+sWUSG9ecud3gDbmf+9DlaEuW7QH1RjZDzBj7T6Rs2d4DMpcsfBuhtmvCLSBf2D4YUs/fD+YHI8b27R8YNfLxa+TcAAA6AsFoAAAAoJPZg3BKPtissjevysPJLlfAOivP36osYxUctWd0WlQALBfou37NlomZk99+eY6aumUDcC4qQKsyqz0aFapM6+F7zkzr3muFIGxVdXuDQ/IwX0d7X57aa1PvvZbnXpniJdS8b00FbMdSh1bA0DjfQnmH+vVMDtsyXG0Z8pm0PBXnOTXqMfaSz7w1HsM5e0bwvWWJedYBr5HK9i/+BMHgbJbY6BrOB6uLZpC9O7IoCzsi/SoIPT9rBortc1vvNeF2nFqX2dNhWbRnk2t+Pn4AAFRCMBoAAADoaMWNDM1gswradd+0MjZdAWuzVMfeO9kI6d/nOcsP5LJczUzXfH3crHztd6BLZTAvxWV3ftQjKO3MtDbLUCTDsjJv1bpV5SFiz2ylLzzYy4EcrL7Wwe0zST77KPfDrkzxMmrbt7OZ5IEK0M6sy3bD5tK5/Y031hypwOV1R/b7BT3GxmMYiUVlJX9MKii9KGONCEhfAlVL2Qyymz9R2VRB6MGuokBxPdej23ZC1aO2HreibPJmeY4CADoWwWgAAACg0w3edNR9VQHWpCMI2SV3XaU6Zp95lOhwcQbgCj+NyOT1sp1ylhfoGRzKB6UdpTtcmdY9wT4ZCZ5JbGZehtdEoo7gvAev7GhdX/tulVnRObXseyTmyvg2HofpyLIkGxQ4HLlt27c5R2fy6vRqUfa7nd+PseOYDI6a5fVwfxPAU0Du3/LIGL4gNV+PNs+fqCaeVlB5I1653vpFP0cBACAYDQAAAHQ8Z1asCrAupAckagtIuUt1HBwVl+hwO2hwqYOKTr3LC6igtLMR20f5Jn+7MzOT1GzmJlaTvuJs0mL2IGk+eJ+rP1y1WvetMr5zDe1ysrLwpP4azQ6Dd6wGjKZ9eZl6L1+LO/vdyffHOBhwfpDgWae7Fs6Gjfn6yKocia7JPT4frbrUSuPVdz1assY1qK4Pvej6FoCXC3+OAgA6HsFoAAAAAI7SE0r/0A1nEMydUVpUokNx1t2Vnd3irN299dozeT335SUrC2ulgm/2gPtV+VwHG7cTi/lM0nwzu2q4ArcLq+UziL3Ut+8uGYlFZdfeqLFhNX6dGfAbq/vyRVHZEZ8e42r1BqRiYnMlqtHlCx20PVJ1xOelO7JlNhNcSV5uVnDd12Oeuj5sH7zsrEnM3ozxsh8/AEDHIxgNAAAAwBVs9ipT4AxUlirR4SyroLJ2C3WNj/fSMvbmZlVZp8enH/UoIHM11GFWwbdKdYX7p+7o4LZqwmgOTFbDuDPZfmOv0WvPorZz1dquOmCeU+u+DyU2U8iA7hmckMWp3ONRCK6fl6ORYa932ZFGPcbVsDfbU4o+JKmLyj5OydNrzhIVqo7zSIOOuz7nuR7t+iSRtGV/x52lXM7z+JnHlEk3ppkkAKAjEYwGAAAAYLAFm0PDnsGofKmO3lFHCQ+HwQlbmQCDWddYN0iLZ+VhrHRguVAy4VCWdTO1/qnJmgObB6rRXeJQjvMBuDPZTi3LtAr0hcKyOOldD1jdr/teSr65bc8Sz8pCqbrM+ezo6gPmVoCxWFX7Vlm8M+mipoWF4Loh860e1KuQQV4y8HuOx9hJBVpzHzpYCvOjAsaqEZ91HSj9xmOnmvrllTvXMr87TqXy2cdVqWNO3UH0empd13w92gWHbB9WqPvYml3W9Pi5G2caxxTZly9yH1ad+3oDAHSaK58MegwAAIA2Fww90iNLZucrPUIzuvjH61Bi99ZE5kuVKjiT5MyiPB+adQYFPRzvrZtNDg90gd/+0KgsxlxlBzJpGXuiai1PSkI1bHuyJhu5gsC9AzL34I5EBsvvx247sS4SVtmtKvj8Wp6u2gKCvQEZV/txb884zrG4dTt1jA/DQ2Z2rAqEWgHLgMwlS9cQPk4ty3B6QHaXPEoqqPOLbDmCkqZQWE5UwK+mfRuPTUIkGhZ5tbYrC/r341PGOeUei0r7q5ZxXN1xkZUXxlzqVV6qeoxLMOfNFmguyXjc+rsH8nOTV+5cw9+WmYcu8xpeKFN4ut+49u7nrr0a57TiefWOel8rObVcEyWObVw9f4Nev3Ney9U/ftbz3pwz9bx8PFF2/zVfb1XgbxcAtA+C0QAAAB2Ef9C3Fh6v5redmJeXty+3zjBqox4zM0u+AjOoy+PaFHgtBID2QZkOAAAAAKiLqvE7UHPjQlyukZhqXliof15KqZIqAACgfgSjAQAAAKAaqizBvXnpntH1d/feyYeaGxficlklJ6Z3rspKstC8sPAzKyv5WssAAKDRKNMBAADQQdxfdf7+f/w9PUIz+tn/8Md6ZOGr6ZfLXg94fH5WvnyTkm/CpetJoxlZddE3VL3t+UmJDnY5aiQfq+aZqna5VKjtjAtFmQ4AaB8EowEAADqI+x/0aC0EYC7bmSQTqULzwPkoNYVbUeZQkmvv5PnJRzk4sjcbDEh/79VC80I0DYLRANA+CEYDAAB0kF8Z/6/k7E//TC+h1RCAAdCJCEYDQPugZjQAAEAHefTrv6ZHAAAAAHCxyIwGAADoMP/Tv/5TyRg/aH4Tj/4bPbKQDQigE5EZDQDtg2A0AAAA0KQIwNQocybbayl5epKVgyO9TukNyPjQsERv9UlP8EySM6/l86UJGdG/bmmZtIxFtuRALyr9U7OyOdlV/nctzN5IsmqhsJzE+qyxx7yMz8erqv+9nViWaVUzvHdAVnLXUKO3hyK8FgJA+6BMBwAAAIAWd2YG9boji1Zgr3tUVpJxOXlh/ew+HhZJr8lwZF667y3Kgj1QbWNu4968jKUOzWUV9FTL3TNpOTbXNKHgkGwmR2VcLzqU+10L65mMWo/rVECvsahAe+4xN3+SYZkLOW9j0vPSrxerlknLU7N5peFoX56mzqxxo7cHAEAbIxgNAAAAoIWpTGcdhFZCYdmMDclI0FpUeoJ9kliKy4pXYDLHFhg8WH0n28Z2X6ULgcJXGWvYlIKf6YGHcr9rcT3XrupRCcbjHolFjcddL59XcEge5q6h3gF5eN4M80ZvDwCAFkAwGgAAAEDL2k7YM50HZCVXisHDSGxS5nr1gpstMNg/dVNGpEvuDhUChXdtwW20gExaknvWcCRcR9ZyCSMxKyv7pEElNRq9PQAAmh3BaAAAAACtaW9dpnf0WAmpIHI5XRJ5XDowmQsMbk5aAe1cOYiTpSHpMdegZWSy8rUeSvCG3L+mxwAA4FIRjAYAAADQkrbf7OuRZfx26azoPBWYtGdHq+Zzqi607SemMmqL1i9LMleqo8x9YjN63cy6bFu3LpY5NG6n61HrnzF1e69SIO7bGrfLH0ejVNpHqbnYW8+vH0vY6mq756HU8fp4bs5ro0si+gOGioxzyh+P/hlTtZw9HnNzfUlWHXP7/DjmoebtAQDQHghGAwAAAGhBh/LSnhUtAfmiqlIaXRKxl0Qo1XxOrZ8f8M6i9rrPaVrGIluykSsZcrQv016ND1UAN7Jm3m5ONVnU2zlQt4+4AtgqMGre9qpuyBiWceN2C5FlK/jdCNXsw+t83xr3i+/LgV482NmS4cShHJvbc83DE+958OfczmQ7tezMmK/F4IT5mJhNH3sHzGPbVLWc9RxU2wxy49l7kXDUuI9xXsaymh/H41vj9gAAaBcEowEAAAC0nsy38kEPfRMs0/DQZWN1X+6roOr8gF5jOHI3PjyUWC6AGxqWiAqeB+1N7Kz/mVTmrHFbpX/qjm7I2CfRKXXbrGw88wjw1qrufWRlIR2Q3Rdx2Z2yne/Omsw+C1jBZcc8ZCVf1lvx6dwOVhel+96iTK/qxpNVc36Qcfx2Xz70jsqu+tDCtr6WZpDjD3QTzWDuvJR9mU4c6rGhjZtLAgBQCsFoAAAAADin/qlJHVwOeGdTG45Tu7Khx/3XuvTIu4mdCojmso6v226bVxTorl39+wjI3GOrjnbPLfv5BuS+sd4KwtrXf5RvbNvx69z6p2aNeZyVlXzwt3bHqXWZPR2WxQbWCe+5dlWPDDvvSpdvAQCgAxCMBgAAANB6gp/JdT0s7VBirrq8jh97luo5eQZVHc7kVbrajF3nbTfihWMezmf9ZuXrcwWjL2IfXvzeb5eMTE7KnD3LvEqqxvPw6r5cv91Hw0oAAHxCMBoAAABAC+qSLxwBR68AZp8kVCmJeXdN6ICMz8/KSazKpnY+ODitvlmdlfEbL/pJDOobNMBF7MOLP/vtksgDW5mQKjx/Mi/TO1YwfCNepvkkAAA4F4LRAAAAAFpQccDxQ4kAb8/gDbnvCFxflS8HK2Uy++zk26rrItcSuK7XRezDi2/7DQbkCz3M2U6VroF9/cGsrIT0oru2MwAAaBiC0QAAAABa0+AdRzmGg/T7+pr6VVXy47y65PNuPVSOtmR5T4/zzuTYzO523XZnV5LurO+99eJ1NbmIfXi5oP0GhyRiz67OpOXp6Wdlym90yUgsLON6STVjjBU9Pg0QupmvCw4AQCciGA0AAACgRXVJZCks47mA9NGWzKbOn2lrZVifSfLJVr7RXiOMhJ3lQjbiy5Lc08ebOZTYTEpeWUsyctue9Z2VhSfrsq0DtMd7aRl7c9NqmHgOF7EPLxe/X+uxlIp1vfskkSw8Rubjc96guOH49KMeBWQufHmlYQAAaAYEowEAAAC0sD5JLM3KXChgLh2sLspY4lBnGFuOM2fytR4r/b0Bcfa365Mv8yUarG1031uUhSO9QquqqV6m0JxPcdwnOCSLU9ZxWrKyEFf7mpfuyJrIg2ghCDs4YSsbYTjal+mIbvQXz8pDe73rzLd64KHc72rah/O88kqdb6nbK7Xst4xCkNdSnBl/Jsd76zI2U/xYluR4jIzHJ1IIlJedS5eNZ7okSOZQlnVjxv6pSWeQvYbtAQDQLq58MugxAAAAgCYSDD3SI0tm5ys9gqfMoSTXduX5SVYOHMHHgPT3XpX7Qzfl7mRfiVINZ5JMpGRBN7HrD43KYlhkNmLPjg7IXDIqEUnLmGO9ZXxqVD6sutfr+9iCkCr7d/nZlmzkjrF3QFYeT8iIRzawCqbOPtvPn495XLGhwjlkvI9FQmE5CX9b+ne2gG99+zDOa35AnsdrWF80DxX2W8JxalmGdYC3FuPzujFiiTkzfx+s5VwNublU23yyL9cfTBrbOJPYkzXH4zv34I5E7HXKyz1uVQbjOwmvhQDQPghGAwAAAE2KAAwA8FoIAO2EMh0AAAAAAAAAAN8RjAYAAAAAAAAA+I5gNAAAAAAAAADAdwSjAQAAAAAAAAC+IxgNAAAAAAAAAPAdwWgAAAAAAAAAgO8IRgMAAAAAAAAAfEcwGgAAAAAAAADgO4LRAAAAAAAAAADfEYwGAAAAAAAAAPiOYDQAAAAAAAAAwHcEowEAAAAAAAAAviMYDQAAAAAAAADwHcFoAAAAAAAAAIDvCEYDAAAAAAAAAHx35ZNBjwEAAAA0kWDokR4BAHIyO1/pEQCg1ZAZDQAAAAAAAADwHcFoAAAAoEnd/N539QgAoHR95xf0CADQighGAwAAAE3qt378I/nlX/qOXgKAzvaLP/9z8ujXf00vAQBaETWjAQAAAAAAAAC+IzMaAAAAAAAAAOA7gtEAAAAAAAAAAN8RjAYAAAAAAAAA+Ezk/w9oN1u4KjeViA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6444208" y="1556792"/>
            <a:ext cx="2581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Kalite Güvencesi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Organizasyon Şeması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v</a:t>
            </a:r>
            <a:r>
              <a:rPr lang="tr-TR" b="1" dirty="0" smtClean="0">
                <a:solidFill>
                  <a:srgbClr val="FF0000"/>
                </a:solidFill>
              </a:rPr>
              <a:t>e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Görevleri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52120" y="980728"/>
            <a:ext cx="187220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ata:image/png;base64,iVBORw0KGgoAAAANSUhEUgAABE8AAANBCAYAAAARD5DpAAAAAXNSR0IArs4c6QAAAARnQU1BAACxjwv8YQUAAAAJcEhZcwAADsMAAA7DAcdvqGQAAKbySURBVHhe7P0NlF13fxf2/tyuBgiVwSCkWlYlR85QvzB+BoT1gItkFAtkgVFWSfWoIA9wLYuKFa5Ce4FI6AGG8qijQGA1WgQEtszLWG31KAkL4UYeKkdYCm4jRzB4kC2YWNdSZTlW1MdFU0LWXXdd3/3fZ5+Zfc6cs+fM+5nR57PWrPmf9733Ofvs/f+e/8tDX2UCAAAAgJb+g+I/AAAAAC1oeQIAbbzyxkdFCVamt157uigBAFW0PAEAAACoIDwBAAAAqCA8AQAAAKggPAEAAACoIDwBAAAAqCA8AQAAAKggPAEAAACoIDwBAAAAqCA8AQAAAKggPAEAAACoIDwBAAAAqCA8AQAAAKggPAEAAACoIDwBAAAAqCA8AQAAAKggPAEAlq0/+2P/dbx14Jn4k3/nTxfX1NSvT/8BAOZKeAIAC+zxWx/Fj/3wi3llPv3/jd/5xfz6F372p+L1Q1+vrOQf/4vfn9/eKiDoFq8ODUwsY1q/mXjun/+vE9vgL/zIK8W1Ef/FP/5bE8/5h8/+1eLaqX71r/y7/P/X/tXlfDsn6Tmf/Vc/m5d/+desyv93q/JnI22Hly78g+IWAKCbCE8AoEKqzNYr8emvKsBovm8KAJLf+i/fmwhM0v9Nn47m5a9fHY5f8+//77xcr+w3W3/nF4pSxG/4svYc3aa8jPX17FTPJyMT2+A3/8K/yP8nvR/9s6IU8b03/mVRmuo7j/wn+f/0HN/6y3vy7f5Df+tP5dclv7Dp2aLUncqfjbQOW67+k7wMAHQX4QkAVLj+m397Uar5HR+cj9/y8f9WXGq063/9+0WpZux7+4oSC+Xtl16Nf/9r/uPiUqPb6743Pvhtv7e4tPhS0FYP0lILIgBg+RKeAECFTzc8HT+zbU9xqeZ3X/7JojQptTopt7r4N9/7W+NfPfU78/K/+NoL8X/+hloLiVShv/F4b17+uc07Jyr+//tzu/L/D5rPHn1iYht8+Ft+V/4/+YVNXytKEaNP/+dFaar0/vzYn/gfGh6bni9tz7/6Q397YrsvhXJLoXLrnLLyZyMt95XNSxf2AADtPfRVpigDACWvvFEbQyOFIscHvn+ie0nyzT9/Nq+416WWBeUKcvPts5VaLdSlQOa/++G3ikvdI41VUu5y88rr14rSg205bJe3Xpv7ZxQAHgRangDANFLLgItb/8viUs33vfftolQboLQcnKRWD/MRnAAA0B20PAGANuotT5Lm1iepi8XhgX+UByvNLQzKrU7Ks+ukUOVv/PEfzct1afyUNMBp/Xnf2vvD8c6OP5KXk6qWJ+mxB/7eN9s+f7o9dTHq+eRfTNwndRu6/VhPPlZIq4Anzf6SgqG0PvVAKK3r2BN9eTej937XH8yvK6tqYZFe9wdf/9MTt6ft9UM/8m5erkvh09d/frhhOZO0vqnLzqX//L9o2/0mLe/L77w55bHNUreev/JDfzsvp9mBvu/S2bz8k7v/ZP78f+gnfjQfzyb56d/7x+J/3PNn8nKSnnfbP/uH+SC25fWsL98//AN/orimJs2c1G4A4Lrj/+0bebeutPz/zY//PyeWvfn9b17W9Fqpi1h6X+vvT3pP/+nWH5h4XPM2Se/fv/wtW1u+51qeAEBntDwBgA40tz5JYUeqUKeKarlC3dzqpFyhbzVbTnqecneg3/DlF0WpWnrecnCSjD79fFGqjcFy+K+/lgcC5fukCne67o/8T/99cc2kNHXy0R/9f+SV9XJLmrR8KQw48Pf//IynS94/9Bcbtk+qxJelcCCFR83LmaTH/cC5v5GHVq0G6a0vb6vHNqtPaZyU1+2R/+uL+DM/9l9PBCdJeXaf9Lrp9rQc5fVIJpbvL35/w+uXX6ud+nv+m+591vDY5ve/eVlTUPXKmR9puD6V03XpvWm1TdJrpcvp+vR5BQBmTngCAB0afrE//xW/7nf/7E80dN9J0q/7iyGFEuVKd2qVUG8Vkq7/gXM/npc7lUKCV779Iw1BTiupEv6Hz/7V4lK1NFVzuQVGav3xZv9AcamxVUWVtEwpYCmvbyp3srx1v/Krf21RatQcFJXlr/E/H297e126PbWuqWv3WmXlz1Gn0rI2Bzhl6b1JAVe7bZKu/8Y//LHiEgAwE8ITAOhQc+uTVLn+naUWC4s11klzKJFet9x1ZNOnow0V6DQbTepKk/5Sd5F0/2Z/8NyPTzwmVexf/6N/ueExqWtI3fbLP1GU2kthTGqVUZcef6r/LxWXareXg5P0mqnLSv010zKXXzMt2853h4pLqavPP2lYx/JjU5BUlrpR1bvszER6vXJwkp43dTlKr5Ges7wdU6hRbx2TXivdJ3XrKasvX/qrz8Q0G6lbUVqOtAzlbVSXtmX9PU/bpWy67kQAQGvCEwCYgebWJ+UK/GK0Oknjg5RDiVSBbx5Hpdlv/M7nRSnySnu6f3nslOauRz+5+wcbxjZJj/nJ758MJNI6p+VoJ4VKqaVIXargN08bvOXnh4tSTXrN8lgfH/y23xNv/VeHi0s15Yp/uXtLCinKj01BUvm1UteYKuXgJgUS/+AP/bn8+q///Dv5/6QeUNWfN4Vkzdt9MYKJFOCk8VjScqRlOP97/mhxS009OEnbL0nbpTyNc1IPeQCAzglPAGAGmluf1KXK9UK3OvnuXx6PP/73vllcqoUS/9N/OXUMkl9a/VhRqknjYaRxOVKLlXLXl7rmcCHdPw1UW/4rhyHTSV1Yyq1YUghSDjOS5q4w5fCjLoU25ZYV5cf8+189GWD9p5+N5WN91LVbz3bSwL/110/vYf19LD9H6hLTvE3S32JrHpy2eQDf/+OxnimtWppbp5QDPwCgM8ITAJih1Pqk2WK0OvmNX/5iQ8X31/xK60pwqvw3d9dIwUNqsZJm/0ljjZSDgZ5PRopS58qtWZqlMKOuXUW93NKluXtL2S9/96qi1CjNkFNvAZReI431UQ80yi1z0n3qrTDaaQ52kqqWNe10OtgvALD8CE8AYIZaVbYXutVJkloVlMfZSAHI9/8vJ4tLjVJLitR9o1UwkcYaSTPIzFYKJNJ0x+2kLjhladDV+Zbeg+aZe5rlrV6+0RgiLaRf2PRsUQIAVhrhCQAsI6mbTr3FRZKCkHatJFKLizS2SRrHIw0yWn5caomSpjNOvvPI2vx/XXmw2FZ/B078XOWApym4KYc26bWaZ+gpdyWpmkEmdVWqKy9/WufUlSZJQUr5+dLlFDId+9N/d0q3lk41d336mW17Wm6L8l+rrkcAwMogPAGARdKqq8vXmwZOnU4KBppbU7xy5nhDN5xmqVVMGmQ0tUQpq3czaW5F0vvR+0Vp9tKgq+Ww4/f9k7/XMFDpd5pa75THLKlLAUl5nJOxJ/qKUuOMPz/321+Kw3/pH02EGGkmmjSY61xaA6XHlpf/a//qclECAB5EwhMAWEDlFhgp4EjjjSRphps/+Xf+9ETriZlIrSnKM6g0d99JLUrS2CZp4NT0OnXrS2ORlKVWJOWuSGmZUkuR8mNTOT3vX/iRV+LPdtDlJ4UPP/17/lhxqabcfefDZ/7zolTzyrd/pCFASeXy4LhJ+TG/+lf+XVGqtWypCo9mq9wtKD1/Wu9yAJSuS8uZ3sfXD329uLa9ekuf9BwLsbwAwMIRngDAAvqFTV8rSjWpm00a1PRbf3nPrIKTulP9f6lt953UoiRVztPAqel16gOppll0yt7/+u8vShE/9QcaxylJLUXKj03l9PjUxaYcXFRJM8O0676TuriUu9o0D/qayuXBZtPzlLvFlLdrmiI4hUX1x6a/NLtQCnpSgDRbaRDg8jZOr3P4r7828RrpNdNypvex1cC4o083BUTFLEbpOTZ9OlpcCwAsB8ITAFhAaWae5qliy9LYHFW3t5NaijS37PiBf1SbZaZ5DJNW0mw85W4tqTVLGhelE995ZOqAue38VNPgsam7Tb1Fy1/9ob/d0bqnVjY/fuBHi0s1qRtS1WNTUJOCnhQgpSBlNi090vZJXaTKAUo75ZY7deUZgQCA5U14AgCzUG5R0ariXJduSyFBCibK90uBQBqDJI3NUR5zpDn4KAcEzaFFatnR0H3ny1/Mu4SkFho/uftP5stYrryn109hTXrdVoObpkAiDS7bKtBJl9P1KXRJy1xWvm/ztkhdgtKy1KUWGk/+m5/Py+m+aayS9JytlrW+jf5Ktv2anzd1fyqPh1Il3W/bP/uHxaXq5W2WQqXDA/8of//K73lSX8a0fv/dD58urp2Ubk/Ln+5TXrd0+cbjvXk5DUxbvq3q/W+3rOXrm9+3pPyc6bXKrwcAdOahrzJFGQAoeeWNyTE/6B6p5UrqRlSXQp00C1E5REhjkaQuNXUp+EgzD9HordcWfoptAFgJtDwBAJaV33Tvs6JU09xaI4Ur9ZmE6mbS1QgAoJmWJwDQhpYn3Sl1TUqDrs7E8f/2jbwLEY20PAGAzmh5AgAsKykESV11OpHG90hjqghOAIC50PIEANrQ8qS7pamZv/7zw7H+s7GGwWNTYPJ/PNaTTxWcZrxpN9AqWp4AQKeEJwDQhvCElU54AgCd0W0HAAAAoILwBAAAAKCC8AQAAACggvAEAAAAoILwBAAAAKCC8AQAAACggvAEAAAAoILwBABWkFeHBuKtA8/kfz/2wy8W19a88LM/Fa8f+vrEbb/l4/+tuIXF9Pitjybeh/T30oV/UNwCAHQr4QkAzLMUUtQrxukvXW7lL/zIKxP3SWHGb/zOLxa3zN76O79QlGLK83396nD8mn//f+fldNuz/+pn83K3OP4Xv39ie6RyK+UAKP39F//4bxW3LB+/6d5nE+9D8hu+/KIoAQDdSngCAPPssc8/KUo1zZeT1ELkN//CvyguRfyfv+HR7O8/KS4tjdQCoh5KpIAitZBYTOXgp1yuS8vzyrd/pCF4uP3Y9xYlAICFIzwBgEX23D//X+P7Lp0tLkX8+1/zH8dP7f7B4tLC+bnNO/PXSlJQ8+Fv+V15ua7cAiIFFKmFRDf5I//Tf98QnPzvz+2KD37b7ykuAQAsHOEJACyi1F3mlTPHi0s1b33jh+NfPfU7i0sL573f9QfjwImfi1devxY/9CPvLsprzpfUPafcUuf2uu+Nv/HHf7S4BACwsIQnALCI9g/9xYaxSH5m25481KC9NLDtD5z7G8WlWkudk/sHi0sAAAvvoa8yRRkAKHnljdmN+fGHz/7V+H3/5O8VlyJ++vf+sfgf9/yZfLDTA3//zxfX1lpPHP5L/6i41Ch17em99s/ysT8ax0b5T+Kz7HEXt/6XLbuspEFoy/dPrUzq0uvXxwxJAcSP/Yn/IW99klp1lMOJVn5y95+Mf/gH/kRxqSYt49d/fjh6PvkXE4FQWr6xJ35r/NOtPzDjli1prJWy+rKnwWPLY6C8/kf/8pTAKQUsP/S3/tREt5639v5wvLPjj+TlujSmyytnfiQvl9e/rvw6x//bN/L/f/Dcj+fbM90/tRBKrzvX10rbLT2+rv75qCsPHpy6JjW3sOnk9Tv11mtPFyUAoIqWJwCwCOqDndalCvVf/aG/XVxqlMKXVDlO46KUg5CkPktOun2mU9ymgWvrFe70f6L8K7X/VZrvU1/G3/HB+YaWNKmcrjv811+blyl408C65eAkBQ2tWuqU1ydpNYNN85gu5fsn5dfp+YWRfP3q2z/dtz7w73y8VpXy9vwNX06W6zp5fQBgfglPAGARNA92+nf+2Lfazq7zvTf+ZVGqllo2zMeMOP/+V9cGka1Svk8KRcota9pJy5daWcxW88C6/+Z7f2tDC42FlFrizCTwAABWNuEJACyw7Zd/oqEFSRrnpGqWmF/Y9LU8WEn3S909UveV+iCvqRtH2ZP/5ueL0uyl7jjp+VOrjrLya9e77KRWET9w7sfzcpK6HqUuLvX7pS41qVVNXVr32frjf++bRanmxw8YIBYAWBrCEwBYZM1dcZql1hUpKHmzf6AhZEmBys/99p3FpZrF7rLx3D//Jw0tMtLAreVxQ1KXmjQeS13qYjRffstH7xelxZGCoXqAlAKi4Rf7i1sAgAeN8AQAFlgKE8pddNLYGmnMkCqphUcayDUNAJsGEE2Dqaa/NA7HUmoOa771l/dMLFv9r5MuPZ34yd0/WJRq0pgx5fFAFlJ9MN96eJUConbdrACAlU94AgCL4K29h4tSTQoY0qwpraTrjw98fz7uRmqlsliBQSc6HY+lbLbjsqQZZNI4J3WpxUua6nkx/PJ3rypKAADCEwBYFKkFQxrDpOyV//l4UZqUgpLUumSlDFaaWmt8umH20+H+gz/05xrGUEndgNKUywAAi0l4AgCL5B/9/oPTdt9J43qUg5MPf8vvahiQNY3BsZS+80hj15U0Nkt92Vr9pdvnIgUvP/17GgeyXczuOwAAifAEABZJCk5+6g80juPR3H3nsc8/KUo1abyU8oCsS+2zR58oSjVpANmFlmb6SWOQ1HXSfad5bJYUtszn4LVlC/lav/E7nxelSV//+eGiBAAsFuEJACyiNBtNak1SVu6+851H1halmlRRrreyeOnCP4hXzkzt6rNQ6pX0NGZJfdySf/G1F/L/dWna4rRc5ZYgKQxKg92mgW7T//nw1n/VOGZMc/ed5qmff8cH5yduT8vzZ37sv85b+syHhX6t8jgvabu+OjSQl9N78Cf/zp/OXw8AWFzCEwBYZKf6/1LDOB7l7jvXf/Nvz//XpYpyfbadV84sbHeV5lAnvXZ63TSjzvM/97/k16VuNOWxW1IrkLRc5RmBDv/11/LBbtOy/ppfmZ+xW1Lrm5/+vdXdd8qhQ3Lg7//5ieWZr+CkbiFf6xc2fa0o1XzfpbMT74PgBACWhvAEABZZ6r7z1jd+uLhUk7rvpJYFKZx4a2/jbc3KXVjmUwoomkOBVtLYLc1BSzvNLWnm4n/c82emdN/5Qz/xo8WliJ/a/YMNoVSzn9z9J4vS3C3kaw2/2F/5Hv/vz+1asM8AANCa8AQA5lkaF6RcsW4eJyRJ3XdSJbhs463r+f80Re/rf/QvNwQU6fnS/dPgsT/3218qrs2u/9WNFfhypbo8OG1SXo70fK0q/z9+4Efz1yk/Nj1neVnSbX/lh/52Pnhtur75dVIAk1qnpNvTunSqHNy0CwdS953ycq//bKwo1cKfY3/67+bLX79Pfbt988+fzcdOqS9rq/Uvv2bzwLjN5vJav7T6sYbLzQFTetxfzbZvamlT3rZpW6dt+jf++I/G7cd6imvnN6ACAFp76KtMUQYASl55ozbOB6xUb702+2mkAeBBouUJAAAAQAXhCQAAAEAF4QkAAABABeEJAAAAQAXhCQAAAEAF4QkAAABABeEJAAAAQAXhCQAAAEAF4QkAAABABeEJAAAAQAXhCQAAAEAF4QkAAABABeEJAAAAQAXhCQAAAEAF4QkAAABABeEJAAAAQAXhCQAAAEAF4QkAAABABeEJAAAAQAXhCQAAAECFh77KFGUAAAAAmmh5AgAAAFBByxMAYMm99M1vF6WId771jaIEANAdt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PDQV5miDAAAAEAT4QkAtPHKGx8VJViZ3nrt6aIEAFTRbQcAAACggvAEAAAAoILwBAAAAKCC8AQAAACggvAEAAAAoILwBAAAAKCC8AQAAACggvAEAAAAoILwBABociuuD+2L0weeieGhoRgvro3RgRjOrjt9YF9cGS2uAwB4AAhPAIBGo2/G1UsjefHepePxcR6U3Irrb5+Ne/m1IzF2YiDu5GUAgJVPeAIAAABQQXgCADTqfTU2b+vLi6u3nYynelNpQzz58p5YnV/bFz2HBmJdXgYAWPke+ipTlAGAklfe+Kgowcr01mtPFyUAoIqWJwAAAAAVtDwBgDbm1PJkdCBOnzhbXJje6k19Eetfio19L8STvRuKa6cav7Avzp2pDebaifrz9u58IdataXzezp+rLzYfOx1PrikuVqzb6r3nY+eO9suf63jb7Intrzd2D5pumXsOXYsteTejWWizXFPWKc06lN0vDZ67etvheL6/P1bVbll2tDwBgM4ITwCgjXnptnP3clw/dTCu3iguFyYr+bdifPS9+Pjt4zE2cZ80pshgdntVCHErrg/uanreUshx91bcGT4SF4tZc3Kb9sT2/QOxrh6C1LVZxtV7T8bzO7a2Dwayx13JHjd2oylc6Vi2jEO7smUsLtZtOpwtZ//U5ZyQHldat2y9Nr/8ajyWba85hxh3h+LK0ey9KC4mjeFJts4HsnUuLiWVgVH2fMPDj8fO/q3FFd1FeAIAndFtBwAW0pqt8dhztcFXW8sq/L39seXI+di+rbgqnwp4VwwPXY7x4pqpNlQ/75oNsa7/dOzeW7rPjbNx8WiLKYbbLOMjayuCkyR73FPpcdsOziI4SbJl7NtTlCetfi61kikutJSCilpwkgKe3UcG8tY689L6Y80L8fCmojxnl/Mgpja9MwCwnAlPAKArpLDjZPQUl5J7lw7GuaHLxaXZWbXjYMNzRpyNi3N8zmarH91YlBZDanWyLy5eSq1drsXOqpYxC2JrbDlUn3UoW/dtqXVOq1YnqWVQYwsVAGD5Ep4AQNfYGk+VW4oklw7GldGiPCsbp7akuPTu1NYny0HqJjS4Ky7efil2vz6bbkLzpHcgdr5+LfZlf6k7ztTwplWXKgBgOROeAEAXWfXsSxOtGurG3h6q6L7zgEhjhxw9GF+uT910uniA1iLgEZwAwMoiPAGAbrLmhdjY3FLkxjvx2d2i/ABKM+ycPvpOPHLofJuWHhXSwLkXBmJ48Jk4fWDyb3hoFoFUmo2n9BwTz3XhVn7zeJqF52gaQDe/OOnSwcn7t+gyNT46FFfKyzc4ENdHa88JAHQH4QkAdJUN8fD6ojhhJG5+OMvK9N334mZzZX7biw3T/3av1P3lmTh3JvLZfKpnH5qqFrrsiosfPBG9+1M3m8lBee9dOh7nDrQYPLdK70DsO3a4aQyZSauK7jyTA/8Wtp3Mu/jkfw2z7tTGbzl3Is3uczh2p9uz519942xcTQMGF6EMALD0hCcA0GVWPTp15pt7n98sSjMz/uE7TbO97IntXTptboOG7i+zCI9GB+LcmWIq4xufROTjo2xo2razGDx3HmfjqU3TXFvGnpeLrkhr+uP5Ytybe2d2zXG8GwBgvghPAGA5uP3pzLqZpO4qqVVDPUBINu2J7ccGur/VyQdHpnR/mWmQMP5FeZ6byZBk1dqmdiMz3a7zZXQgLl4qyrEn1vcWxUx5GY13AwDdQXgCACvGSFw9WoybkbqrZJXz1Zv6omfb4dh+7HzsOzIQ65ZqhpoZuJdCkxatO8ZO7IvrHY79smrHYGyuP8emPbF5Z3e1trkzcrYoZTY90X4clxufCE8AoAsITwBgOVj/eAcDpfbF5mPF2Br53+nYeeR0bOnvj3VrZjZeyFJavXcwW+6TLcYWSeFQp+OUbIgnjxTb4chAPLmm1hJn+EQptFgyl+P2RKuT6ZyN27ruAMCSE54AQJcZ/7zU1aaw+tGNRelBsTW2pMFTi0uTzsbFwZl1ZclnwTmwKy7efimeP7SnuLaL3EiD15Zm2+mKgAcAKBOeAEBXuRX3bxfFCX2x8dnl03Jk3qzpj52two4UNnQ00OutuJ7PZnM27qVWOfuLQVm7zaZipp02f1tK46EAAEtDeAIAXeVm3G+eWnjTS/FYl45VklrJPLJ2AYOd3oHYXcw+0+DSwWkGkE3THO+Kq8VsNrHtYDzZreO93HgnPutwLBcAYGkITwCgm4y+G+V5YpKJaWwX0KpnX2rRRWY6qZVMXzy8tri4QFbtOB3btxUXSqoGkB2/cKSY5rimu7o9bWya7ngWUzEDAItKeAIAXeNWXH+7abyLbScXp9vGmhdiY9MMN19+MU2F/u57cTMWp1XMuv7zk7PnTCgGkJ0SoNyKzz5oHDdmQVvHzNiGeOy5xtY098682XIg3PELAx3PMAQALBzhCQB0iSmtJbadjN39izXF7oZ48uXG8UXaVehrbsX1U+/ExkUbRyTNntNqBp6zcbFlgNJobCSNkdIinFoAqx5t6mZ0+9N8gNs0cO2V0VogtWrHwaZ1SQPhltfjVty5sC/ej1e7t7sRADxAhCcAsJDuXp7SCiJpaNVxtzaN7rkz9fv1Rc+h87Gzf2tFMDG1dUWt+8flGc1E0yCNL3JoT6n7TlahP7AvrhcV/ppbMT46FFcG34zYf3qOFftbcX1kaphx74P32oQhzd1d6lKAsi+uXKiv+4Z4eH1emHTpYJzOlvnhpoCoNtNNqfvP3femjDlz7/P3JrfpdLdnpgQjxWw6595+Ip7qrbeAaTGb0I20HvVZd3bF6OcHY+eOB3CgYADoQg99lSnKAEDJK298VJRmYXRgZlPObuqLnvUvxfqdL8S6Ne0rzOMXyiFLlb7YfGy24UZq9fBmjH4wFvdulF+rL1Zv6omNL78aj/VumH2Lk463zZ7Y/vpArEvFu0MxfPR43Muvr9ZzKM1QcyuuDx0pBozNtu3eg/HUjloYlYKqi/WBZDdlr7E/e420nSqXK7vfoYiLVbfXlzW5ezmunDoYY0XQkloRPd8qDEvB2fCRGM2WZ2LdsmXanG3jJyeCloXz1mtPFyUAoIrwBADamFN4AsuA8AQAOqPbDgAAAEAF4QkAAABABeEJAAAAQAXhCQAAAEAF4QkAAABABeEJAAAAQAXhCQAAAEAF4QkAAABABeEJAAAAQAXhCQAAAEAF4QkAAABABeEJAAAAQAXhCQAAAEAF4QkAAABAhYe+yhRlAKDklTc+KkqzMDoQp0+cLS5U2RPbXx+IdcWlZPzCvjh3ZqS4NFXPoWuxpbe40M2ybTCcbYN7WXH1tsPxfH9/rKrdQpd467WnixIAUEV4AgBtzCk8mXAr7gztiouXiot1mw7H9v39sW5NcXmK9Lgj2eOKEGXTntj88qvxWO+GZRJAXI4rBw7GWHEpWb33fOzcsaG4RDcQngBAZ3TbAYAFtSHW9e0pypNWP/dCRXCSpJChFpys3nsydh8ZiCeXTXACALCyCE8AoOukVif74uKlvth87Frs3LF1GYYmW2PLoT2xuri0etvJeF6rEwBgmRKeAEA3uXs5rgzuiou3X4rdr5+OJytbp3S53oHY+fq12Jf97exfjgEQAECN8AQAusXdoRg+ejC+XJ+66RhcFQCgWxgwFgDamJ8BYzMtZt5pHjy1NsNOmklnMLb0zrx7y/joUHz89jsxdmNylp7Vm/ZE7/5XY92a5ue7FdcHd8XVG8XFum0nY1//1uy5BuL9t8/GveL25plypt5+Mru91LKkzUxDUweMzZZj6EhcrQ+KG33Rs/dgPLVjY3w2+GY8fGQgVlXOPDQ5U9HUGYpSl6fGljsz20ZTB7xNausQ+WC+o9lyp5mE8sF89w80tRKqevyG7PHPtBxEeLFDMwPGAkBntDwBgCWVgoxn8uAkVfZnHpzUxkc5d+J4jN3InuPQ+bybzL5jhyNunI2LR3fF8NDlGC/uXbMhnjxyPjZvKy6W5CFEml64FKzcu3Q8zg0OZc9Rf63m2w/Guew1JvQO5K/fU1xsLYULu+LqpfIyD8b6z0/GuXR98fyrdpyO3aWxUybtybbX5BTP6X77Xs/WaVO61ByczGYbbY0tr5+Mnvz5yt6rdauqBydJ9hxXj+6L63eLy7ns8ceyxxeXmq3rPx/bW2x/AKA7CU8AYKkU45vUgoKRuPnhrfzqmRi/UJrOeNvBfEae3Jr+eH5vX16cEm7kNsRjj9Zun5Dd7/0P0lgrKVhoqvjfOB7vp9AgDha3H24MNC6dbAwP1rwQD08JHibdGSpaZWx6KZ9+ObdmQ6zrPx27i+WuW9U7MLEuk5rbdCQb4uH1qXXHYGOLk1lvo62xPnu+sntnjseXz6XwpR7U1LV4/9ZsrNgGG2JV8/YHALqW8AQAlsIHR/LxTVJLiLp7Z3bFldHiQifuDsX7pa4qqx/dWJRqVq0txR/N4UYrmw7H8/VuIy0q/vficOyud89Z80JsbAoP7n9RFKd1K+7fLoo3juehRbnVR2pF0twqY9WOwSlhxdXh5rDjcty+tCd6y12DFmIb5c+/IR57rjH8uPf5zaIEAKw0whMAWAJ5t5cWrRLGTjR3/2jvzvDxya4jmUfWlkKDKVqFDU3WP14ab6PWiqNs9XMvLMx4HKnVx4FsvUcnW26s65/sklOzIZ58eU9RLjSHHaPvxti2FxseN9/baMG2AQDQ1YQnALAEUteSnUdajYmRVeCPDsSd4lJ7pdYbnbr9adO4HvPryy867XY0NZjJ1/tEGntkKO60C496X61ofXIrrr89Fpt3bi0uJ923jQCA5Ul4AgBLJg0q2jR2SO5sXMwHaK1yM+6Xuvx05MYnXRMMrOtvPZhqGpz24tF9bbovtWp98m4taLr7XrZFXorHGma8WeRtJHgBgBVLeAIAS2lNf+w81BQIJMVYICtXms2medDVupH23Zd6X2wKXc7G6IVbMf7hOxG61AAAC0R4AgBLrXdgygwzuUsHKwaQrZrJpY1NT3RZuJCmTL6WrXurqYhH4uqpVq1vtsZTTdvq3pkj8f6ZnsaBYnNLvY1adU8CAJYj4QkAdIFWM8wk7QeQnUXFvGFA2O6xasdA7Dx2cmorlDZdaFbtONjU+mQk7jUNFFuzcrYRALC0hCcA0CXW9bfqxlIMINsiQFm3s9V4KZPGvxgrSjU9feXBVJfSrbg+1NSqZM3WvBVKQ4DUthXI1ljfFDS1W7du3kbjn09OoQwAdDfhCQB0jdSNpdVAqmfjYqsAZU1/9JZChLGRxjFSGirn207Glt6i3A1utx7TZV3f5PgvVdMCN4Qimw7HU+3WbYm30apHm7oYffBeHhqNX9gXFy/VrgMAup/wBAAW1K24PnK2KE9KlejWU/K2G6cjBSj74sqFyw0tNhpaq1w6GddHa9MFj48OxWi9cr7pcOzub25RcSs++6Cp5cPtYuaa5O7luN00ze+9z2sV/1ya3aZpJpt7n99suL15ppuGxyeXDsbpwRQK1ac4vhV36tsqW+bnp4xhUlIKRapClmT22+jylKmO6+FHy+2Xuhk1vadTuhilgYAPPBPnzkT0bGsa56bF4wGA7vDQV5miDACUvPLGR0VpFkYH4vSJqaHJVHti++sDtfE67g7F8NHjcS+/vlrPoWsNrSRSEPDx2+/E2I3JCv3qTXti48uvxpO9zSHErbg+uCuutpzGNy3Pi3H7wMFo7NBSSCHDkcfj43a3bzsZ+/rerVj39Pyvxv2h9+Kx/v5sOzUt96a+6Hl5MJ7KlnnasUfybTwWm4+djicbpihubWbb6HJcqdgGm9cfj6stW46U3s+6u9lzncqeq9je6TV79w/Eqg/3xbkzTQFMq8cvoLdee7ooAQBVhCcA0MacwhMWXgpPRl6MfVNajNAp4QkAdEa3HQBgWbozMtZFg+ACACuZ8AQA6HKX48rgM3H6wDMxfKEY8PXuUIzefqn9QLEAAPNIeAIAdLXxCycnxgu598GnMZ7GbDl1PGKagWIBAOaL8AQA6Gqr1pbmq8lnq9kVV2Oa2XgAAOaR8AQA6G69A7G9NK3v6m1pxp9+rU4AgEVjth0AaMNsO6x0ZtsBgM5oeQIAAABQQXgCAAAAUEF4AgAAAFBBeAIAAABQQXgCAAAAUEF4AgAAAFBBeAIAAABQQXgCAAAAUEF4AgAAAFBBeAIAAABQQXgCAAAAUEF4AgAAAFBBeAIAAABQQXgCAAAAUEF4AgAAAFDhoa8yRRkAYEm89M1vF6WId771jaIEANAdt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PDQV5miDMA8euWNj4oSrExvvfZ0UZq7l7757aIU8c63vlGU5s5+yEo3n/shAO1peQIAAABQQXgCAAAAUEF4AgAAAFBBeAIAAABQQXgCAAAAUEF4AgAAAFBBeAIAAABQQXgCAAAAUEF4AgAAAFBBeAIAAABQQXgCAAAAUEF4AgAAAFBBeAIAAABQQXgCAAAAUEF4AgAAAFBBeAIAAABQQXgCAAAAUEF4AgAAAFBBeAIAAABQ4aGvMkUZgHn0yhsfFaUHw/iFfXHuzEhxqVlfbD52Op5cU1wcHYjTJ84WFyat3ns+du7YUFzqUNNz9Ry6Flt60/IMxPtnzsa9TYdj+5H+WFfcPiF73JUYyO/L7Lz12tNFae5e+ua3i1LEO9/6RlGau9nshz7L022Dur5YvaknNr78ajzWuyFWFdeyuOZzPwSgPS1PAJgXq3acjn2vX4vde/uKawrbTsbu10uVzaR3ILvv+di8KV3oi5696T7XZl7ZTHpfjJ6iOOlWfPZBVtlMxRvH4/ZofmXJ5bjSosILic9yfRucj+3bGrdBCnTSttl3LLttb8S9G2fj6oldcW5wIK7fLe4EACuQ8ASAebVqbWP1r6dva8tfpMdH34yb6w/nldEtO1rfZ/Y2xGPP7YnVqbjpcKxv+EX+VlwfPBhjxSVox2d5Q6zrmxrn5NZkt6WA5dCe2uUUohzdF1emhDsAsDIITwBYZLfiztC+eP+LV2Nnf/+CNfVftWMgdqZfyBu6OaTK5q64eqO4CHPisxy9rxatbpKRGDsxEHeKSwCwkhjzBGCBPGhjnkxoM25D7u7luHLqZMTLg9l103VryCqmF96M0dRlYaKCmLpFZI9t6BKRPeeByV/f89eLFsuwdih77eMx1qqyue1k7OvfWlzIFMs5dqMY82HTnti+fyDWlbtrsGLHPJngs1y9Deqa7jN1vJfZrX+SukE9/PnJuHqpvvyHY/eRUlDV9NqNt6dw60hczB+bvd6hwXjqizfjs2cHiq5Xza+XxrMZjIeH64/JZNtrc7a9nlxTe67R7Pq8C1Xb7djpus4fY54ALA4tTwBYHHeHYvjUu7F+/+kOKptZpWZwV1z8IKJ3fxpjoT72wkiMndkVwxdu1e7WTquxI9b0x5Yj9bEpalJFMB+/oVzZzCpjw0ezCtWNnth+LN1+MnpunI2LR/cZ04Ean+VGa5+odSsq3PvgvRgvyjNb/62xJS1jcSkZ++DTeKy/3D3oeJwbulwrJ70DU8emKYxfqIUgtW1zOp6KN+PcmbNx/4viDun1jh0uvd5IXD31ZsTOqd2Rhgdr1+/M7p+va9qOp4ZK65nM8b0GoKsJTwBYcGnmjtNHj+eDS96eqLi0N34h/VKeFSbu3zj2QmPlbD5llZ8TtcE5V+99tfhVeWs8lVfOUsWqubLEg8ZnuYU1j8cjRTF345OJ557r+ve8XLQiKQc0l95t6BrUPDZNzeX4uGm2oFWtgpZs2Sf15a1M8m3VFFptrF9fXtcb78RnpRBq6d5rABaD8ASABTV24pmGKU/HTszsV+8vv2jxa22pcjaf8spPUX5kbYsWBQv0uiwPPstzs5jrX5bet3qrjzSL0HxO6dzOUq0rAAtHeALAguo5dL7p196RuHq0elDJVMHZfexkbM8em4+dkMZteLs0rsECGf+8XDF+Jk4fqP1NVpjH4r6uOw8sn+WZW6r1T61s1m8ripl7Z3bF6cGhuDOv6zxS6gK0lOsKwGIQngCwwDbklYrtpYpMxNm4WB63oIVVa7bGurU348pgVuk79Wk89XIxBsGCuRX3bxfFTBr0Mh9DouHvdDHQJA8mn+WW7n4aXxbF3KYnGmYeWvz1r1nX3zguTBovZaHHLlqqdQVg4QlPAFgU6/obB4KMSwcrB1CsjS2RZsJoml1jkdz7/GZRgkY+y02++KQ2A01h9XMvNKzj0q3/hnjySH3Q1rqFHbtoqd9rABaO8ASARVKb2aJhVo4zu+LKaHGhJFVA6t0LJgaMXHAb4rHnSpWs258an4A2fJbL7oyUu6bsid7SlLxLs/5lG2Jd/+nYfWjP5Pu1YOPMLPW6ArCQhCcALJ41/ZNTfRamDrp5Kz77oD4uQ33gxVtNFbSFserZl0oVrOPxcVNlePzCUOX4FjxAfJZr7g7F6KWiHH3Rc2gg1hWXlnL9a9MGT7YwSTPtPF8fr6apW9H8WMp1BWAxCE8AmFfjX9Tn+KgZG7nc+CtvVumcqMTk0qCbaTaMpvsV8oEeDxyJ+32NFdXZ2RAPry+KmbyCk1X+ro+mik6madnGTgxMDDA5PjoUn63tL1UMWel8llPlv3Eb1EKBmvHRgRhO0zanC5v2xOZj1TPZzGr966/3xSe1/7nGwW6b36eajfFwHI9zE4PE3poYRLehW9HdT4tCUhoAtqPr25vf9xqAbvAfDmSKMgDz6Kf++S8VpQdDarL+E4N/If71tV8srincfDv+9T/+m/Er3/OD8djaiDtDWeXyp5vuk/nla/X7/bn42taH41c+/dn4zpdZRWfb4fj6H/9L8T2bvhbf/W/fj09vpsd+V/xH370mHt60MX7V6N+Nf/pzH9WeJPOdX3o4vufXX43/rfm6rV+LX5WVV33tD8R3/dtr8Xn2PL987Vr8ym/aH1/7nZPdDH7Vph+I7/meX4r/85c+il/+8qP49Gf+Znx+7Zfi12/9oWwZijuR+4O/7TcVpbl762euFaWIV77vmaI0d7PZD32W69vgrxXLOOmXr52O0Wzd0t+//rnviu/etjWe+v6/Ft/3A98fq39tcacJvy5W/2czWP/UWuRAGi9k0ney1/uVf/tL8U+/fTZ+ubgu4hfj8595P77rd/xArL4xED/x5s8U12e+/NnsfUvb6PEY//Q/jef2PB73hv9cDP+NtC590bP378YLE92Kstf7U4cbX+/n0vv2bHw2OJPr0+dhpus6f+ZzPwSgvYe+yhRlAObRK29MVnhgJXrrtaeL0ty99M1vF6WId771jaI0d/ZDUhD0fgzWpg9egeZzPwSgPd12AABYoW7FZ5+nbjRHWg7oCwCdEp4AALBCbYjHHk3/R/IxawBgtoQnAACsPHeHYvjAM/n0was37YntO7cWNwDAzAlPAABYedJ00q9fi33Z384jA7FuTXE9AMyC8AQAAACggvAEAAAAoILwBAAAAKCC8AQAAACgwkNfZYoyAPPolTc+KkqwMr312tP5/y++/Hf5/7n4o3/tfylKEX////X7i9LsrX3k1+b/7YesdPX9EICFJTwBWCDtKm3jF/blU2e21hebj52OJ+uzQowOxOkTZ4sLk1bvPR87d2woLnWjW3F9cFdcvVFczO2J7a8PxLri0viFgXj/zNm4t+lwbD/SP3H9osq275UYiC29xeW6u0Nx5dTxGLsx+X7cGdoXFy+NzG7bN72PPYeuNbzmnewzcTFNp7r3ZPbcW/P7D2f3n89tsxCvUa+0vfTNb+f/u8k73/pG/n8lhycr9rtkmv2FRsITgMWh2w7AIlu143Q+debuvX3FNYVtJ2P366XKTtI7kN33fGzelC70RU9W8d2dpt3s6uAk2RBPHrkW+w7tKS43uxWffZBV3FPxxvG4PZpfucgux5UWlclk/MN3YiwPfkbi5oe3sv+X4/alWiX13pk3405emoHeF6OnKE6VPXdRAb535t38ue+MTLNtUrgzOBB37haXk7uX4/rgvrjSclvO4jVmILXymOtfWavbZ/r3IFix3yWV+wsALA0tTwAWyLS/eHf46+p4dr/3R56I5/v7Y1Vx3bLRsI7d1PJksmVMy+0+3y1PUlBz4GCMFZfmpeXJxDIWlzftic0vvxpP9rZetoVseTIfyq1X6q1G5sMD0W1nxX2XVO8vNNLyBGBxCE8AFsjcw5NbWYX9SIw+OrgMWpq00bCOjeHJ0mnsUrQ4FbOVWRkUnnSJFfddIjyZCeEJwOIQngAskDmFJ3ezysOpkxEvD2bXTV/ZGR8dio/f7rwVQmf3nzpuSW0Zs+uzitjV1Apj28nY2b+1uDWroF3IKmhnRmrdQbLn3P5cxMUzLcKTluveWGFKUteChz8/mb9WbtPh2H2k1a/m6bXfjNHUFWhieVPXhGz7lSuLza01yrJ12TexLvO9jaJFZbDF+qbro3HbtAydUhed4ZNxM3v+fFu3UGshc3P2r9EB4UmXmPN3yWw+i7P77CfTP3fj8tSedw77ywonPAFYHMY8Aeg2WQV/+NS7sX7/6YrKzqR80MgTqZKfVRqOXYt9r5+Mnhtn4+qJXTF8IY3X0ajz+6dxS7Lbiks1t2L87oZ4OIrxMy7Vxs9I7gztyruF3MsrL9nzHnk17n9QrtSUtBzTYGtsSctSXErGPvg0Hus/PTl2yo3jcW7ocq08IatUZZW4ix9kT7s/rc/52L4tjQExEmNnmtZpTX9sOVIf96EmVcDSuBENwckCbaNGU9c3l8amyNZ3dXFxivT5OHowr5ymLjdp3Ip9xw5P3j+FQBNjWczyNVgZOv4umc3npNPP/nx9Bn2WAVhawhOALpIq7aePHo97WUX99hfFlVWyytH7xUCgq/e+GuvWpNLWeKoYQPLemSNxvWFQ0RnePzbGw6Wg4cuRmxHZY9b11yoxq7e9WPuFd3QgLl5KheJ581JWuXq53YCxnel5uWhlsvaJycpRUxgxfuFkrXXIxDbbEOv6JqtY9z54L8aLckcWahvNRLa+rd2K66eyz0dxaWL7rHkhNtaX4dLJpuVro+1rsBLM+LukncrPyRw/+/P1GfRZBmARCE8AusTYiWcaph0dO7Fv2kpwmhWmVbeNVWvr4cFIXB2ebKkx0/tP8ejGostM+hX42kSXnTRzS90ja6dvLbNQvvxiakubuPHJjMKThdpG8+Nm3J/oJtEXD68tirEhHl5fFLPluz+XyjLL3my+S+bFgn72AWBpCU8AukTPofNNU45mlfSjA226fCRput/JClLb0OL2p0V4MNP7T9X6Mbfi/u2iuATSdK27j52M7dn2y7uqpDEe3m7TXWhaC7WNYPHM/LtkfvjsA7CSCU8AusaGPAjYvq24mDsbF6eM8dFtyq0hlsaqNVtj3dqbcWXwmTh96tN4ao7dhbpXuZtEuxYme2K9mUkecMv1uwQAupfwBKDL1McLmHDpYMuBX5lUG98hzcTRbjaelWJDPLl/cnDYsZHLtRYwd4diNB9zpi96Dj1YM43Qnu8SAJg/whOArrM1tpRnT8ncO7MrrowWFyaUx7loNP5FaULP9Y8XYcJM79+pxkEjF1s+M04xvsPEAKqztlDbqJ1ZbLs1/bHz9fOxObUqyCrD5w48kw8MGtsOx/ZjaVaV2t0mLe37w1Lq9LskWcjPyXw9t88yAEtHeALQjVIFuanS02rQx3U7J+/TcrDU6IvNOycHbZzp/TuzIR57bnJ8hdQaoq4hcFgQjWOU1NbpVsMAtjO1MNtoPmXrN3Qkbj56vjbFcvG3s7+/mBkISjr8LgEAqglPAJZIc7Aw0QWjLqv0PD9l0MdnYvhC6X6l+9w782bcSRWiu5fj44mpdgfjyXKFeqb3bx7PpGWYkAZtHYzN9V+E01TC+fMOxccf1K6qORsXDzzT5lfvNuqv98Untf+5sbjfpuKXflU/feBI3O9rrCw2amxdkgck2bJeHy1ea4G2UWuNwVM9/ClPR9y8vuMXjsTFSyPxSHF5ejN/DZaXefkumdXnpNPP/nx9Bn2WAVg6D32VKcoAzKNX3vioKDUqdzNppefQtbzrxZ2hZ7JKcnFlC/X7JeOjA/H+22fjXr0is2lPbH751Xiyt/XsF53dP6uUDO6Kq+XKUbLtZOxrOQVpdv+hI3E1q9jnY2/sHYwta9+M02+PRc/6l+LhvsfjsbVbY1UKHrLXP32i1DpkUxqr5PH4+EAat6RRz7Y9MXapuSVJX2w+droWYtwdiitZ5WksW87V2w5H785aC4w7Q/vykKG2LAfjqR3Za+ePTVosa5qpp2Ret1HL9a13Maq1JKkta20dnt8Z8f7RcoWwvr5tXq9kdbacG/cPNAU8M3mN4mIH3nrt6aI0dy9989tFKeKdb32jKM1du/1wJZj/75J5+CxWfD90/NxfzNf+Ulxc4eZzPwSgPeEJwAJZyZU2ls50Feaaxak8Ck9g6QlPABaHbjsAsIykLlKNU9C2MhI3P2zXhQIAgJkSngDAslHrKnHx0p7YfmxysNjJv/Oxuxjb4pG1rbtsAQAwc8ITAFg26gN0jsXtL241DgqaGb97szb70KbD8dSUKYsBAJgt4QkALBtbY8ux87F9b098+faROHfgmTg98bcv3j/1bsTL52PfxOCaAADMBwPGAiwQA1Wy0hkwFpaeAWMBFoeWJwAAAAAVhCcAAAAAFYQnAAAAABWEJwAAAAAVhCcAAAAAFYQnAAAAABWEJwAAAAAVhCcAAAAAFYQnAAAAABWEJwAAAAAVhCcAAAAAFYQnAAAAABWEJwAAAAAVhCcAAAAAFYQnAAAAABWEJwAAAAAVhCcAAAAAFYQnAAAAABWEJwAAAAAVhCcAAAAAFYQnAAAAABWEJwAAAAAVhCcAAAAAFYQnAAAAABWEJwAAAAAVhCcAAAAAFR76KlOUAQCWxEvf/HZRinjnW98oSgAA3UHLEwAAAIAKwhMAAACACsITAAAAgArCEwAAAIAKwhMAAACACsITAAAAgArCEwAAAIAKwhMAAACACsITAAAAgArCEwAAAIAKwhMAAACACsITAAAAgArCEwAAAIAKwhMAAACACsITAAAAgArCEwAAAIAKwhMAAACACsITAAAAgAoPfZUpyiyBP3vqnxYlYKl88vn/VZSApfLvfuX/U5Qifu2v/q6iBCyVJx799UUJWCp/Zf/vLkp0A+HJEnvpm98uSgAAAFDzzre+UZToBsKTJVYPT6SKsHTqLcAO/r6+/D+w+E7+9Ej+334IS6u+Lzo3haVTPzcVnnQX4ckSq4cndgxYOvZDWHr2Q+gO9kVYevbD7mTAWAAAAIAKwhMAAACACsITAAAAgArCEwAAAIAKwhMAAACACsITAAAAgArCEwAAAIAKwhMAAACACsITAAAAgArCEwAAAIAKwhMAAACACsITAAAAgArCEwAAAIAKwhMAAACACsITAAAAgArCEwAAAIAKD32VKcoAAEvipW9+O///zre+kf8HAOgmWp4AAAAAVGjZ8uSVNz4qSrAyvfXa00Wpe9kPWemWw37I4tHyhHYcD1npnJfC0utkP9TyBAAAAKCC8AQAAACggvAEAAAAoILwBAAAAKCC8AQAAACggvAEAAAAoILwBAAAAKCC8AQAAACggvAEAAAAoILwBGCKW3F98Jk4fWBfXBmtXXPnwr7s8jMxfOFy7QoAWGLj6dg0OBTjxeVFd/dWdnwciOH8mFn6G8yOnxeG4s7ddKd0TB2IO/kDAJYv4QlAs9E34+qNVBiJsZEUllyO22dG0hVx78y7TgAB6AKX4+N0bLpxPD4ugv7FcyvuDO2L00d3xcUzZyPWn4zdx67FvteLv/2Dsf7zd+Li0RSm7CqOqQDLm/AEoFnvq7F5Uyr0RU/f1uz/1li/ty9dEav3vhjr8hIALKHRd2OsKNaC/sWSWpLsiouXaj8qrN57Pnb2b41Va/KLNWs2xLr+07Hv2OFYXVzFg+nOUFOrpInWSY0tpvJWVOXbh0qf6btDcaVoEXw9b82UnrfeIvhW7YqlMDow0UK5bjy1xCrWbyl+bBvPlqmhJVhqBTZ6K9/Wd4YaW4DNy7K22AZLZTG2vfAEYIoN8eSR9OvZ6djSW7tm3Y7sJPD1a7FzRwpTAGAp3Yrrb58typlLi9cq8s5QqSXJpsPx/I4NxYUW1vTHzkN7igs8iNb1n4/t22o/QE3YdjL2HemPVcXFZFU6zzp2OHqy8uq9J2N3/+T51viH78RY0SL45ocpLLkct4vw7t6ZN5ckpEjLcOVEaR/M3YrPPjgb91LxxvG4vaihQq3L+blsmR55+XypFdjBiLd3xbkDz8TFS8Vdc/OxrK22wVJZnG0/q/BkSjLY8DeZCOZGB1rcZ5YpYdNz1VOuaVOmxUrE5tjvc8qYCik5rFovljzdXQ7aJv7t/rJtOZe+07PZH7vrfbxVpPZTv+eGs333epHeLwtdv60BmJW778XN6Cu16jgbo23PrWuVqvLxrHZsyK6v/3pf/pW/SnZcKVfAVj/3QkMFuKXegazyXJSb3c0qX+XjbTpHLtcjWAFSK6SDeSgy4dLB1nWzLz6JsTyQ29oYrDz7UvQULYI3PpvCuq2xvghkVu99dQlaBKd96uBEy69JG+Kx5/bU9stsPdYXP8AthvELR2qh5raTsaW3FGiu2RpbjlxrsQ/OdVnbbYOlsjjbflbhSZ4Mvn4tdhfN2Cdkb9bu10/Hk+Vme9kX5r7Xz082gU9JYv7rbUVK3U7vi407Xm66lGkxErH56Pc5dUyFOyNLlVwuF0uZ7i4f6/rT5zDbBxu+NPtic/kzmt2+vXl/LsubSzad0GQnPNfzpoDF5dxs9scueh/z9dyVp/b3sv1086HJ5H73ocPZ8p2Nqyey21OI0u7kruNttdC6fFsDMGt3ho/HIy8Pxsb8/Lrm3gfvtQn3U2vKk03n0Ldi/O6GeDiKc88OW66kc9NJ9Yrs9Nb1D0yt4KYfKo5mla8bPbE9PyfJljE7zl482vRDLCvA1niq6Txz7O3mH+vSectYbN7f2CIlt6Y/DwBSi+B6PTPvFpadn82qTjknKTRoP47Pqh0DsTOdOx7pX9RQZ/zz2r4ctz9t+T2wrr/5O2Auy1q9DZbKYmz7OXXbWbW28S1IYwO0Sp/HR9+Mm+sP58HKlqYkce6qUqbFSMRqH5659/ucOqbCur6lSS6Xj6VLd5efbFs9WhGOZLenbilTAtG6dNDa/0TcPjX5q9XpU+9GZCdu9W4tNbPZH7vkfbw7lJ3EHS+ahaZwKTtAl5L7Vb39sbO+D6cQpd3JXcfbaiF1+bYGYA5Sl4U92Xf4hnjy5VKXmBvvxGdtQ4eN8XApaPly5GZ2vJqsUK3e1sl4Xrfi/u2iOGe1gD+F+XnLgfy8uV7BHomrp5ZwBiEWxKodg8WP6YUbjQMdj184GWPbDjb+CF8yPlof96T4K1oDN8o+V/Xbi78rFy5PtLCqPa7iszVdS6jiR7ZyaDB2orhvar012qqXRPMypfPH4of3+nUTP8rVrs9bCBfXd9YSq7RvZtv1XGpdPOVxaf96oihnWi5rUl62YryUC6UfDafbBmXTtiybx23Tdn3m1wKPeVJbyfe/eDV29rdIEedJ65RpcRKx+ez3OWVMhd6lSS6Xk6VKd1eWbF8puoqt2tHUrLJsIvUv/o4MNIQLdbPZH5f+fcy+vI8er7XISNodvLNt0DvRgic7uTuafXEXlxp0uK0WRrdvawDmIlUyv6x3VWholZ0dl4Y77H7z6MbivHxrbMmOCemHv+ndjPsNx5aeeLhNRXc6eUW5KD+ytsXx8cYnwpMVpynsy0wOdJxmjorYvLP15zANGXHuRPqBa09DK6XUGrhxKIj0eW5sYTH2wafxWPoRu14HS+FCq25qnbSEys/v6j0qanoOFed6aR9q2UsiW6ZiLJeaFA6+GbGzvEy1H+WGB2vXl3+su9hRkJh+HCv9AJqtY+rxMDzUGKKs2lE692u5rGlbH8kbBdTW63Q8FW/GuTNn4/4XxR2m2wZ1HbUsm8dt02Z95tvChSd50nQkbvcNdtCc6laLsULSOCEdjIvSKmWa10SsQvbac+/32Zy4FevQtF6nD9QraaliVL6+9ldP1xrGt5hz+pc97wzT2ob7Zn/NO+2Ejrb7NMlnq/eeWchOhj4vitmX2PrnimJZ8d5OpL0t/vKD12z2x5bvY/NncSFS+knlk7ikNsNOa6lF2KQWfcw73VYt9uXaumfXF+s5pQ/6dPvNMtjWAMxF6n4Zpe4yaeyHoph02P2mZWAxY2Nxf5bHgIkuBpmJ41T2d67owj6X56aLTcxmWLh0Mj+/qAWCg61/uMrObd4vPhdTWyml4Q6OFOcorfW8XPyAv/aJWqU7mbKfZOdCC9kSas3jRSHpi837B2qv0VTh31i/Prv/I7WrorpF2aQpLXsy9y61DlHaK6Y/L1mV1V3btkxvawbbcxG2zXxamPAk+5APn3o31u9PM1VM9+WcKgO74mJ2IOjdn1Kp+ojMIzF2pjlNbKFVyjSviVh789Pvc2pCmktjxRwqmtc32BBP7m+8f+oqNDEjSH8aECjbfmn8mdmkf03L0nFam97z7PmvXoraWBpFKljbabMKVu1eNR1u92mTz0VKGFe80lSHybodTa3EJt7bkbi3KXW/m3x/c2nE9PSrVQpJZ7M/tnwfFyOlr0snouUDRV88vLYotlI++GYa+pjPZFulfXkmfdA72W+6flsDMCejb8bV9Y2tI9ftLB1nKgeOnavGrj+ttf6Rb+Iv/xGusftPOo/Nj1MNf01jKLJCNLc+yc45hgfi4w96orfNj+1ppp2JlsElk8NHpOdoUTeZgZXREiqdV2bngM0zG2UmQpQZfDekULN+/zTe6Uy6nq/klmXzHp7kM/Gk5u/ZSfXteiW3Qr5x06+kE/ffEOv6Jk/j2w9+NVdzTRjns99nG1klraU0anK9UpOZuo2yylVWUZqsAM9+XTtOa+tdHurdHda8EL31nXfTE7NYlvlKPqmUWjJk70d72UnQqcnuLBOfh+z9nRikrvjVYN4tWhLd3Ax5hiYOALPZVp32QZ/r99U0llnqD/Cgyn+4u3SwMZAodzvNzPbcuWo2zVpLxaauAdnxZ+IHrQmpAndtYsrZsp40CPuRph9oMvc+z459PDimtD45G18+l53bFBcbNf7A1bbFVJtBUjvV3S2hWu1n7WT7X//p2H0sO49sEXTeO7Or2JfbaWzJlu6fz844w3VfvO05k20zP+Y1PEkbZ3KjpMudteCo+/KLFmnYAiVTc0/E5q/f56yUKzXlysvdoRiNxkG/Fjr9Kz//6kc3FqVikNz060HpQDmbZZlL8kk7WYU7zf6UWjIU17RW/pyXW2RsiIfXF8Ul+OJaWLPdl+dhW2X7T21fSa3AJvugL/Q+DMAykM7xbhetGpv+Gn5cmmWoXZ9Ns9Vf/dyruWvA5JgVTdb0N3YnitoAtzVNIcwcK74sN82tTypCkUWxElpCpS7fkz+krSqmJ9537OSUlihTZzlqtK6/sQVzbfyUmdTpV3bLsnkNT1Ki3NgyIFXQmrpsNElf1Ckd2549Nm/Knn4Jf7vql/D5Mf+J2GInkvVfnZORuPlhLVxITdseaRqvYaHTv/LzT6fzZZmf5JN20mwytS/V5l+GVoaZBDrNzZBnuD80tKyam3YnD4uX4M/GSgvPALpTbXriqS03ksYB37Pz7zl2Y2gvtSwpnTtcOjjNL9mtrXr2pckWzVnlrDzrSjJ+ITvnK8qwmJZtS6jbLX5IW7O11hKlPBTEtD+41br/1IbRqJt9K+eV1rJsnrvtbMjDkMYBUc/GxVZjZJSkdGzd2puRTz916tN4qimNnH/zkYjNV7/P2SsfeGpNNFPTtp4p08MubPo3k+5LM1uWuSefTKupC9hU5c95u0py+jWpKC5L5ZYhs7D+8eJEdqG21cpO8AGYzq24c2FfXLyUKjPtxixoHjj2YNP4Bk0tplu19u5Yah05ObZC3kI4O9cfL5+f3W06P9zU1BV9TX88X/rBdezE5ADkaUraz9aaEY6k/Tna+BelttMT52KzsVJaQrUf7ygNfTAxW2RHP/rVehDMLHSpW9ktyxZkwNh6f/0JU77AG9XGSUndBw7H7hZ9IRfa7BKxhen3OSPlsRRSE83R9+J+2z6DNfOf/jV+qc3k+ae/7/wmn7TRYhDR9ItPbRtn78H+yYHoUvPc/PrUdDifaaov+yyXB0DuPtP34c6+sxpm0JmmJcUXnzT0LZ+cmWdxttVKS/ABqHI5rhzYFRfzloYjMXZiV3b8avohqZhJrTwDZJK32s1/wEw/5jV2002TMkyZlXFGsmNe6p5d7xZw+2CcS92B68fYo0fiZuyJnr0nY3dq6dpievy89XmqnOXnsmkA9GdieHAgxtf2x5O6aFMoD4jccoiH1Jq6zRTHnVopLaFqY5pUB6PVs8Nm3zelH/dT6DIRcs6gpfVKblm2IOFJnkiXZ5jItBugJp+3u2h6PjHA4oKbn0Rsfvp9Jp20YmmlvB4jcfXEO/HwlBl/Fj79W/Vo6fkrp8ibzbLMJfmkM9nn79GimLscH09MXZzJPr8781+YsvKl7OQoPyk6HrHtcGw/1v1j0HTSh7t58LK2+3KmYZatTYfjqfL6L8i2Wvh9GIBuVRsDq/H41dTaMM3QOOU+xV8+dlbxY17L2+ao6Bawc8rzp+sGYsuOrbGqomVkqpyVH5seUxsUnZXszkjjiHutQ5FCqZXSvTNv1loo3Z2cWGJ1uymO6+rP/cUntf+5pu7OM2oJ1fjDcb7sd4fielVocffTopCUfqTr6PqZSQFrY0uwesu1bFttO1nM+NhOVieI43FuYqiEWxNdxxtDl2m2wUy25yJum/mwQOFJJlUimgKUqQPINo6gXNtxsje4YQrghTE/iVg6GM293+dcNPRx3fRSPNbiy2Oh07+G52/VZCz7gqvvMJ0vy/wkn3Qi+xxnJzd1d4bS4KTl5o/ZPjl0JG4+2thdZGd/9sW3Yk5wGluNtJ1BaKIVSbIntk9pPbYw22olJ/gAwANiopXUZP0vyVtJZde3q0dNtlKqtVDKeyxs2hOb62NmTkgttaa2sroylL1uMWthTRqXs7FeOpOWUPnQAkXL+HtnjsSVD1/I7pMtx+i7ja+dD86aLdPR443Xn0jrOtPriwttZeel6bzz2PnojZPx/kRLsF0x+kFPbVuVA9OWy5pZfzh273887g+nltu78u6CPXubt3PFNih0tj3ncdu0W5959tBXmaI84ZU3PipK1cqtRnLbTsbuhilyW9wns3rvyXg+JdFZReP64K642jBrTV/25r4UN0/Up11LH4R6U/dsg5V2iJ5D6ZfjVtfVyneGJpswpnECdj77Xlz/YvKNbVy27HWO1dLuPBGLmTQZTCMcH4mrxRdBSvWe31lK2u9mt58qreemw3mlq9x8sbws+bLuiKZtkwb4bD2uQX09a49r/GDXdb6uTdsze84t6TmzL7vhiS+dqcvS+PzpPRysbec0APDwp/FUVnmsfy46W5bisxHZttqfKp6pUpp24PJ6tn/vp/PWa08Xpe7V6X7YmfQZzbbnRMW/9N4WxrP36rPhk/nnuPxZqr9fzfdvbTb7483Wj7k71PAFOevrZyJ9Xk9ly5Lvd6XPcSZ9Pt+vfy9lB+zt9Wl7S2a2rZI2+1sLne/Dy2RbZ5bDfsjieemb387/v/Otb+T/oW5+j4fQfR6881LoPp3sh7MKTxpP4qeqn0iXT+Bbye+3NjsJP5WdhGeVldXbDkfvztovtHeGUvOi9Bop7ToYT6WwJaWVWQV+wqbDsfvlT+Jc83UTvwaXQ430PINTKibj2XO+//bZuFeEFKuzSlFvi0pRR7KK1/Ws8nnz9sjE89X0Zc/bE48892I89Wy75ou1X6zrSWzaFs/vjHg/q6BMpqRtApR8u0QpZGpt+nVtrMjV9WzbE2OXmlsDtQhQskrcx2/X3svcpmybv5xt81IKWTf9sqT37r14bOfjExX6Ke9hq89Dh+PIPEgHqen2w1YmK8NFiNXweW6U3ruN2XuXfxYq35M2+2PLxzweH7f6LB46GXFiJtfPrlJf+yy/E1/eyPbl4rr6frzx5VcnApVGM9xW7e6/7WTbptSdf18tj20tPKFMeEI7Km2sdMITWHoLFp7Acucg1bnpwtKaNsHeA8a2mhnhCWXCE9pxXspK57wUll4n++HCjXkCrAhpYOTG6cdbGYmbH1YMlPWAsK0AAGBlEp4AFWpdSy5eSmNsTA6AOvl3PnYXA/k+srZVV5YHiW0FAAArlfAEqHAz7ufja4zF7S9uTRm1evzuzdqMWZuapux9INlWAACwUhnzhAeSvqUzcPdW3PnwzRj9YCzu3SiP5zHdAKoPINtqRox5QpkxT2jHeSkrnfNSWHqd7IfCEx5IDlKw9IQnlAlPaMfxkJXOeSksvU72Q912AABgAaRZ2E4PDk3pytkgTSN/4JmJvyujxfVl2X1aXt+RW3HnwkAMD2bLUnqd09nlKxcux/jd2n2uD02znO10svwAK4DwBAAA5t3l+DhNX3/jeHxcFSj0vhg9RbG1y3HlxNmiPDPjKTQ5sCsunjkb97JX2Xzo/ORA5kcG46m178b7R1PosSuu3i4eNFPTLj/AyiA8AQCA+Tb6bowVxbGRy0VpptJMbgcnnmcm7gzti3N5aJLZdjJ2HxloGndrQ6zqHYidx04KP1jWtPBisQhPAABgXmWVpLdLrUUuvRt3imLnalPgX81ncpuZVJm8eKk+cPme2N6/NVYVl6ZYszW2HDscq4uLsLxo4cXi6drwRIIIy4f9FQBK7r4XN9NMa8XFiLMxeuFWUe7A3aG40hScjJ0ojkFD07RiyR77fqpMFlbvfTXWFeW21rwQG9cX5Qn14+rkse/0gXRM7WA9mo6ZjecI2fMO1Y/V2fON3sorn9fz43SSVWLLj83ucz3NZjfxmOxvsH7/2vXDpevvTDxP2RzWhe6mhReLqEvDEwkiLB/2VwAouzN8PB55eTA2biquyNz74L3Ow/s1/bHlyPnYXHp8z6HiuNa/tbimtfEP36lV5AqPrO1kivwN8WR/f6l1SnZMHsyOqx9kh7/96XXPx/Ztfdn1IzF2ZlcMTxc6ZJXF3XvT/acav3AkbxVTW5/T8VS8mVc+739R3CFqLWEmj7kjcfXUmxE7T8e+Q3tqV904G1eP7ovhwdr1O+stZ7LrL55q/pFkjutCF9PCi8XVneGJBBGWD/srAJRcjtuX9sT67Fj05MtFZT+58U581rJVxHy6FZ99MNnqJKIvHl5bFGdg/MLJGEuVyRtn43YeamyIdX2TR9FOgqBVa1sddYsfXErSMXpK0LLm8aKQ9MXm/QOxbk1WbPohY2P9+uz+j9SumrKd52Nd6FJaeJUek/1p4bXgujA8kSDC8mF/BYCyVFn/sl6Raqjsj8TV4dn+yNCpm3F/FsfTKl9+0aLic+OTOQcOqZJab/Wxasfp2NKbFxfUQq0LS0MLLy28Flv3hScSxNJjsj8JIt3M/lp6TPZnfwV4wKWWHxEbn61XpLbG+m1FMZnVjwwzsTEeLlUEZyuFGbuPnYzth87Hzh3ZutzNjlnlH0tmrXF73MsqVenY2fqYNlsjpQriQq4LS0sLr0QLr8XVdeGJBFGCyPJhf7W/AlAy+mZcXX8wnkwVjcK6neVWjzP8kWHGNsTDDT8SNAYJM7FqzdZYt/Zmdmx5Jk6f+jSeKldQ52Bdf+NxP42ZdjE71k3+uDD/FmpdWDpaeHVGC6/51WXhiQQxkSCyPNhfE/srAHV3Rs5GXDpYav2X/R093hD2L/T38bq+xmCgZUWmA/lMekfTeGSHY/eR8g8Pc5WdNxypB/x16QeE5h8F5s/CrQtLQwuvalp4LZSuCk8kiJ2RININ7K+dsb8CPCDuDsXo7axynlpPNv01hOcL/SND76sNLTvunXmzo4rk+N3JY0cKG84VPwL0vLwQYcOGWNefVbYO7ZlslbNAx6mFXxcWnRZe09LCa2F0UXgiQawmQaSb2F+r2V8BHjS1rqytK+erdhxcxB8ZUsuO8gxz01Uka+Nqvf9hcbGpdWctkM/uk1rVzFl2bCqND5ZaZT5fD5Y2PbEAwcZCrgtLRQuvTmjhtRC6JzyRIE5LgkjXsL9Oy/4K8KBIg3Wn2d9SJaXdsa/5R4aDHYxF1Xisyytnd4fi+mgnx9c0rtbJieNQCvGHh5pD/FsxPpoGGT8Stx8drAXvLeQ/ABw4Evf7ysf56Y1/MVaUyjbGw3E8zk38oJAtw+e1cGP1cy9MVrbufloUktIxvqPr25vtutBFtPCaAS285lvXhCcSxE5IEOkO9tdO2F8BVr7LceXArriYVxpGYuxEqpw3BeXFzGwXLxWXC3lFPs0sN/pu9r09aeztyeNEHsQXx5F7Z47ElQ9fiCd7W4ccU6zZmh2HskplClHSc9xOIX7puD14JD7+4sV4fv/p2NIQnGTHr/2Ho6eoGK7edji2HzudvW5/9E4c08bi9oXLteVstfzZOtcrUrkbtcAkv//67Bi1//G4P5wds9K2u9QXPXuLVpO5bJtm5xQNz3nimbgyOtPrU2mG60LX08KrE1p4LZTuCE8kiDMgQWSJ2V9nwP4KsLJtjS1TjodZ5bzUMjPNzNZ4e+kvzSzXfHtD+J1V0LLjSO225pCjQylEyZ5j55HacXr13vPF66Tn2xqrystal8+GV1uenf39tUHLM+mYNrks2WPTla2Wv9U65+uV1if7ny3TY49GsSzN69Vqm16LLb0zvb54upmsC11MC69WtPBaXF0RnkgQOyFBpDvYXzthfwWg22THis9TxeZI0SpjKXXTstD9svMqLbymLr8WXovuoa8yRXnCK298VJQWWnZyf+FItiNE9BwajC1tPqR3hhp3hJRS1974tCOlJuo1PYcmU+byY/L7P/teXP+iwx3h7uW4fupgXC1m80gfgN6dk0l1Wu7x0Tfj/bfH4pHnsuWe+BDeiuuDuyYeV9MXmw+9FDdP1Ls07Intrw/UZihps/zlX5BjU735ffHckX0Y96dlSRXBtCOUt0fm7lDDB3tim8z0+hmvy/Ly1mtPF6XutXj7Yafsr/bX+bUc9kMWz0vf/Hb+/51vfSP/D3XddzxcviaOWdtO1lq9LKFuWpal5rx0ZUmf7fejfSuTxdRNy9LtOtkP/8OBTFGe8FP//JeK0kJKFZE/FFev/WJW/sX4zs+djtF//H581+/4gVj9a2v3yBPEb/5gfHqzuFz45WvZff/ts/Hsf/Bu/NOfm9yRv/NLD8f3bP1a/KqsvOprfyC+699ei89v/mJ2/2vxK79pf3ztd3b4ofm1G2P11h+MZ3/Hs/Fd/9/b8W9v/0R89JN/M1u+4i97vv/fr/tG/LZd/01s6v11xYOSXxer/7OH41c+/dn4zpe1StzX//hfiu/Z9LX47n/7frYeaV2/K/6j714TD2/aGL9q9O9OXf5f/w/j3Js/U1yT+fJn419fS+v1eIx/+p/Gc3sej3vDfy6G/8Zfy54vJYh/N16Y2BmybfqnDk9UrJLv/NzfjF/5nmfjs8GZXP+D8djaGa5L7eHLxh/8bb+pKHWvxdkPO2V/tb/Ov+WwH7J43vqZa/n/V77vmfw/1HXX8XCZujsUw3/qD8e/yI7jqzftia/v+aOxqn78XmzdtCxdwnnpSnIr/t//7N345Kffzc7RfiA7RyuuXhLdtCzdr5P9cIlbniwfEsSVRcK/stlflwctTyjT8oR2HA9Z6ZyXrizp3E8Lr+Wnk/2we6Yq7mr6iMLyYX8FAGCRpVZVB57Jw4rUqmr7ziUMK7ppWVYQ4UlHNuQjgucDFI0s5ACYneimZYFuZH8FAGCRremPncVsTzuPDJTG31sC3bQsK4jwZDoSRFg+7K8AAMACMOYJDyR9S2HpGfOEMmOe0I7jISud81JYesY8AQAAAJgj4QkAACwnd2/FnQsDMTz4TJw+UPob3BdXLgzFnbvpTrfi+uBA3MkfsMBGBxqX48AivS7AIhKeAADAsnAr7gzti9NHd8XFM2cj1p+M3cdqg0Lmf/sHY/3n78TFoynA2BVXbxQPW2i9A7Hv2OFYXVwEWImEJwAA0PVSS5JdcfHSSH5p9d7zsbN/a6wqz6KxZkOs6z8tyID5oIUXTYQnAADQ5e4MlVqSbDocz+/YUFxoIU1TemhPcQGYGS28aO3BC08kiLB82F8BID/+XLxUlDOrn3shVhXltrKK1vZtRTmXjpflY9gzcWW0uD5VFLPLw0OXs8uX40rpPhP3m+kx8O7liedNf+m5x4ubaubpdWBepf1ECy9ae4DCEwkiLB/2VwCouzOSHQsn9MXGZytanZSs6x+IdUU5YkM8eeRk9BSXam7F+N0N8XDUKor3Lr0bd2JrbHm9+X6ZdAw8tKfDY+BYjH4Y8Vhewaw9171LB+Pc4FApQJmP14H5pYUXVR6Q8ESCCMuH/RUAJt2K+7eL4pxtjIc3FcXMlyM3s2NqCllqIcbqbS+WwpYW1j5RFKbTE707smN3Kq7ZGk/t7cuvjRvH4/0Lt2rlKh2/DswjLbyYxgMRnkgQYfmwvwJA2c2439DCsiceLv+gMBePbiwqh6kVyLX8x4qFsGrtZPuSex+811S5g+6ghRfTWfnhiQQRlg/7KwBMYyzu52N+zd0jazurHM6rG58IT+hCWngxvRUfnkgQYfmwvwJAs8aKWGtTfzho+Gs4LgFTaeHF9FZ4eCJBhOXD/goAU22Ix54rji+5kbj/RVGckH44uJaPBdYc1vccOh/7jvRP35JzsWx6onuWBdrSwoupVnh4IkGE5cP+CgCtrNoxGJtLPwqMjaTupy2s6Y/1DV1Z98T63tlU3Dpp7TI7jV1yF+51YGa08GJ6D8SAsZMkiLB82F8BoKapS+qlg8V4Xt2q8Rg+2S238y65sLi08GJ6Kzw8kSDC8mF/BYD2UuvJ87F5W62CN3aiGKS8/EPD3aYusFkFqlFTK88v2nUxbaxIfpnfLzsGnzoe92pXZap+5BiJmx8WA6jfHYrRYjD4nkOn48mGVqVzfR2YP1p4MZ0VHp5IEGH5sL8CQLXsOFgMUp6HKLcPxrmjpR8Rjh6Jm1lFrmfvydh9LDteZsfFyTG+0g8QB2OsuJSMndkVp/MZ6KZKFcntRVBzL7vf8NB78dj+w6WBzkfi6tF9cb0cbGzaE5uz4/HuQ4fjkQ+yZcuX6Xh+/fZsebb0FvcrmdXrwILQwotqK77bjgQRlg/7KwB0YM3WPETZmX5QeL38l64biC1pMPMp44YVP0A03D/7azsO2IZYl4Ka4n47+/uz5+yPneXHZq830ZIk3Za99pPZ8XhVb39sKb1Wun5d23HMZvg6sKC08KK9B2DMEwkiLB/2VwAAlpIWXrT2gAwYK0GE5cP+CgDAEtPCiyYPfZUpyhNeeeOjorQC3b0c14dPxs3bI3GvYVrUvli9qSceee7FeOrZ5h0hJYi74mrD/TPbTrbZEW7FnaEjcfHSSH5p9bbD8fzOiPePlitKfbH5WPEBzSpdw6c+iY0vvxqPxXvx8dvHY6x4rdWb9kTv/nY7wgxfhwlvvfZ0UepeK3o/7JT9dUVbDvshi+elb347///Ot76R/4c6x0NWOuelsPQ62Q8fvPAEMg5SsPSEJ5QJT2jH8ZCVznkpLL1O9sMHpNsOAAAAwOwITwAAAAAqCE8AAAAAKghPAAAAACoITwAAAAAqCE8AAAAAKghPAAAAACoITwAAAAAqCE8AAAAAKghPAAAAACoITwAAAAAqPPRVpigDACyJl7757fz/O9/6Rv4fAKCbaHk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4aGvMkUZAAAAgCZangAAAABU0PIEANp45Y2PihKsTG+99nRRAgCqaHkCAAAAUEF4AgAAAFBBeAIAAABQQXgCAAAAUEF4AgAAAFBBeAIAAABQQXgCAAAAUEF4AgAAAFBBeAIAAABQQXgCAAAAUEF4AgAAAFBBeAIAAABQQXgCAAAAUEF4AgAAAFBBeAIAAABQQXgCAAAAUOGhrzJFGQAoeeWNj4rS/Bi/sC/OnRkpLk2nL1ZvinjkuYPx1I6tsaq4tsHdobhy6niM3YhYvfd87Nyxobhhlub7+eagk23Vc+habOktLmTuDD0TFy8VF5o033dGRgfi9ImzxYW6vth87HQ8uaa4mHTR9uvUW689XZQAgCrCEwBoY77Dk7rxrDJ+rqEyXqqI370Vd4aPxMVLpeBg057YfmQg1hUX6xrDghaV+Rma7+ebD1O3VWbbydjd3yZQiltxfXBXXL2Ryn3Rc2gwnurd0Oa+M3E5e96DxfMmU7dP59vvclwZ/DSeOtI/D8s1N8ITAOiMbjsAsMhW9b4YPUV5ijUbYl3/6di9t6+4InPjbFwcHIrx4uKDpNW26ulrF5xk7t6M+6nlRwpYXj8dW+YlOEm2xsPri+IcjV84GWNFGQBYHoQnANCFVj37Uqwuyrkb78Rnd4tyYd3Ow9GzqVZevXdwzq1E5vv5Ft3doRg+ejLi0PnY2bZlysLpaPulljQdd90CALqF8AQAutGax+ORolgzEve/KIp1a/pjy5Frse/1a/MzvsZ8P98iSmOknD76Tmw8VmttsiSm236jAzE8ZewUAGA5EJ4AQDe6+2l8WRRr+uLhtUWRkltxZ2hfnPvgpbybTre2lkljt6Tg5F5xGQBYXgwYCwBtLNSAsfmAoQcOlsa9mG7w0cy2k7Gvf2utnFXEp5v9pdXMM7UZYLLbLrwZo2dqFfn8urVvTvN8zcub7Intrw/EutIMM+kxPXsHY0u91cXdy3F9+GRcrQ9+mwa+3Z89ZkYBx9TXnpg5J3v+K6cOxpfrT8bzM+2mUyzbzdsjca80COzqbS9F787+lsvYdkDYad6P6WYOmjozTwqEjsRott1qYUtaroMzX8cOGDAWADqj5QkAdJHxVKkf2tdQSe85dH4yOEl6B2Lf6ydjczG+Rivr+s/H9m3FhQk3s0r5rrhYBCfJvTNvxp1pn29rbDl2cuogtyk0OFoPTpKRGDuzK4Yv3CrGHzk4GZwkaeDbowNxp7g4J8Xzp9dO6zKTUCG1VDmdPfbmo4OxM+9mU99WI3Hv0vHaMjaNL1Npmu23asfp/PaG7bfpcOx+vUUXn7ReB7L3KNtuj6T3Pbt9995sHS8djHMP6KDBANANhCcAsORG4urRZ+L0gWfiXDlw2HY4th9rN4bHdLO/bIhVj5Zm7MncO3MwRh9NFfIWQch0z7dmYzzcEA6cjYtvR7Z8tfChHBzcO3Mkhk+9Exvzyn9ziHM2bo8WxVn68u0Ufhyf7AJz6WBc6fQ5RwfyYCK59/nN/H/aVmmw18kBes/G6Ie3inKn5mM2nstxpb5emw7nUywnq3YcrL1fN47H+ymYAgAWnfAEAJZc6uJRa4Ww+1gKG4rQI28F8UycHhyI6zNpCdFOViF/Pm/lsDW2HNqThwWr974a6/IbZ2pPbD9S74KzYUpwsHH/6Xgyr/xPDXHmKoULDTMRZcZO7OtoG41/UeoAdOlk28dMBiuLpzyF8ernXii1ppkMrvKWQrUiALCIhCcA0EVWrdkQ6/pPx+5De4prMjfOxtWj+zpvXdFGQ4W8dyB2tpsVZp6tWju1nctc9Lx8OnYeK7cUSVLrnem7BOWtOIogIo0jUh5nZmndis8+aD8uyqSxuD8fQRoAMCPCEwDoQqt6X20aQ2Mkxt425sWENf2xsxww5c7GxWnHBdk6OZ1w/9Z8jJkrg/vybkYT3YCWxM24PzF2TGphsivvxlX72xVXS+PKTJmyGgBYcMITAOhKU7vCxI1P5hSePLJ24VuZLKregamD4t44HueGLhcX2hsfHYorg2mMmZMRLw/Gzv0vTekKtKTS7Eqv10Ke5r98piEAYFEJTwCAZSvNKjRllpvKAWTTNMD74tyJ2ixBPYfaDci72JoG5L39qVZGANBFhCcA0JVuxf3bRbFu0xMzmpL3wbAhnjwydfagdgPIjl84MjHbThr0dn3XtOJoaml043h83CIAGr8wT4MHAwAzIjwBgG40+mZpnIuanpf7l2V40jDDzYLYGltaDiDbHKA0D8paH3z1VtwZXuQxT4ouWOOjA3FltDb9cON0ybUAqH5bku77frzaRYPcAsCDQ3gCAItsfPTdiSlpa0bi5of1SvKtvJI8fOJscTnpi55DTWNd3L0ctxtappSfI8me5/PG2VvGRi637woy3fPdbRzQNAUPtydaRjS3khmJ++X1aVqOL7Pl6NTUbVV7/JT1WPNCbGzuvlMEKFcutFvvdHsakPVI3O97qbH1yqWDcbo8+Oy022e692NrrG8Yn+VsXDzwTJw7EbG+3m1oTX88v7c8rfNIjJ2YHDj23NtPFFNNAwCL7aGvMkUZACh55Y2PitL8GL+wL86d6WQ62qQvVm/qiY0vvxqPZZXrhhYnowNxuiFcKdsT218fiBh6Ji5eKq5qULt9XXEpN+3zvRi3DxycEmKkZdx8bDDiVHk2mEkp8Fk/0mY50oCo/VuLC1N1sq1W7z1fm2r57lAMHz0+TcuRtKyn48m4HFdOZeuSL2+2jbcdjOez5UjbN3WJef/M2fx5Vm87nF1ftPSZbvscirg4zftR295pvJXJbkOrNx2O3v39sa6pJUkazPbjt9/JlrG+/n3Rs/dgPLWjtpzz6a3Xni5KAEAV4QkAtDHf4Ql0G+EJAHRGtx0AAACACsITAAAAgArCEwAAAIAKwhMAAACACsITAAAAgArCEwAAAIAKwhMAAACACsITAAAAgArCEwAAAIAKwhMAAACACsITAAAAgArCEwAAAIAKD32VKcoAQMkrb3xUlDo3fmFfnDszUlxqrefQtdjSW1zI3Bl6Ji5eKi40ab5vV7k7FFdOHY+xGxGr956PnTs2FDesQKMDcfrE2eJCXV9sPnY6nlxTXFyG3nrt6aIEAFTR8gQA5tGqHadj3+vXYvehPcU1JdtOxu7stuYwZF3/tewx52PzpuKKrFLec+h8y/t2kzvDteAkuXfmSFy/WyuvSL0D2Xt0svQeAQAPEuEJACyAVb0vRk9Rruvp2xqrivIUd2/G/dSCIw9YTseW3g3t78sS2RoPry+KAMADRXgCAEvt7lAMHz0Zceh87OyvCFi6zLqdh6OnaImxeu/gsu6+AgBQRXgCAEsojZFy+ug7sfFYrbXJsrKmP7YcSV2Orq3s8U4AgAee8AQAlsStuDO0L8598FLeTUerDQCA7mW2HQBoYzaz7Uy6HFcOHIyx4lIyMXPO3ey2Uwfjy/Un4/kZd9O5FXcuvBmjZ87GveKa2NQXPc8djKd2ND/X1GWI2BPbXx+IdaWZcvIBavcOxpZ665Fs+a4Pn4yrl4pZgzZlj9mfPaYe8HQ680zDa9TGc0nrOz40ENFfW4bho8cn16NkYltNea1i+YtL87U9Vo0Oxcdvt9keJY0zI7WZbafYfjdvj8S9Yt3TfVdveyl6d/ZPbsdCq9mWarMXZbeV1i2/bu2b8zrrj9l2AKAzWp4AwGLKA4OsAp9VqlOFeGbBSVb5H9wVF1NletvhfDaeNEvP9vUjMXbmYJwbHIg7DTPebI0tx05OGbg2DySOToYaEenxu2L4wq2J5ZsITpIbZ+Pi0ey5i4sdzTxTf42oL+e1eL7v3Xj/QCkoWNMfO48djtXFxboUEkzMMpS/1vnYvC0rbzoc24+Vg5P52R730/TSJ6ZujyujxcUZSK2JTmfb7+ajg7Ez79KULU9a9uw57106XtuOTbMSreuv36fsZvZcxboV19w782bcMesPACwJ4QkALJIv304V61JLi0sHZ1BBvxXXB2uhS97SYGd/EbxsyAduzQOIFHKcGorx/PrCmo3xcENFO7vP2xHbj9Uq9uVKeJpuePjUO7Hx0PlSpb/ubNxuWNaqmWeyZX27aB1Rus+qrOK/s3kK5xSgNF137/ObRankdkTPy+VWG/O3Pa6e6altj6YgZ2zkclHq0OhAXCxCp8l1KC1P7myMfnirKNdtiFWP9hXlmntnDsboo+l9aBF+mfUHABad8AQAFkne9aJWnDB2Yl9cb2qJ0NLom3F1omVETzxc7qKx5vF4pCjGjePxfmpB0tae2H6k3gVnw5RK+Mb9p+PJfODaqRX6Wbl0vLEFSO9AHsrcL69zcd2ESycbt8nd9+JmHI6n6q1RknnbHqmLULE9yo9Lbn/aGLxMY/yLUoeg5nUoaRkONdt0OJ7Puw1tjS2H9uSfm9V7Xy21ugEAFpPwBAAWSc/Lp1t0UxmJq+UuMW3cGWke56K9jirnHVi1dmqbh840hTJ5t59nYnjoch5GrOsfmDI+R2PrjGybDE+2+rgzfDweebnesqRm/rbHnlhfDmXmYNWOg5NTN287OKdBgFc/98Lk+qYWO2Y0AoAlJTwBgMXUoptK3pVmsKl7SYNbcf92UezEDFtMLIR1/VO7m9y7dDDOHWjT0ibbLr0tW59cjtuXmgOObt0eWyenbk4D46aBgQf35V2hJrpqAQDLkvAEABZbczeV5MbxODc0wzE2utrW2JIP9Nrc9Se1tHmm5VgvrVqfjF84GV8us+4q46NDcWXwmTh39GTEy4Oxc/9LU7prTeeRtVqZAEA3EZ4AwBJIM6xMmTGl7QCyU8cmqbT+8RnO4rNQNsST/adjdzFmR9nY2y1a2qx5ITaWt8mlk/H+mYiNzzYHCd26PW7ls+3UZ+7pOXQ6tuTjxwAAy53wBACWxIZ48sjUri3tBpCdyeCtqx/dWJSWyq24PjQZjuSz7EyZvaeVbJu8XO7SNBL32owd0o3bY/zCkYnZduZzLBUAYOkJTwBgyWyNLS0HkJ0aoKzaMVhqqTLWOFvN3U/jy6KYKu298zSwaMPsMTN1u3mWmw2N46C0aw3S+2pDi5yevq1FqdFSbI9qt+KzD+rBSVJfpltxZ9iYJwCw3AlPAGABjI++m1WfG305UpttpkFzV5VcLUC5cqF8/w3x5P560FKMB5KXU+X8eFE574vNxwYaxwe5ezPuT0zpm4zF7YmuQc0Dr47E/Q/rgcetGP+8HAbUln/C3ctxu+mxNyceW3PvzK4YHhqamKZ4cptky7mzdSjS0PpkU9P0xA3ma3uczbZHbbmnvGc3PonxhlBm+nWelN7DZ+L0gSNxv++lxhZGlw7G6YYBgqdu67FWn5W6GS0HADAfHvoqU5QBgJJX3vioKHVu/MK+OHemsSLcbPXe87VpZ+8OxfDRekW/nRQAnC51XUnjahyJ0Usjk4/b1Bc9zx2Mp3ZsbWrNcTmuHDg4JcSpPedgxKldcbUhSKjpOXQt1o88ExcvFVeUbTsZ+/rejdMn2k0VvCe2v/5q3B96Lx7rfyFi9M14/+2zca94ndXbDkfvzv5YVzmN7624Prgrbj5XbKdK87E9snXetifGLrVap7Q+A7FudGCadc7uk2bXOZU9f76uffl0xc/315Zh/MJAvH8m2w5ZOW2D5/snp16+M9RmW9eft7iU62Q5ikudeOu1p4sSAFBFeAIAbcwmPGE+pJDj3Vg/wyCAmROeAEBndNsBALpL6j6z7UXBCQDQNYQnAMASuhxXBtPYIJOD5N4ZOdt2oFgAgKUgPAEAlsz4hZPFGCH1QU/TILZVA8UCACw+4QkAsGRWrZ2ch+be5zfzAWbvvzw5mCoAQDcQngAAS6d3ILZv66uVL52MK1+8Glu0OgEAuozZdgCgDbPtsNKZbQcAOqPlCQAAAEAF4QkAAABABeEJAAAAQAXhCQAAAEAF4QkAAABABeEJAAAAQAXhCQAAAEAF4QkAAABABeEJAAAAQAXhCQAAAEAF4QkAAABABeEJAAAAQAXhCQAAAEAF4QkAAABABeEJAAAAQAXhCQAAAEAF4QkAAABABeEJAAAAQIWHvsoUZQCARffSN79dlCLe+dY3ihIAQPfQ8gQAAACggvAEAAAAoILwBAAAAKCC8AQAAACggvAEAAAAoILwBAAAAKCC8AQAAACggvAEAAAAoILwBAAAAKCC8AQAAACggvAEAAAAoILwBAAAAKCC8AQAAACggvAEAAAAoMJDX2WKMjxQ/uypf1qUgKXyyef/V1ECut0Tj/76ogQslb+y/3cXJWCxCU94YL30zW8XJQAA6H7vfOsbRQlYbMITHlj18ESCD0un3gLs4O/ry/8D3efkT4/k/x0vYenUj5fCE1g6whMeWPXwxEEIlo79ELqf/RSWnv0Qlp4BYwEAAAAqCE8AAAAAKghPAAAAACoITwAAAAAqCE8AAAAAKghPAAAAACoITwAAAAAqCE8AAAAAKghPAAAAACoITwAAAAAqCE8AAAAAKghPAAAAACoITwAAAAAqCE8AAAAAKghPAAAAACoITwAAAAAqPPRVpigDAAAA0ETLEwAAAIAKWp50mVfe+Kgowcr01mtPF6XuZT9kpVsO+2EV+ygrnWMlLL3lfqxk/ml5AgAAAFBBeAIAAABQQXgCAAAAUEF4AgAAAFBBeAIAAABQQXgCAAAAUEF4AgAAAFBBeAIAAABQQXgCAAAAUEF4AgAAAFBBeAIAAABQQXgCAADQyuhAnD7wzPR/g/tieGgo7twtHlcyfmEghvP7ZLcX13VqLo8F5tdDX2WKMl3glTc+KkoLKB0ETpwtLlTY1Ber178UvTv7Y92a4rpC+iJ//8zZuLfpcGw/kt1eXN+JuTx2tsYv7ItzZ0aKS836YvOx0/FkfR3bbJ/Ve8/Hzh0biksdanqunkPXYktvB9sge9yVGMjvu9K89drTRal7Lcp+2M0ewO+IB81y2A+rPPD7KCueY2X3aT6XnDgvvHs5rp86GFdvFDdk6ud7Nbfi+uCuidsbb5vOXB7LXC33YyXzT8uTB1HvQOx7/Vrs3ttXXFGTDgLp+n3HTsbmTdkVN0bi3qXjcfHoM3FltHafmlvx2QdZxSYVbxyP2w23TWcuj529VTtOt1zn2HYydr9eCk6SfPucr22D6Iuevek+12YenCS9L0ZPUZw03Ta4HFc6qbjCQnkAvyMAoMqqZ1+K1UW5wZqt8eSR+nljzdiJgVIrkQ3x2HN7ao/ddDjWzyj8mMtjgfkmPHmAPYgHgVVrG6OMnr6tsaool42Pvhk31x/Og5UtO1rfZ/aqtkH6heFgjBWXYCk5UQSATqRjV/kHh7MN4f+qHQOxM/34MIvWlHN5LDC/hCe08aAeBG7FnaF98f4Xr8bO/v55Dk0mtd4GjU0zobs5UQSA1vri4bVFMXWFLY2NUmupmc75Jq9ruD47D02Xh4cut3ns5bhSuu70gX1x/W7t/HXiusGB7Lra86Xr8zFTiutbjckCdEZ4QocegIPA3Ww5Bo/E7b7BDrroZMtxYSCGG9Z5X1y5cKu4vUKrbXB3KHvtxuBk7ERxn7TdyvLlbNw2DoQsPSeKADw4HllbPldMXU5LY+tteikeq3cJb9mFe0M8eeRk0/W3Yvzuhng4as9z79K7caflY7fGlmOHS9ePxNVTb0bsPB37Du2pXXXjbFw9mh0LB2vX78zun7fozK6/eGooxvM7ATMlPGHCA30QuDsUw6fejfX7T8eW3umCkxRe7IqLH2SbYv+1fHyU7dvSL/AjMXZmVwxPF6C02gZr+mNLUzeINChYPr5E/9bimkxWsRw+ejDGbvTE9mPp9mybp22QbZtaxREWjhNFAGg0ngaMLf0Atnrb4dh9pJPWyxvj4dJ535cjN7PzwYh1/bVj5eptL7Zvfbnm8aKQ9MXm/QO1gdubjqEb69dn93+kdlV2XHwnPnPOCLMiPGGKB+0gkEZPP330eNzLKlm3vyiurDB+4WSMpW0zcf8Nsa5vcinvffDeAlXULucDyaaBNFfvfbWY3WRrPJUP6pkqkyqILA4nilBoainV9u8BmcI0P55my7Jkx6LUIm1Kq9C0fVLL0Pr2T63gymM0wezUWwifO1qfaac2ycDzs+32/ejG4nFbY8vr12Jn+cczoCsIT5jwIB4E0jqXp50bOzGzFhxfftGilcmNTxbkxDEPbYpyYwuAwgK9LtQ5UYQmZqYquRwfp+NptiwfL/qyFN34ju6Ki2fORqw/Gbvz1pnF3/7BWP/5O/n2P33A2GLMj4kWwhP7emqBfDDOZcfJvBvqDLU8t1sQI3G/gx8LgamEJ0x4EA8CPYfON530jsTVo9W/SKVpj3dn22d79tj6/P5X3l74qYXHPy+HPLVKbF6RnQh/xuK+X9dZQE4UoTUzU2VG350I+MdGZv59MHupJcmuuHipdixMwVUKYlflrTMLazbEuv7T2fdW0Z0P5lva118uupFm7l06OH03bmDZEZ7Q2gNzENiQhyHbtxUXc2fj4jQVwVXZ9lm39mZcSU2DT30aT5W21cK4FfdvF8XMxK+aDX+n48nyySIsJCeK0KEHYWaqW3G9/CNCGr+oKC60O0OlliSbDsfzVQO+r+mPnfVxkmC+rX2iIZxbuG7cwFIRntDeA3QQqI+5MGGaimBtnJSDMRadjvUwv+59frMowRJyogizsAJnprr7XtzM1mvy++BsjLY9hna4fp3ItsHFS0U5s/q5F6Y/HvcONP1gUmI2OwAqCE8gV5vNo6EieGZXU9/0mhSc1LvK9Ly8WMFJ0y+Xtz9VSQXoUg/azFR3ho/HIy8PxsZS96T2YWqH65eXqt0ZKXeZ7YuNz3bWFXBd/8DUljpms2OOxj98pzYGUaGjMA9YVoQntPXAHQRSc96mAGXqALKNJ8G1AWNvNZ3ALYyGPvUtBuQbTzMJFGVYDE4UodqDMTPV5bh9aU+s793Q0JWv+rnmsH4TGruzzo3Z7Jhe8zFvctKANMvT5A9ryeptJ6u7kOVuxv3y4MWtJiFo5+6nRSEpjevV0fXAbAlPHmAP4kFg/Iv6cHY1aVC7hhOiNf3x/JQBZJ+J4QtN9yuk1imnDxyJ+33zMQjdhnh4fVHM5O/H3aG4Plpsx6ZlywcdLE5Mx0eH4rO1S93nnZXGiSLMzoM0M1WaCe7LFDikCw0BTXb8HO6w+82s1q/p+yR75Yfz0GPmzGZHpaKLXPmYl9TOAdO+nmZ5ym7b1JcdCw/H9mPFoMXF/cqDKSdjb6cwLnVfS92/J42l52vustbysZfjytHjjddn3zlXRmd6fXEB6NhDX2WKMl3glTc+KkoLKB0ETnTQUiIdBNa/FL07X4h1a0onE82P35R+SXshPiv9ujYhq1DtK58EtXzs4/HxgcYDSNJz6GTEiZlcfy22tJltoNzVppX6Y+8MPdPQf7pZfr+1Q3HlVHYQytY1HSR7d/bnv1KlvuO10f7TSfLBeGpHduBstb4vfxLnpmyD+gl16vN9JK5OPM9gbGmqkI5nz/n+22fjXrGtV2/aE731XxCXgbdee7ooda9F2Q+72QP4HfGgWQ77YZWu20fvDsVwVjmph40Nn7XU+uRUPUSpBY2T4UBWqSl9ticflypWk/tL689uu8eWr++Lzcfqg4l3cv1M95O0nEci9k8OWN54HN0T219v0UWmo/WbTuNyN67TzEx37J/Lc8+WYyUsveV+rGT+CU+6jAMRK50TQlh6wpN5VhWeJE2hYD6dbh6Mtwsulkl4ktZr5MXGALRpW0yua9l8hCeNz9E64Gi+T5MWwW7r5V18jpWw9IQnNNNtBwBgIa3Qmany8b4uHSy6LhR/peAkme265rPalZ+39FfrbtA8BXSp296ENDjttdjXMIhuTc+h8/kUz83dqMxmB0A7whMAAGbm7lCM3j4cu19PM9M0/u0ujx02q0FoI1btOD3leet/9VYqq3YMxubSwLNpHLOW1vTH+obpiWsD3NaYzQ6AzghPAAAW0Eqcmao2PXHrAXBX7Tg4u4FjZ6xp2uNLB2c1CKbZ7ADohPAEAGAOHqyZqWrrdPFSaq3Rbrm2Nrb0uHQwhi+U7zuH9ZsizdBzPjZvq7UeSbOIDA9djvFya5e7TdMab3qiKBTMZgdABwwY22UMvsVKZxA8WHoGjJ0nD9zMVI2Dy9Y0DdRatU3yddjYehDX5vWbjTSz0fDJuHl7ZGJGupps+2/qiUeeezGeenZrrGoza043zWbnWAlLz4CxNBOedBkHIlY6J4S0Vp8Voy+ruJ3OK275r9tnRmL13pOxc8ccK1U0EJ5Ad3OshKUnPKGZbjsALL3RN4tfokeKQR8vx+2iq8O9M+8abwAAgCUlPAFg6fW+Wsya0Rc9famVydZYX4xBsHrvi8YbAABgSQlPAOgCadaMNA1prctOsq6YqlSXHYDud2fomTh9oMXf4FDD9M/jF/Y13j5Umo3p7lBcGUzX74vrxaC9d4Zq928cdHiRjQ5Mmclp/MJADBfrtxStI9MYPcP5tir+Bvdly3gr39Z3hgYalmlelrXFNlgqS73teXAJTx40d9Mo+U1ftvUv3DQVX36gSmMPNH7p1qUxCNL9hy8UB7r0xe3Lq9J8fMHnJxrZ48snH1Nk70X5PW15gOuiA99K1vYEst3fdO/tNKb9jLV437vrxCM72UvfJdn3UPO2Gc6+i64XJ4PLQtdva4CFsa7/fGwvZj2akAYCPtI4pfWqFIwfO5xPMZ3GtNpdGig4zVw1VnThvPlhCksux+1L9S6cby7Rd+jluDJlEORb8dkHZ2uzbN04HrcX9dwqnac/E+eyZXrk5fP5jwz53/6DEW/vinPZ8ebipeKuuflY1lbbYKks5bbnQSc8eWDcqiX3R3fFxTPZl9/67GB1rPiyzb9wB2P95+/ExaOpwtJiFPzc1DEI7oz48qo2Pwesj9N2zx7/cdXje1/MT0Ta66YD38q2rj/tV2nqzOKKXJqRorTPZbdvL02NOUX+69vkdJm5NJNE/stScTk33Wes2076muTrmZ3sZcuYZrjYfGjyRHD3ocPZ8p2Nqyey21OIUt4WZR1vq4XW5dsaYEFtyI5/BxvPRS4dbP09/MUnMbbpcDy/Y2tjsPLsS9FTdOHc+GyamSpNe13vwvnqEnThTEHF1Bmp0ro+9tyeWJ2K2Xqsbzk71cIYv3Ckdp6+7WRs6S3N3rVma2w5ci22N5x7JHNd1nbbYKks3bYH4ckDoTaLxcUiuV+993zs7G+aqm9NOuDVfgnIv4xamjoGwbo+X17V5uELfvTdiQNWbSDN2ei2A9+DIHvvH60IR7LbU7eU3e0ClDX9sWX/E3H7VKklxql3I14ebJpCtOoz1n0nfQ3uDsXw0ePFr4zFdKelE8FVvf2xs/6dlEKUo5PNuBt0vK0WUpdva4BFsTWeajqujb3d3LoyBc1jsXl/Y4uUXPo+L7pw1qe/zs9PX09dOEtBwaKonT+3/kExtaAZiJ0p7D/Sv6ihzvjntfP5uP1py1aZ6/pPTvkxbfbLWr0NlspSbXswVXGXWYhp31IXgonme9nJ++6m5pNTpO4fJyK2vz7gC2nJNR+09lS8L9nJyIHJylvPoWtFxbHxOSavXxoP0vSLqbvVuaK11kQ4kJ8MZu/JhZvxZD6WR/a+DX4aT023X85Yd73vUzV+XvOm3aWm22UN32GV+8BS6fZtPZWpiqG7Le9jZfO5S+P3Yn5s/Pxg2+/88dGh+PjterCe2bQnNr/8akO4PuUYkunZezIe/vxkXC1+LKw8572bPf7Uyew16vfNji37s2NL/YfF1KLxVGkZytLxqu/d7Fx5sqVhbf2alykd9wfj4eEjEz9g5uuSvc6Ta1KL8CMxml2ft0xsfv22mrZtto7b9/dPedz4haEY31EEC/l5ffOyplJtGWrL1pddPxhPffFmfPZsWr7squm2Qfn9m257Tnm/5rBt2q7P/DNVMc2EJ11m3k8Im75g8lYnHST3aaCp6K9XUFocoNIXVTQ+92SlZupBM6l/uTVUhOb85Zs97wwPlteHS/fNrN52OHp3Tj3wTL8syTQHnrl+wadf5k+9E5EtQ34AybR/Dxu3Tf5aa2dw4FskwpNUzt6roYgtxfa/k53krMpOcho+s8Vn9Wb95KGF/LOw9s2pn7Hp3vclO+mb1Lhtptk3pvse63Rb7Yg2J/TZd1a2Pul7YXW2fVLLvAnTfQ907Ql2NeEJdLdlf6xs+t6ePOdI33/ZedvE8bDR5LEh+647lr7rJr8vp57/NH2X1s//yq/d6lwnu304u/3elNcoH6eTqmC88bUnbkvHhNSisnb15Hf2F+Xt0RerN/VEb7o+ai0wa9/vHfzAmWk+fiZtz2VzrZe1/jwTl7PtkrrQNq5n1TYodLo9523btNn2C0B4QjPddla4NCbJpHr/0emtmwhOkq2x5fWpTQCjdyD2HSqaozfYEE/ub7x/OuDVv9jSeBD5gGLZAa08SFj+5Xs0+zK80ZN9+aYmm9lz3DgbFxua6k9dlrEPPo3HUpPObFlyN47HufLI7XUpiMie/+qlyL7Ms+cvugPcu3Q8e42mAXI7WpZ04KlVdtIXd2pi+lS8mR2Izsb9L4o7TDsOSbU7w8fjkZcHY2Pe/7fm3gfvdT54Zt789XwxBWxNbVmzv+aTCRZPqStWsm5KcFL/rGYV5nTCkN6vcpe6dDKYXZefRLb6jE33vrf8XGb7VjGAX81IXD31ZsTO8r5V6zozPFi7vtyl5uKpmQx6m8YBKZ/49cXDa4tiK2ufaPieadgHZrKt0nfTkebvslsxfndDPJytb3LvUm08p1wn3wNdv60BlsDE9POFSyfz783xCyfjy72DLYOT9H3+fhEK5OOb5PeZ7AZ078yR1l03Cz0vF8fS8jGj/J2eyyreeUW/1Wuk7+I5fr+uebwoJH15CJ6/RtOxYGP9+uz+j9Suyr7f34nPKtavbtWOwcZtm6mdyz4Tw0NDjeN/tVWMp1eyKjuvb9uVuK0ZbM9F2Daw0IQnK9qtuH+7KC6U7ADVUhq0ql4JyEyt8GeVkaxiMVlhnP3BrOODZT293nawdtBe80L01keF3/TELJZlvg487aQR5vfE+t6swvfy5LZ0AFnmUkuGiV9YWrkV108Vn9XMxOc7+7xOhGjFSei8W7QTm5txv1VLjU7d+KTYB2ezrTbGw6WTzi9Hbmb3n+wjvnpbbTynuXwndcRJ5LxLv6Iu/axkt4oZ7ZpmjspntLsc4/n7llo6zfLz08nyr0RznClw3jW9D6cPLNLrLitN5y7pe3N4ID7+oCd6W7aezfbhD9+Z+D4vW7W2/q2YnmO2Y7/VpPCm/uPFI2tbLMfE8aWbpR8C0qD0U883J0KUGUzrPHZi8v5pJqSZtOJYGdsTOic8WdGaKyg98XBeAVgk5UpA+WT/7lCMRr2CUrPQX77l51/96MaiVAySm34hLjWTnM2yzOXA005aji9TpS1daKhQzf3kgaWQvW9pNqvUkqG4prXyfltukbEhHl5fFLPnmmjdtCLM9rtpHrZV9n1Q2/dTq7ZrE112nBAuN0s/K1ltSurajHb3slcpzxy178hgPLX23Xi/PqPdbH/YmHb5V5rUbW2uMwUugNTyttzCjdamtD45G18+V5zXTNHYIrHl927SZpDUTk0MtppJ5271AGyyG8xY3F+ycHomx/YN8WR2Drv72MlidqJG987smiZcTbMYFcVMun8+nf4M133xtudKO+9huRKePFAW+4BQ/5U2qc/Xn33RfvhOPNLX2GVkob98y88/nc6XZX4OPK2lk4godbNqfK2pLWvofqnvb3ayn050imtWlpmc2DS2/pjx/t3QUmxu2p2gr5wT7AfEEs9Klir4qctm/qt56pJ6ZKBpcMsNecvEnSt2/18I6f2Yj5kCWTrNrU8qQpFF0dgiO32mJoK4ib/WY7F0j8aWa6uK6YnTuUVzS5Spsxw1Wtff2OU0hc/N3dOrrYTtCTMjPFnRmisoraSTk8mKwZS/6ZpATyPN118/oal13UmhQM+U6VQX9st3Jt2XZrYscz/wtDH6ZlxdX3QvKqzbWT45PBujM2iSSRdp6tI2VXm/bVdJTt25iuKyVG4ZMgvrHy/Ck4XaVk4Il5fsOPZ2qbXIrMLlWkV9Ni0XUnehiYF+04CJDV1Sm6T9X0W/I3eGSu/HpsPxfJuuHrk1/bGz8nsVprr3+c2itMzcbtHyMftuyVuiZPvBxPfLtC0ka91/8nEIJ8y+W+qy3Z4wA8KTFW1DPPZc4xfi1MpF+uLMKgINgxfW9KQmxx2M+l2pPPZA6roz+l7cb9tks2b+v3wbK2ozef7p7zu/B566fKDfSwcbg6z6mC2FGQ0cS3dp0fQ+n1YwL2Wfqf2Tlav0K3p+feruls9SlWZ1Gqjch5ZaPvZE+bNb+qs3I17X19gXvrIlxRefNHz2eyZari3OtnJC2OXuvhc3s/d61uFy9nm50hScTLQ2ajX4eFlpgMskHx+nKLeVjotTwsNWY3qk8Tw6WI/m8TcafvQour3Un2/0Vt69aDLgvxxXyo/N7nM9jS8y8Zjsb7B+/9r1w6XrW7e0nMO61GXrNDk9ebZdn3th+nOR3oHsWFyUc1N/HKp9/6Rf7mvrN5y/v83boLjfTMc1SbN+lbZbeu7GY/Q8vc6K1T5UH/+i1B5sIjyfjabz4jl2AVo67b/jUgu33vp+0FErzVrrrZmFLnUrZXtC54QnK1zziNxtmzOv6W/sFpL/Wlv+laeTViytlL9YR+LqiXfi4Skz/iz8l++qR0vPX/mr5GyWZS4HnhZSxe92MWtI01/DYLQGjVzGsv3p0aKYuxwff14Uk/Qr6utpMLisfOlgnEsn1EePR2w7HNuPzc+YOgspjfvT/Nmt/00se1Nf+KquFg2zhm06HE+V139BtpUTwuVkKWclax7gsrMuCRviyf7yDxNZpTp1T/kg2y32p9etB/IjMXZm1/QDP1YMVD7tjHBprJ+GH09S+D+XmZ/muC6F+ZkpMP240dxNqtXsWmm8oxbdqdK4JuXjeqWxGP0wajP/FV2z7qXvo4Ygaz5eZ2Urt7D98otWn5W+2Lyzep+cTrlFdKsxktIPGcshvKqNaVK9P1WHjmlfnfx8ptDl+fr3yAy6xq6U7QmdEp6seE0nD9nBvHoAqfm3asfBydff9FI81qKp+0J/+TY8f6vE/u7liV/QOl+W+TnwNKtVBFq3+GnYlukk18Cxy1S2X+6YPAG8M5QGJy3/mpZ+4T0SNx9t7C6yM6tw1WZ9WQkaW420nUFoohVJsie2T2kNtzDbygnhcrGUs5LNcMrtNvLBiVOrlxtn43YeamyIdX2T3/SdBEGTs5GUdTgj3DzO/DQf65K2a+ddbafT+MNP+9m12mg3o+AUaQaZorvWmtJ4b9l3x/udBEYdv87yc2ekcRSh1qFIYU3/xHnUvTNv1s7LsvOz+ud4dbspjuvqz/3FJ7X/uabxqUqvkYydmGxBNT46FJ+tzY4dtYuZxtYw+bJnx6TrVaHF3U+LQlJqVdnR9TMzdmJXrYXTxPqlVl+pG2H6bJ8spuhvJ9s34nge8NXW/9bEWF+Nocs022Am23MRtw0sFOHJAyH92pF+ma19uaXmyI1ftpm7TScrWeW/UeMvsbWD362GaUKnHKAmTA522jYFn9HBrMksDpb3zhyZ/OJPU8cOfzo5CF3Hy9LpgadT9YNeeu1i2aZoHjj2YAe/5M3i4M88yCpWDQMVZycExaDJdeNFM+/0y/DkLFDZ9cWvxRMVlFnp7pO+XLav5QNo5pWbkfzX7fLypf1tuN5dbdOe2H5sahecmW+rplnI6t8fzWb0nbQMtvUKtbSzks1xyu0WasfWJvMws1N+3C+OFfM1I9x0Zr8uCzhTYJvZteZbOcx6YLvYFt2RJscDqskH18+ub/dDXvp85i15N52tzaKUZqjLvv/T7FWNYUB27nagcYDn1LrpylD2usU08zXFsaV0Tjj5GulS7XWGBwdiPPtef7Jp38jHtivOn9O545UPX6gNBl0apDqpDc6aLVN2zGq4Ptv3rozO9PriQlvZ8TD9UHDsfPTGyWIWr/S3K0Y/qM301fDZbrmsmfWHY/f+x+P+cOpulgZn7ouevc3buWIbFDrbnvO4bdqtDyyCh77KFGW6wCtvfFSUFkiqrA2fjJu3R+Jew8lJX/al1xOPPPdiPPVs02j2E2q/8NYPhKu3HY7nd0b2pV0OUNKMIi0GUkwH0RORfdlXjz8wnt3v/bezg16xbKuzA2Zv/deuXPZl2nSwTHq27YmxS+VmvsnUZUmVno/fzr6M6+u+KTtQvDyYnUhOTeenX5bUb/q9eGzn4/FZtk2v5tslHXiy56sfePL1buxysLvlODKt1qtp+Zufq2zbydjX927Fa6VlPdJ6GRfZW689XZS611z3wztD6YSxuNCh1Ky+VqFJ/fSrB65Mn8X0K3D+2aj8jLV531s+5vH4uNW+dehkxImZXF/qmjMDtX3znfjyRvbdVFyXljl9L218+dWmmUvqZrit2t0/7T9tKlHTfw/ULZ9tnSyH/bBKbR9N7+eRiP2T35ON+16qYDQfcxq/a9vtd51t2+bPU5vjXwdSkDr+xcZYlz7nKdA/lS3jxPOW16PN8pc/Z6XvgCnfRdlt2/f3N31+y89ZXodOrp+6rTpfl3Yan38u27Xz97XNOt0tBbjNy151W8N+38H71+K5fuYBOFZCt1vux0rmn/CkyzgQsdI9COHJXKUBVyenxG1nLhWKlcO2mp0VEZ6kCurIi43BV0MlNPKZkqp+rZ6sTM8mPJkaTnT6uJbqQUMcjt0vfxLnZlL5bhOeTA14kub9ofyc7UKSdte3WeeO1qWdTkKpVutVMrENhCcLyTkrK53whGa67QB0mTTQc+OsEf//9u7nNYpsC+D48Q9QECRiEpIhMwF9Q4aA6MIhSlDo8SHZiYu8bPTJZJV5S5tssglxOTOrMI5u8rKQ2YmQCSjBBLKIhAkGn0KPMglRsQkI5g+Yd0/96K6qrq6u7q7uVHd/P9BY3faPqkrqnpvb954TZkt2AsuAOhHnqnOloSqZv2pUmaUqMVgVqnR5gg42FAY+kqB5z5KvCBel/mMJJGw2+1tYvlagx6XLFhpUKTBJdeRAAwCkC4MnAJAq9jelK6vXZXS2mAC1eFsqJHyMV9mjnXGuOlY+JVXJAlWjrCSXznaUg3xxkMU7e2qwTLLw+iRcES5CUseSXKXAuGqtKFiZPwda4z4HANB4DJ4AQKq4yRJzsvdxt+QPnIP8jl3hYyBQsrcjca46VXqqkukMCG/52ZBqbj6aO2xc1l84d819b8Uee+aKeY6vVG+t1hpSEa68JI8lcF4PoVJgdfxJ6ovHHL/MMgAg/Rg8AYBUGZHzs0syemNQPj3OyiPvkoTb5o+u+09FrqVsWvqh4Vx1nj9l6advJV1VyfT3cL4wU0KriSwvuFXYXLtW8uHluazsnZorW0LUrkSSlc/DnjLeMRx8dLNoeMWsCNegyk+1HktREpUCY1bXMj//2isKKl0aaPZNN3VWlJMHZ3AqmKul3s8BABwmEsamDMm30O5IGAscvlZNgvf9kSPyi7NtCyQT9SXqDGhGVbJ8mYp2Wtnt3GR4NTvzx/aG+eNZK9JoFbuhjF0NR2eo2NXtdF/Ma6+Y1waPT/ffl5DVYR3XJXlXqSJcIIGpq+bKT9Uci/XKmMqdV/N+5SsF2sv6SpLKlq2uVWVFQXOsy/ffWNXAeuSZr5Jf+apcKt7n/Jj7Q374yrmbUsRKtDsSxiKIwZOUIRCh3TF4Ahy+Vu8QtsI1qvk/1qX8LJNmStO+IB5iJXD4GDxBEMt2AAAAErUr7z7o0pVsCnJ1pGlfAABoXQyeAAAAJKpPek7pv1vlK8U0TZr2BQCA1sXgCQAAQFI0F8btr62SvZr7YjQTll+jSdK0L+gIukRs0VPlKZTm7vEk+A6dEWWeU/tMqV15/0QTNJt98XzOorm/8cRNOqw5jirsZzlx9r8d5d3z6jmnerPOazEx9eu5mVgl2+sW+Dks3m7S56KjkfMkZRq/flQbvgey/Twn+2/tZGUWXzI7DSjPpGeihgoVgWR2hSRy7U4Dygs9r7+FJAn8Tnq/0aR5GlAeyLHsjHQ7/90wgZ+DiOk032vC58bQquu4tUP46Pl3nuSSIeL8/pvnbMhMjdcF129DdOD1S84TIN1aM1YWExBHxw9/ouLS59r/LzXEoAPzx/36Q9OW652B63L22k05PeTm+tGqVw9k3bSv9v97E0ZXo9L+txsTI31JjuflQsaToFlj6HLx/5va59QB4kKyZWIlGo+ZJx1EA8ry7auyYgWVQTk7tSTj917at+ycnDn5VNandeT2qmx6S/9VY+iyeedOogFlXBan7fMqvfMyNuucU73dmpPeD7/Linteg1n/G2VoRsZnay0PiVJr8uqh6RS8vSuvor5hqvj7bzpcvj+K4+P6bQSuXwBIzPbTwoBC7UvEdKC6tKJTHNqeP3IHTswf+GPZGc/AieqTo6Z9zczOd1isq4f+PEyMdAdObixJZiJQ2aqrT7onFolb6AgMnnQIAkojEFA6Bh3CNsT1CwDJMW3qY8+XA6tPa1hCYbfLtQxU6+xQ38wHbc+deyW6RuQ87Xos7xc8P4+BO3IhqmJX14Rkpq47d4D2xOBJByCgNAYBpVPQIWxHXL8AkKD8M9mRYU/8+U22n+w62zHkF2QjECdzP+usP3NbqPClhXntus4OdZy4cbPy0o2uS9Lf62wX7Ibk9NB8HjGOQ5dbFl5jbr68L84sR/f9tnet2aSvrRwhSpcBeV5rnvNal8IUXmNuc+7z7cc1l5H7uJ1rJKiOY3GZY1pZdbaNE+cuVV7iNDQjoxedbYv2f7z74OaIMY87x7ds/XyD58B5XvC8Vsprkl8rvK/e9L39eW0S+hx0LAZP2h0BJQQBRW8ElJjoEHpeY25cvw6uXwBwvV++K8evzUn/gPOAsf/8WaCditA1IeezS3LW83rNJWItoZyITnR88OJ3e2am4/jJiMHwgj457csNZtpQnY343DT3t/Rzl0ybP2we35Lcw6uyXCnGmBgxdkOfX+rgiZ0PxD6eRTkjD6zZpJ8/Ok8Q+4uP4szRLdm8/0Aksyjj7sD9299kc9rEyDn78Yz7RYl5fOV+MPFtncfieL/lXWY8LP3fxDmvIt0T3rwj5jxng7NiTV8h3yfHzP6ofetLKXMO7oXMnjXnVc9BvC+FcrL9QqTHmjFqv9f+6qQ88vVbkvgcdDIGT9ocAYWAYiOg1IoOIdevi+sXAMKsyd7qdekdMu3iNc8svbe/y7vQQfAk7cq758UvGbRNP3bS2azCwZN5yemXHCb27FkxrE+6h4stapy4f/RkSQtsODnTPHSZbUlc7frC2VDDcvaWiTe6jDSQi6zffdw8/7j9UMl5TuJY9Lx+rjV/Wol+OebpA33a2jH7rzHVjlknLl6O/mLo5JfORiWDMnTFmZ3bNSJn3HP89q6sx+kfxP4cdDIGT9oaAYWA4iKg1IYOoeL6LYfrFwC0bf7kzoz0te1bsrlcYYZl3Xbks8aFBH36GNKuvn0TI75E01mn7iD/0SuLTanQU/uxBM/roBzTGJ2EU/3OFzw66P/SyjfWCN6+S7z+AVAZgydtjYAShYBiI6CUR4cwHq5fB9cvgI6jA/3imcE3Ir3eJY415Qmrhn8Qu1Yau8Zm52V0akkymgMrvyYb3nxnNfOfj/2HV63lr+HLUmu15Znx2ahjycnnhPY53izahCXQ1wEUgydtjYBCQImBgFIGHcJoXL9BXL8AOs72A9nsnZTTnkHo7ow3cXmVecKq1ifHfHm+/HGjGke7RqT75I5saD6r+3/JGe+M0zp0T/iX7uqswZVpzQHm3G+A+o8lTh+kNPeX7+ZbWgq0BwZP2hoBJQwBBbHQIayI6xcAOpuVQ2p10t9GTt/15etq9Ay57mF/HAidmRiDVrdbnJ6UnNyRsaw3d1i9NEeWm6PLpTnAGhdL6j+WPuk559/f0j6IHtdLq5x/cT6kbXBqScYTPYd1GvgyPfuClsbgSZsjoJQioAQQUELRIYyD6/fQcf0COCz5BdneM22xJkAP3Hz5rxqdJ2zopm8gf//hg1gzQw/yxZiqseWRk8dr8Foj2vg+6Z5YlDFvAu8GzRxM6liOXpnzndfcVpnlyl0T/pm5YueKq14yM27D+KvqNe5z0P4YPGl3BBQfAkopAkoIOoRV4PqtjOsXQPuxq9GFt8VHr0w2MU+YDnh7q41Vmhlql8Zff+HctZbp2rFF2V9UmOf4KrPVak02PLMVNbH6Bbcf0ZDB7ySPJXBeVyedkvxp5V+GWzzm+FX1gEoYPGl7BJQiAoqLgBKNDmEcXL/Nw/ULIE3+lKWfvpWVVW3zy8WkYJ6wyRjl5P3LVa12Pr8gr7crvU6NyPnZ+cLAuObhWl4I5uHalYPtGVmey8reqTk7d1YIK4fX7ax8HvYu1a3s4GPO2fLql2Ny1yotb++L2YcPdizzDX7n/3I2lGdGZKzHy6v1WIo0AfqSnHVmmFoJ4hfW5MB7XvOBKnamD+AXSNRuxe8w/pmhbpx/fd876zcqT9mW7Lww+6ab+iXYqvWgDE4t+pZg1/856GQMnnQEAkoYAgoBpRQdwjBcvw6uXwCQ748Myj//s262tkzbqW1xINeViUe61HXFaatcVrtt2lnZfmpaoqLc4+JAvJVLy2mX9x9mZePFJTkdd8Zf14jYSy5NzNT32NM8XJ6ltyZGvvp4WS7cWpTzvjjZJ6dv3ZFBJ86euHhHRmdN+zo0IUPOvmjbuffEaYfD9t8cszsz0vLWjo/W83vvyNitL+Tz8rjZj6tWH2PwhpP43LImG9N3/e9pYtLGdrWP61aVxxKLec+JRc95nZRH3vM6nTXR8Lo5pnkZmzXnPzvhKdNvYtCcLrUtyrm/ByF0Zqi7FNju7zyTHnM8xTi/JZvB3GoD1+Xs1JKMTd2R48/Nvln7dNd6fNTsT1gFwLif89Ofzl3AceRvw9lGCvzr1/85Ww2SX5PXy/Oys7cl+95O/4BpyM9NyplvRuSorzNumM76hul858zztREeyphG0TxHv+FeWdVAoUHAvPaKea0GzJ893wQPmIBx7Y088j6m9PHsJXmnjVXmC3ln9mmz8F5znqBmAsRtf6OrBqfmRX6u5nGn8azmWKxXxlTuvJr3OzEwKMfPXQ45txpQrsqm7/nGxXkZDy1xqrMKss5+2vt/ISOy7svDMSxnNUjq55hjXb7/Rvqv3ZQeeSavHtvHrU6YgDJ0a8Y69lJVfk6V/vvvfzhb6fP9kSPyi7NtCxxn8PfbS39uw09Lf/8L+THMz9uc1/Df85i4fuMfi/XKmDrw+v0x94f88JVztwU1PFYChyzNsdLVCtehLvdcl/JfKjRTmvYF8bTCdYjmYvAkZZoZiAgoOAx0CJPB9Yt6tHqHkMETtDtiZRLcLy10EH4xdAZC86RpXxAXgycIYtlOx9qVdx+cKZGHvtY/TfsCtAKuXwAAovVJzyn9d6t8YvCmSdO+AKgVgycdi4ACtC6uXwAAytKlj7e/tvKQ6FLH0UzYcsomSdO+AKgLgyediIACtC6uXwAAonVNSObeSxk3t0y2XI6oJknTvgCoCzlPUoZ13Gh3rOMGDh85T4B0I1YCh4+cJwhi5gkAAAAAAEAEBk8AAAAAAAAiMHgCAAAAAAAQgcETAAAAAACACAyeAAAAAAAARGDwBAAAAAAAIAKDJwAAAAAAABEYPAEAAAAAAIhw5G/D2QYAAAAAAEAAM08AAAAAAAAiMHgCAAAAAAAQgcETAAAAAACACAyeAAAAAAAARGDwBAAAAAAAIAKDJwAAAAAAABEYPAEAAAAAAIjA4AkAAAAAAEBZIv8HvhS2HF2oRcMAAAAASUVORK5CYII=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08" y="1434842"/>
            <a:ext cx="39759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Komisyonu ve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Görevleri 1/1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04545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tr-TR" dirty="0"/>
              <a:t>Kurumun stratejik planı ve </a:t>
            </a:r>
            <a:r>
              <a:rPr lang="tr-TR" dirty="0" smtClean="0"/>
              <a:t>hedefleri doğrultusunda </a:t>
            </a:r>
            <a:r>
              <a:rPr lang="tr-TR" dirty="0"/>
              <a:t>ve Yükseköğretim Kalite Kurulu tarafından belirlenen usul </a:t>
            </a:r>
            <a:r>
              <a:rPr lang="tr-TR" dirty="0" smtClean="0"/>
              <a:t>ve esaslar </a:t>
            </a:r>
            <a:r>
              <a:rPr lang="tr-TR" dirty="0"/>
              <a:t>çerçevesinde, eğitim-öğretim, araştırma ve toplumsal katkı faaliyetleri ile idarî hizmetlerinin değerlendirilmesi, izlenmesi </a:t>
            </a:r>
            <a:r>
              <a:rPr lang="tr-TR" dirty="0" smtClean="0"/>
              <a:t>ve kalitesinin </a:t>
            </a:r>
            <a:r>
              <a:rPr lang="tr-TR" dirty="0"/>
              <a:t>geliştirilmesi amacıyla ilgili kurumun iç ve dış kalite </a:t>
            </a:r>
            <a:r>
              <a:rPr lang="tr-TR" dirty="0" smtClean="0"/>
              <a:t>güvence sistemini </a:t>
            </a:r>
            <a:r>
              <a:rPr lang="tr-TR" dirty="0"/>
              <a:t>kurmak, kuruma özgü anahtar performans göstergelerini </a:t>
            </a:r>
            <a:r>
              <a:rPr lang="tr-TR" dirty="0" smtClean="0"/>
              <a:t>tespit etmek</a:t>
            </a:r>
            <a:r>
              <a:rPr lang="tr-TR" dirty="0"/>
              <a:t>, program değerlendirmesi yapmak ve bu kapsamdaki çalışmaları </a:t>
            </a:r>
            <a:r>
              <a:rPr lang="tr-TR" dirty="0" smtClean="0"/>
              <a:t>senatoya sunmak,</a:t>
            </a:r>
          </a:p>
        </p:txBody>
      </p:sp>
    </p:spTree>
    <p:extLst>
      <p:ext uri="{BB962C8B-B14F-4D97-AF65-F5344CB8AC3E}">
        <p14:creationId xmlns:p14="http://schemas.microsoft.com/office/powerpoint/2010/main" val="10815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340768"/>
            <a:ext cx="39759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Komisyonu ve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Görevleri 2/2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896077"/>
            <a:ext cx="835292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2"/>
            </a:pPr>
            <a:r>
              <a:rPr lang="tr-TR" sz="1700" dirty="0" smtClean="0"/>
              <a:t>İç </a:t>
            </a:r>
            <a:r>
              <a:rPr lang="tr-TR" sz="1700" dirty="0"/>
              <a:t>değerlendirme çalışmalarını planlamak</a:t>
            </a:r>
            <a:r>
              <a:rPr lang="tr-TR" sz="1700" dirty="0" smtClean="0"/>
              <a:t>, yürütmek </a:t>
            </a:r>
            <a:r>
              <a:rPr lang="tr-TR" sz="1700" dirty="0"/>
              <a:t>ve kurumsal değerlendirme ve iyileştirme </a:t>
            </a:r>
            <a:r>
              <a:rPr lang="tr-TR" sz="1700" dirty="0" smtClean="0"/>
              <a:t>çalışmalarının sonuçlarını </a:t>
            </a:r>
            <a:r>
              <a:rPr lang="tr-TR" sz="1700" dirty="0"/>
              <a:t>içeren yıllık kurum iç değerlendirme raporunu </a:t>
            </a:r>
            <a:r>
              <a:rPr lang="tr-TR" sz="1700" dirty="0" smtClean="0"/>
              <a:t>hazırlayarak senatoya</a:t>
            </a:r>
            <a:r>
              <a:rPr lang="tr-TR" sz="1700" dirty="0"/>
              <a:t>; senato bulunmayan kurumlarda ise yönetim kuruluna sunmak ve </a:t>
            </a:r>
            <a:r>
              <a:rPr lang="tr-TR" sz="1700" dirty="0" smtClean="0"/>
              <a:t>onaylanan yıllık </a:t>
            </a:r>
            <a:r>
              <a:rPr lang="tr-TR" sz="1700" dirty="0"/>
              <a:t>kurum iç değerlendirme raporunu kurumun resmi internet </a:t>
            </a:r>
            <a:r>
              <a:rPr lang="tr-TR" sz="1700" dirty="0" smtClean="0"/>
              <a:t>sayfasından kolay </a:t>
            </a:r>
            <a:r>
              <a:rPr lang="tr-TR" sz="1700" dirty="0"/>
              <a:t>erişilebilir şekilde kamuoyu ile paylaşmak</a:t>
            </a:r>
            <a:r>
              <a:rPr lang="tr-TR" sz="1700" dirty="0" smtClean="0"/>
              <a:t>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2"/>
            </a:pPr>
            <a:r>
              <a:rPr lang="tr-TR" sz="1700" dirty="0" smtClean="0"/>
              <a:t>Kurumsal </a:t>
            </a:r>
            <a:r>
              <a:rPr lang="tr-TR" sz="1700" dirty="0"/>
              <a:t>dış değerlendirme programı için gerekli hazırlıkları yapmak, süreçle ilgili iç ve dış paydaşları bilgilendirmek</a:t>
            </a:r>
            <a:r>
              <a:rPr lang="tr-TR" sz="1700" dirty="0" smtClean="0"/>
              <a:t>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2"/>
            </a:pPr>
            <a:r>
              <a:rPr lang="tr-TR" sz="1700" dirty="0" smtClean="0"/>
              <a:t>Kurulun </a:t>
            </a:r>
            <a:r>
              <a:rPr lang="tr-TR" sz="1700" dirty="0"/>
              <a:t>dış değerlendirme süreci sırasındaki çalışmalarına destek vermektir.</a:t>
            </a:r>
          </a:p>
        </p:txBody>
      </p:sp>
    </p:spTree>
    <p:extLst>
      <p:ext uri="{BB962C8B-B14F-4D97-AF65-F5344CB8AC3E}">
        <p14:creationId xmlns:p14="http://schemas.microsoft.com/office/powerpoint/2010/main" val="31931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960</TotalTime>
  <Words>831</Words>
  <Application>Microsoft Office PowerPoint</Application>
  <PresentationFormat>Ekran Gösterisi (4:3)</PresentationFormat>
  <Paragraphs>149</Paragraphs>
  <Slides>24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3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DMP</dc:creator>
  <cp:lastModifiedBy>ronaldinho424</cp:lastModifiedBy>
  <cp:revision>73</cp:revision>
  <dcterms:created xsi:type="dcterms:W3CDTF">2018-09-14T06:26:36Z</dcterms:created>
  <dcterms:modified xsi:type="dcterms:W3CDTF">2019-12-19T07:11:26Z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