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3"/>
  </p:notesMasterIdLst>
  <p:sldIdLst>
    <p:sldId id="256" r:id="rId2"/>
    <p:sldId id="258" r:id="rId3"/>
    <p:sldId id="257" r:id="rId4"/>
    <p:sldId id="269" r:id="rId5"/>
    <p:sldId id="270" r:id="rId6"/>
    <p:sldId id="398" r:id="rId7"/>
    <p:sldId id="259" r:id="rId8"/>
    <p:sldId id="260" r:id="rId9"/>
    <p:sldId id="261" r:id="rId10"/>
    <p:sldId id="262" r:id="rId11"/>
    <p:sldId id="263" r:id="rId12"/>
    <p:sldId id="264" r:id="rId13"/>
    <p:sldId id="265" r:id="rId14"/>
    <p:sldId id="266" r:id="rId15"/>
    <p:sldId id="267" r:id="rId16"/>
    <p:sldId id="268"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96"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7" r:id="rId14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5" roundtripDataSignature="AMtx7mgPtA01sx/y2JsvkfLHFDH2RVPku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4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tr-T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3" name="Google Shape;973;p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9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9" name="Google Shape;979;p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9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5" name="Google Shape;985;p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10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10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10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5" name="Google Shape;1005;p1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10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3" name="Google Shape;1013;p1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p10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9" name="Google Shape;1019;p1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10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8" name="Google Shape;1028;p1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10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5" name="Google Shape;1035;p1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10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1" name="Google Shape;1041;p1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10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2" name="Google Shape;1052;p1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10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1" name="Google Shape;1061;p1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1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0" name="Google Shape;1070;p1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1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8" name="Google Shape;1078;p1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1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4" name="Google Shape;1084;p1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olidFill>
                <a:srgbClr val="000000"/>
              </a:solidFill>
            </a:endParaRPr>
          </a:p>
        </p:txBody>
      </p:sp>
      <p:sp>
        <p:nvSpPr>
          <p:cNvPr id="1085" name="Google Shape;1085;p1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116</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1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1" name="Google Shape;1091;p1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olidFill>
                <a:srgbClr val="000000"/>
              </a:solidFill>
            </a:endParaRPr>
          </a:p>
        </p:txBody>
      </p:sp>
      <p:sp>
        <p:nvSpPr>
          <p:cNvPr id="1092" name="Google Shape;1092;p1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117</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8" name="Google Shape;1098;p1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p1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5" name="Google Shape;1105;p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olidFill>
                <a:srgbClr val="000000"/>
              </a:solidFill>
            </a:endParaRPr>
          </a:p>
        </p:txBody>
      </p:sp>
      <p:sp>
        <p:nvSpPr>
          <p:cNvPr id="1106" name="Google Shape;1106;p1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119</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1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2" name="Google Shape;1112;p1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1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8" name="Google Shape;1118;p1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1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5" name="Google Shape;1125;p1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1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1" name="Google Shape;1131;p1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p1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8" name="Google Shape;1138;p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1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3" name="Google Shape;1143;p1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1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0" name="Google Shape;1150;p1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p1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8" name="Google Shape;1158;p1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1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olidFill>
                <a:srgbClr val="000000"/>
              </a:solidFill>
            </a:endParaRPr>
          </a:p>
        </p:txBody>
      </p:sp>
      <p:sp>
        <p:nvSpPr>
          <p:cNvPr id="1166" name="Google Shape;1166;p1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128</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p1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2" name="Google Shape;1172;p1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olidFill>
                <a:srgbClr val="000000"/>
              </a:solidFill>
            </a:endParaRPr>
          </a:p>
        </p:txBody>
      </p:sp>
      <p:sp>
        <p:nvSpPr>
          <p:cNvPr id="1173" name="Google Shape;1173;p1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129</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1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9" name="Google Shape;1179;p1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olidFill>
                <a:srgbClr val="000000"/>
              </a:solidFill>
            </a:endParaRPr>
          </a:p>
        </p:txBody>
      </p:sp>
      <p:sp>
        <p:nvSpPr>
          <p:cNvPr id="1180" name="Google Shape;1180;p1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130</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1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6" name="Google Shape;1186;p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olidFill>
                <a:srgbClr val="000000"/>
              </a:solidFill>
            </a:endParaRPr>
          </a:p>
        </p:txBody>
      </p:sp>
      <p:sp>
        <p:nvSpPr>
          <p:cNvPr id="1187" name="Google Shape;1187;p1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131</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p1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3" name="Google Shape;1193;p1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1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0" name="Google Shape;1200;p1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1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6" name="Google Shape;1206;p1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1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3" name="Google Shape;1213;p1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p1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0" name="Google Shape;1220;p1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p1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7" name="Google Shape;1227;p1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p1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4" name="Google Shape;1234;p1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p1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2" name="Google Shape;1242;p1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p1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8" name="Google Shape;1248;p1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3230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1" name="Google Shape;571;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1" name="Google Shape;621;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9" name="Google Shape;659;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p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p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7" name="Google Shape;697;p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p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0" name="Google Shape;710;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5" name="Google Shape;715;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6" name="Google Shape;726;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2" name="Google Shape;732;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8" name="Google Shape;738;p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3" name="Google Shape;753;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9" name="Google Shape;759;p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6" name="Google Shape;766;p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2" name="Google Shape;772;p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ef56f111e7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ef56f111e7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8" name="Google Shape;778;gef56f111e7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tr-TR"/>
              <a:t>79</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ef56f111e7_1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ef56f111e7_1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5" name="Google Shape;785;gef56f111e7_1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tr-TR"/>
              <a:t>80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1" name="Google Shape;791;p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ef56f111e7_1_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ef56f111e7_1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7" name="Google Shape;797;gef56f111e7_1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tr-TR"/>
              <a:t>82</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4" name="Google Shape;804;p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8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9" name="Google Shape;809;p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4" name="Google Shape;814;p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4" name="Google Shape;824;p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2" name="Google Shape;842;p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7" name="Google Shape;847;p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2" name="Google Shape;852;p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9" name="Google Shape;859;p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8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5" name="Google Shape;885;p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3" name="Google Shape;893;p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0" name="Google Shape;900;p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7" name="Google Shape;907;p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3" name="Google Shape;913;p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9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9" name="Google Shape;919;p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9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4" name="Google Shape;924;p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9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2" name="Google Shape;932;p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7" name="Google Shape;967;p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15"/>
        <p:cNvGrpSpPr/>
        <p:nvPr/>
      </p:nvGrpSpPr>
      <p:grpSpPr>
        <a:xfrm>
          <a:off x="0" y="0"/>
          <a:ext cx="0" cy="0"/>
          <a:chOff x="0" y="0"/>
          <a:chExt cx="0" cy="0"/>
        </a:xfrm>
      </p:grpSpPr>
      <p:sp>
        <p:nvSpPr>
          <p:cNvPr id="16" name="Google Shape;16;p139"/>
          <p:cNvSpPr/>
          <p:nvPr/>
        </p:nvSpPr>
        <p:spPr>
          <a:xfrm>
            <a:off x="0" y="5257800"/>
            <a:ext cx="9144000" cy="1600200"/>
          </a:xfrm>
          <a:prstGeom prst="rect">
            <a:avLst/>
          </a:prstGeom>
          <a:solidFill>
            <a:srgbClr val="009B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9BB0"/>
              </a:solidFill>
              <a:latin typeface="Calibri"/>
              <a:ea typeface="Calibri"/>
              <a:cs typeface="Calibri"/>
              <a:sym typeface="Calibri"/>
            </a:endParaRPr>
          </a:p>
        </p:txBody>
      </p:sp>
      <p:sp>
        <p:nvSpPr>
          <p:cNvPr id="17" name="Google Shape;17;p139"/>
          <p:cNvSpPr txBox="1">
            <a:spLocks noGrp="1"/>
          </p:cNvSpPr>
          <p:nvPr>
            <p:ph type="ctrTitle"/>
          </p:nvPr>
        </p:nvSpPr>
        <p:spPr>
          <a:xfrm>
            <a:off x="869524" y="5783195"/>
            <a:ext cx="7772400" cy="64408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2800"/>
              <a:buFont typeface="Times New Roman"/>
              <a:buNone/>
              <a:defRPr sz="2800">
                <a:solidFill>
                  <a:schemeClr val="lt1"/>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39"/>
          <p:cNvSpPr txBox="1">
            <a:spLocks noGrp="1"/>
          </p:cNvSpPr>
          <p:nvPr>
            <p:ph type="subTitle" idx="1"/>
          </p:nvPr>
        </p:nvSpPr>
        <p:spPr>
          <a:xfrm>
            <a:off x="1143000" y="2712572"/>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13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pic>
        <p:nvPicPr>
          <p:cNvPr id="21" name="Google Shape;21;p139"/>
          <p:cNvPicPr preferRelativeResize="0"/>
          <p:nvPr/>
        </p:nvPicPr>
        <p:blipFill rotWithShape="1">
          <a:blip r:embed="rId2">
            <a:alphaModFix/>
          </a:blip>
          <a:srcRect l="14977" t="11813" r="14064" b="36381"/>
          <a:stretch/>
        </p:blipFill>
        <p:spPr>
          <a:xfrm>
            <a:off x="3820886" y="4422773"/>
            <a:ext cx="1521823" cy="1574532"/>
          </a:xfrm>
          <a:prstGeom prst="rect">
            <a:avLst/>
          </a:prstGeom>
          <a:noFill/>
          <a:ln>
            <a:noFill/>
          </a:ln>
        </p:spPr>
      </p:pic>
      <p:pic>
        <p:nvPicPr>
          <p:cNvPr id="22" name="Google Shape;22;p139"/>
          <p:cNvPicPr preferRelativeResize="0"/>
          <p:nvPr/>
        </p:nvPicPr>
        <p:blipFill rotWithShape="1">
          <a:blip r:embed="rId3">
            <a:alphaModFix/>
          </a:blip>
          <a:srcRect/>
          <a:stretch/>
        </p:blipFill>
        <p:spPr>
          <a:xfrm>
            <a:off x="0" y="1"/>
            <a:ext cx="9144000" cy="1823106"/>
          </a:xfrm>
          <a:prstGeom prst="rect">
            <a:avLst/>
          </a:prstGeom>
          <a:noFill/>
          <a:ln>
            <a:noFill/>
          </a:ln>
        </p:spPr>
      </p:pic>
      <p:pic>
        <p:nvPicPr>
          <p:cNvPr id="23" name="Google Shape;23;p139"/>
          <p:cNvPicPr preferRelativeResize="0"/>
          <p:nvPr/>
        </p:nvPicPr>
        <p:blipFill rotWithShape="1">
          <a:blip r:embed="rId4">
            <a:alphaModFix/>
          </a:blip>
          <a:srcRect/>
          <a:stretch/>
        </p:blipFill>
        <p:spPr>
          <a:xfrm>
            <a:off x="-4173515" y="-1552435"/>
            <a:ext cx="9390371" cy="6260960"/>
          </a:xfrm>
          <a:prstGeom prst="rect">
            <a:avLst/>
          </a:prstGeom>
          <a:noFill/>
          <a:ln>
            <a:noFill/>
          </a:ln>
        </p:spPr>
      </p:pic>
      <p:pic>
        <p:nvPicPr>
          <p:cNvPr id="24" name="Google Shape;24;p139"/>
          <p:cNvPicPr preferRelativeResize="0"/>
          <p:nvPr/>
        </p:nvPicPr>
        <p:blipFill rotWithShape="1">
          <a:blip r:embed="rId5">
            <a:alphaModFix/>
          </a:blip>
          <a:srcRect/>
          <a:stretch/>
        </p:blipFill>
        <p:spPr>
          <a:xfrm rot="1291109">
            <a:off x="-1207795" y="-3430641"/>
            <a:ext cx="11579185" cy="868438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şlık ve Dikey Metin" type="vertTx">
  <p:cSld name="VERTICAL_TEXT">
    <p:spTree>
      <p:nvGrpSpPr>
        <p:cNvPr id="1" name="Shape 81"/>
        <p:cNvGrpSpPr/>
        <p:nvPr/>
      </p:nvGrpSpPr>
      <p:grpSpPr>
        <a:xfrm>
          <a:off x="0" y="0"/>
          <a:ext cx="0" cy="0"/>
          <a:chOff x="0" y="0"/>
          <a:chExt cx="0" cy="0"/>
        </a:xfrm>
      </p:grpSpPr>
      <p:sp>
        <p:nvSpPr>
          <p:cNvPr id="82" name="Google Shape;82;p14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48"/>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4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4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4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87"/>
        <p:cNvGrpSpPr/>
        <p:nvPr/>
      </p:nvGrpSpPr>
      <p:grpSpPr>
        <a:xfrm>
          <a:off x="0" y="0"/>
          <a:ext cx="0" cy="0"/>
          <a:chOff x="0" y="0"/>
          <a:chExt cx="0" cy="0"/>
        </a:xfrm>
      </p:grpSpPr>
      <p:sp>
        <p:nvSpPr>
          <p:cNvPr id="88" name="Google Shape;88;p149"/>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49"/>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4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4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4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25"/>
        <p:cNvGrpSpPr/>
        <p:nvPr/>
      </p:nvGrpSpPr>
      <p:grpSpPr>
        <a:xfrm>
          <a:off x="0" y="0"/>
          <a:ext cx="0" cy="0"/>
          <a:chOff x="0" y="0"/>
          <a:chExt cx="0" cy="0"/>
        </a:xfrm>
      </p:grpSpPr>
      <p:pic>
        <p:nvPicPr>
          <p:cNvPr id="26" name="Google Shape;26;p140"/>
          <p:cNvPicPr preferRelativeResize="0"/>
          <p:nvPr/>
        </p:nvPicPr>
        <p:blipFill rotWithShape="1">
          <a:blip r:embed="rId2">
            <a:alphaModFix/>
          </a:blip>
          <a:srcRect/>
          <a:stretch/>
        </p:blipFill>
        <p:spPr>
          <a:xfrm rot="1291109">
            <a:off x="-1207796" y="-3715627"/>
            <a:ext cx="11579185" cy="8684389"/>
          </a:xfrm>
          <a:prstGeom prst="rect">
            <a:avLst/>
          </a:prstGeom>
          <a:noFill/>
          <a:ln>
            <a:noFill/>
          </a:ln>
        </p:spPr>
      </p:pic>
      <p:sp>
        <p:nvSpPr>
          <p:cNvPr id="27" name="Google Shape;27;p14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4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4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pic>
        <p:nvPicPr>
          <p:cNvPr id="31" name="Google Shape;31;p140"/>
          <p:cNvPicPr preferRelativeResize="0"/>
          <p:nvPr/>
        </p:nvPicPr>
        <p:blipFill rotWithShape="1">
          <a:blip r:embed="rId3">
            <a:alphaModFix/>
          </a:blip>
          <a:srcRect/>
          <a:stretch/>
        </p:blipFill>
        <p:spPr>
          <a:xfrm>
            <a:off x="1842894" y="2378666"/>
            <a:ext cx="8347945" cy="6260960"/>
          </a:xfrm>
          <a:prstGeom prst="rect">
            <a:avLst/>
          </a:prstGeom>
          <a:noFill/>
          <a:ln>
            <a:noFill/>
          </a:ln>
        </p:spPr>
      </p:pic>
      <p:sp>
        <p:nvSpPr>
          <p:cNvPr id="32" name="Google Shape;32;p140"/>
          <p:cNvSpPr/>
          <p:nvPr/>
        </p:nvSpPr>
        <p:spPr>
          <a:xfrm>
            <a:off x="0" y="6452308"/>
            <a:ext cx="9197340" cy="421102"/>
          </a:xfrm>
          <a:prstGeom prst="rect">
            <a:avLst/>
          </a:prstGeom>
          <a:solidFill>
            <a:srgbClr val="009B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33" name="Google Shape;33;p140"/>
          <p:cNvPicPr preferRelativeResize="0"/>
          <p:nvPr/>
        </p:nvPicPr>
        <p:blipFill rotWithShape="1">
          <a:blip r:embed="rId4">
            <a:alphaModFix/>
          </a:blip>
          <a:srcRect l="14977" t="11813" r="14064" b="36381"/>
          <a:stretch/>
        </p:blipFill>
        <p:spPr>
          <a:xfrm>
            <a:off x="266156" y="6193778"/>
            <a:ext cx="499664" cy="517058"/>
          </a:xfrm>
          <a:prstGeom prst="rect">
            <a:avLst/>
          </a:prstGeom>
          <a:noFill/>
          <a:ln>
            <a:noFill/>
          </a:ln>
        </p:spPr>
      </p:pic>
      <p:sp>
        <p:nvSpPr>
          <p:cNvPr id="34" name="Google Shape;34;p140"/>
          <p:cNvSpPr txBox="1"/>
          <p:nvPr/>
        </p:nvSpPr>
        <p:spPr>
          <a:xfrm>
            <a:off x="819160" y="6344753"/>
            <a:ext cx="3874770" cy="610235"/>
          </a:xfrm>
          <a:prstGeom prst="rect">
            <a:avLst/>
          </a:prstGeom>
          <a:no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Clr>
                <a:schemeClr val="lt1"/>
              </a:buClr>
              <a:buSzPts val="1350"/>
              <a:buFont typeface="Times New Roman"/>
              <a:buNone/>
            </a:pPr>
            <a:r>
              <a:rPr lang="tr-TR" sz="1350" b="0" i="0" u="none" strike="noStrike" cap="none">
                <a:solidFill>
                  <a:schemeClr val="lt1"/>
                </a:solidFill>
                <a:latin typeface="Times New Roman"/>
                <a:ea typeface="Times New Roman"/>
                <a:cs typeface="Times New Roman"/>
                <a:sym typeface="Times New Roman"/>
              </a:rPr>
              <a:t>KÜTAHYA SAĞLIK BİLİMLERİ ÜNİVERSİTESİ</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35"/>
        <p:cNvGrpSpPr/>
        <p:nvPr/>
      </p:nvGrpSpPr>
      <p:grpSpPr>
        <a:xfrm>
          <a:off x="0" y="0"/>
          <a:ext cx="0" cy="0"/>
          <a:chOff x="0" y="0"/>
          <a:chExt cx="0" cy="0"/>
        </a:xfrm>
      </p:grpSpPr>
      <p:sp>
        <p:nvSpPr>
          <p:cNvPr id="36" name="Google Shape;36;p14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4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4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4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ölüm Üstbilgisi" type="secHead">
  <p:cSld name="SECTION_HEADER">
    <p:spTree>
      <p:nvGrpSpPr>
        <p:cNvPr id="1" name="Shape 41"/>
        <p:cNvGrpSpPr/>
        <p:nvPr/>
      </p:nvGrpSpPr>
      <p:grpSpPr>
        <a:xfrm>
          <a:off x="0" y="0"/>
          <a:ext cx="0" cy="0"/>
          <a:chOff x="0" y="0"/>
          <a:chExt cx="0" cy="0"/>
        </a:xfrm>
      </p:grpSpPr>
      <p:sp>
        <p:nvSpPr>
          <p:cNvPr id="42" name="Google Shape;42;p142"/>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142"/>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4" name="Google Shape;44;p14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4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47"/>
        <p:cNvGrpSpPr/>
        <p:nvPr/>
      </p:nvGrpSpPr>
      <p:grpSpPr>
        <a:xfrm>
          <a:off x="0" y="0"/>
          <a:ext cx="0" cy="0"/>
          <a:chOff x="0" y="0"/>
          <a:chExt cx="0" cy="0"/>
        </a:xfrm>
      </p:grpSpPr>
      <p:sp>
        <p:nvSpPr>
          <p:cNvPr id="48" name="Google Shape;48;p14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43"/>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43"/>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4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4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54"/>
        <p:cNvGrpSpPr/>
        <p:nvPr/>
      </p:nvGrpSpPr>
      <p:grpSpPr>
        <a:xfrm>
          <a:off x="0" y="0"/>
          <a:ext cx="0" cy="0"/>
          <a:chOff x="0" y="0"/>
          <a:chExt cx="0" cy="0"/>
        </a:xfrm>
      </p:grpSpPr>
      <p:sp>
        <p:nvSpPr>
          <p:cNvPr id="55" name="Google Shape;55;p144"/>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44"/>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144"/>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44"/>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144"/>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4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4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4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63"/>
        <p:cNvGrpSpPr/>
        <p:nvPr/>
      </p:nvGrpSpPr>
      <p:grpSpPr>
        <a:xfrm>
          <a:off x="0" y="0"/>
          <a:ext cx="0" cy="0"/>
          <a:chOff x="0" y="0"/>
          <a:chExt cx="0" cy="0"/>
        </a:xfrm>
      </p:grpSpPr>
      <p:sp>
        <p:nvSpPr>
          <p:cNvPr id="64" name="Google Shape;64;p14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4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4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67"/>
        <p:cNvGrpSpPr/>
        <p:nvPr/>
      </p:nvGrpSpPr>
      <p:grpSpPr>
        <a:xfrm>
          <a:off x="0" y="0"/>
          <a:ext cx="0" cy="0"/>
          <a:chOff x="0" y="0"/>
          <a:chExt cx="0" cy="0"/>
        </a:xfrm>
      </p:grpSpPr>
      <p:sp>
        <p:nvSpPr>
          <p:cNvPr id="68" name="Google Shape;68;p14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46"/>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0" name="Google Shape;70;p146"/>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14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4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4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74"/>
        <p:cNvGrpSpPr/>
        <p:nvPr/>
      </p:nvGrpSpPr>
      <p:grpSpPr>
        <a:xfrm>
          <a:off x="0" y="0"/>
          <a:ext cx="0" cy="0"/>
          <a:chOff x="0" y="0"/>
          <a:chExt cx="0" cy="0"/>
        </a:xfrm>
      </p:grpSpPr>
      <p:sp>
        <p:nvSpPr>
          <p:cNvPr id="75" name="Google Shape;75;p147"/>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47"/>
          <p:cNvSpPr>
            <a:spLocks noGrp="1"/>
          </p:cNvSpPr>
          <p:nvPr>
            <p:ph type="pic" idx="2"/>
          </p:nvPr>
        </p:nvSpPr>
        <p:spPr>
          <a:xfrm>
            <a:off x="3887391" y="987426"/>
            <a:ext cx="4629150" cy="4873625"/>
          </a:xfrm>
          <a:prstGeom prst="rect">
            <a:avLst/>
          </a:prstGeom>
          <a:noFill/>
          <a:ln>
            <a:noFill/>
          </a:ln>
        </p:spPr>
      </p:sp>
      <p:sp>
        <p:nvSpPr>
          <p:cNvPr id="77" name="Google Shape;77;p147"/>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14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4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4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0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29.jp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katalog.ksbu.edu.tr/yordambt/yordam.php"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0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1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1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sem.ksbu.edu.tr/" TargetMode="External"/><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2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1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mailto:sbf@ksbu.edu.tr"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obs.ksbu.edu.tr/oibs/ogrenci/login.aspx"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12.jp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image" Target="../media/image24.png"/><Relationship Id="rId9" Type="http://schemas.openxmlformats.org/officeDocument/2006/relationships/image" Target="../media/image2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91.jpg"/><Relationship Id="rId4" Type="http://schemas.openxmlformats.org/officeDocument/2006/relationships/image" Target="../media/image90.jpg"/></Relationships>
</file>

<file path=ppt/slides/_rels/slide6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96.jp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02.jpg"/><Relationship Id="rId4" Type="http://schemas.openxmlformats.org/officeDocument/2006/relationships/image" Target="../media/image101.jp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19.jpg"/><Relationship Id="rId4" Type="http://schemas.openxmlformats.org/officeDocument/2006/relationships/image" Target="../media/image118.jpg"/></Relationships>
</file>

<file path=ppt/slides/_rels/slide9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25.jpg"/></Relationships>
</file>

<file path=ppt/slides/_rels/slide9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
          <p:cNvSpPr txBox="1">
            <a:spLocks noGrp="1"/>
          </p:cNvSpPr>
          <p:nvPr>
            <p:ph type="ctrTitle"/>
          </p:nvPr>
        </p:nvSpPr>
        <p:spPr>
          <a:xfrm>
            <a:off x="685800" y="6037719"/>
            <a:ext cx="7772400" cy="64408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2800"/>
              <a:buFont typeface="Times New Roman"/>
              <a:buNone/>
            </a:pPr>
            <a:endParaRPr/>
          </a:p>
        </p:txBody>
      </p:sp>
      <p:sp>
        <p:nvSpPr>
          <p:cNvPr id="98" name="Google Shape;98;p1"/>
          <p:cNvSpPr txBox="1">
            <a:spLocks noGrp="1"/>
          </p:cNvSpPr>
          <p:nvPr>
            <p:ph type="subTitle" idx="1"/>
          </p:nvPr>
        </p:nvSpPr>
        <p:spPr>
          <a:xfrm>
            <a:off x="1143000" y="2712572"/>
            <a:ext cx="6858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34AFC0"/>
              </a:buClr>
              <a:buSzPts val="3200"/>
              <a:buNone/>
            </a:pPr>
            <a:r>
              <a:rPr lang="tr-TR" sz="3200" b="1">
                <a:solidFill>
                  <a:srgbClr val="34AFC0"/>
                </a:solidFill>
                <a:latin typeface="Times New Roman"/>
                <a:ea typeface="Times New Roman"/>
                <a:cs typeface="Times New Roman"/>
                <a:sym typeface="Times New Roman"/>
              </a:rPr>
              <a:t>KÜTAHYA SAĞLIK BİLİMLERİ ÜNİVERSİTESİ</a:t>
            </a:r>
            <a:endParaRPr/>
          </a:p>
          <a:p>
            <a:pPr marL="0" lvl="0" indent="0" algn="ctr" rtl="0">
              <a:lnSpc>
                <a:spcPct val="90000"/>
              </a:lnSpc>
              <a:spcBef>
                <a:spcPts val="1000"/>
              </a:spcBef>
              <a:spcAft>
                <a:spcPts val="0"/>
              </a:spcAft>
              <a:buClr>
                <a:srgbClr val="34AFC0"/>
              </a:buClr>
              <a:buSzPts val="3200"/>
              <a:buNone/>
            </a:pPr>
            <a:r>
              <a:rPr lang="tr-TR" sz="3200" b="1">
                <a:solidFill>
                  <a:srgbClr val="34AFC0"/>
                </a:solidFill>
                <a:latin typeface="Times New Roman"/>
                <a:ea typeface="Times New Roman"/>
                <a:cs typeface="Times New Roman"/>
                <a:sym typeface="Times New Roman"/>
              </a:rPr>
              <a:t>SAĞLIK BİLİMLERİ FAKÜLTESİ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7"/>
          <p:cNvPicPr preferRelativeResize="0"/>
          <p:nvPr/>
        </p:nvPicPr>
        <p:blipFill rotWithShape="1">
          <a:blip r:embed="rId3">
            <a:alphaModFix/>
          </a:blip>
          <a:srcRect/>
          <a:stretch/>
        </p:blipFill>
        <p:spPr>
          <a:xfrm>
            <a:off x="0" y="0"/>
            <a:ext cx="6465796" cy="3722332"/>
          </a:xfrm>
          <a:prstGeom prst="rect">
            <a:avLst/>
          </a:prstGeom>
          <a:noFill/>
          <a:ln>
            <a:noFill/>
          </a:ln>
        </p:spPr>
      </p:pic>
      <p:sp>
        <p:nvSpPr>
          <p:cNvPr id="154" name="Google Shape;154;p7"/>
          <p:cNvSpPr/>
          <p:nvPr/>
        </p:nvSpPr>
        <p:spPr>
          <a:xfrm>
            <a:off x="1424940" y="2590800"/>
            <a:ext cx="990600" cy="1905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5" name="Google Shape;155;p7"/>
          <p:cNvPicPr preferRelativeResize="0"/>
          <p:nvPr/>
        </p:nvPicPr>
        <p:blipFill rotWithShape="1">
          <a:blip r:embed="rId4">
            <a:alphaModFix/>
          </a:blip>
          <a:srcRect/>
          <a:stretch/>
        </p:blipFill>
        <p:spPr>
          <a:xfrm>
            <a:off x="6584632" y="-58579"/>
            <a:ext cx="1670779" cy="5298757"/>
          </a:xfrm>
          <a:prstGeom prst="rect">
            <a:avLst/>
          </a:prstGeom>
          <a:noFill/>
          <a:ln>
            <a:noFill/>
          </a:ln>
        </p:spPr>
      </p:pic>
      <p:pic>
        <p:nvPicPr>
          <p:cNvPr id="156" name="Google Shape;156;p7"/>
          <p:cNvPicPr preferRelativeResize="0"/>
          <p:nvPr/>
        </p:nvPicPr>
        <p:blipFill rotWithShape="1">
          <a:blip r:embed="rId5">
            <a:alphaModFix/>
          </a:blip>
          <a:srcRect/>
          <a:stretch/>
        </p:blipFill>
        <p:spPr>
          <a:xfrm>
            <a:off x="4181143" y="2075402"/>
            <a:ext cx="1389924" cy="1241383"/>
          </a:xfrm>
          <a:prstGeom prst="rect">
            <a:avLst/>
          </a:prstGeom>
          <a:noFill/>
          <a:ln>
            <a:noFill/>
          </a:ln>
        </p:spPr>
      </p:pic>
      <p:sp>
        <p:nvSpPr>
          <p:cNvPr id="157" name="Google Shape;157;p7"/>
          <p:cNvSpPr/>
          <p:nvPr/>
        </p:nvSpPr>
        <p:spPr>
          <a:xfrm>
            <a:off x="6680200" y="4309533"/>
            <a:ext cx="609600" cy="2032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8" name="Google Shape;158;p7"/>
          <p:cNvPicPr preferRelativeResize="0"/>
          <p:nvPr/>
        </p:nvPicPr>
        <p:blipFill rotWithShape="1">
          <a:blip r:embed="rId6">
            <a:alphaModFix/>
          </a:blip>
          <a:srcRect/>
          <a:stretch/>
        </p:blipFill>
        <p:spPr>
          <a:xfrm>
            <a:off x="0" y="3217901"/>
            <a:ext cx="5949621" cy="3484524"/>
          </a:xfrm>
          <a:prstGeom prst="rect">
            <a:avLst/>
          </a:prstGeom>
          <a:noFill/>
          <a:ln>
            <a:noFill/>
          </a:ln>
        </p:spPr>
      </p:pic>
      <p:pic>
        <p:nvPicPr>
          <p:cNvPr id="159" name="Google Shape;159;p7"/>
          <p:cNvPicPr preferRelativeResize="0"/>
          <p:nvPr/>
        </p:nvPicPr>
        <p:blipFill rotWithShape="1">
          <a:blip r:embed="rId7">
            <a:alphaModFix/>
          </a:blip>
          <a:srcRect/>
          <a:stretch/>
        </p:blipFill>
        <p:spPr>
          <a:xfrm rot="8187204">
            <a:off x="5156132" y="3688791"/>
            <a:ext cx="1390008" cy="1243692"/>
          </a:xfrm>
          <a:prstGeom prst="rect">
            <a:avLst/>
          </a:prstGeom>
          <a:noFill/>
          <a:ln>
            <a:noFill/>
          </a:ln>
        </p:spPr>
      </p:pic>
      <p:sp>
        <p:nvSpPr>
          <p:cNvPr id="160" name="Google Shape;160;p7"/>
          <p:cNvSpPr/>
          <p:nvPr/>
        </p:nvSpPr>
        <p:spPr>
          <a:xfrm>
            <a:off x="1109133" y="4459284"/>
            <a:ext cx="143934" cy="180449"/>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96"/>
          <p:cNvSpPr txBox="1"/>
          <p:nvPr/>
        </p:nvSpPr>
        <p:spPr>
          <a:xfrm>
            <a:off x="160255" y="47627"/>
            <a:ext cx="8889477" cy="1107955"/>
          </a:xfrm>
          <a:prstGeom prst="rect">
            <a:avLst/>
          </a:prstGeom>
          <a:solidFill>
            <a:schemeClr val="bg1"/>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tr-TR" sz="2200" b="0" i="0" u="none" strike="noStrike" dirty="0">
                <a:solidFill>
                  <a:schemeClr val="dk1"/>
                </a:solidFill>
                <a:latin typeface="Times New Roman"/>
                <a:ea typeface="Times New Roman"/>
                <a:cs typeface="Times New Roman"/>
                <a:sym typeface="Times New Roman"/>
              </a:rPr>
              <a:t>Üniversite sporları federasyonunun düzenlediği şampiyonlarının katılım sağlamaktayız üniversitemizi temsil etmekteyiz.</a:t>
            </a:r>
            <a:endParaRPr sz="2200" dirty="0">
              <a:solidFill>
                <a:schemeClr val="dk1"/>
              </a:solidFill>
              <a:latin typeface="Times New Roman"/>
              <a:ea typeface="Times New Roman"/>
              <a:cs typeface="Times New Roman"/>
              <a:sym typeface="Times New Roman"/>
            </a:endParaRPr>
          </a:p>
        </p:txBody>
      </p:sp>
      <p:pic>
        <p:nvPicPr>
          <p:cNvPr id="970" name="Google Shape;970;p96"/>
          <p:cNvPicPr preferRelativeResize="0"/>
          <p:nvPr/>
        </p:nvPicPr>
        <p:blipFill rotWithShape="1">
          <a:blip r:embed="rId3">
            <a:alphaModFix/>
          </a:blip>
          <a:srcRect/>
          <a:stretch/>
        </p:blipFill>
        <p:spPr>
          <a:xfrm>
            <a:off x="3781425" y="1155582"/>
            <a:ext cx="5362575" cy="3301662"/>
          </a:xfrm>
          <a:prstGeom prst="rect">
            <a:avLst/>
          </a:prstGeom>
          <a:noFill/>
          <a:ln>
            <a:noFill/>
          </a:ln>
        </p:spPr>
      </p:pic>
      <p:sp>
        <p:nvSpPr>
          <p:cNvPr id="2" name="Metin kutusu 1">
            <a:extLst>
              <a:ext uri="{FF2B5EF4-FFF2-40B4-BE49-F238E27FC236}">
                <a16:creationId xmlns:a16="http://schemas.microsoft.com/office/drawing/2014/main" id="{DF6C7A57-B5FA-4BF3-96B7-AF972E2D395E}"/>
              </a:ext>
            </a:extLst>
          </p:cNvPr>
          <p:cNvSpPr txBox="1"/>
          <p:nvPr/>
        </p:nvSpPr>
        <p:spPr>
          <a:xfrm>
            <a:off x="178800" y="1317963"/>
            <a:ext cx="3516899" cy="3139281"/>
          </a:xfrm>
          <a:prstGeom prst="rect">
            <a:avLst/>
          </a:prstGeom>
          <a:solidFill>
            <a:schemeClr val="accent3">
              <a:lumMod val="20000"/>
              <a:lumOff val="80000"/>
            </a:schemeClr>
          </a:soli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gn="just">
              <a:lnSpc>
                <a:spcPct val="150000"/>
              </a:lnSpc>
              <a:buNone/>
              <a:defRPr sz="2400">
                <a:solidFill>
                  <a:schemeClr val="dk1"/>
                </a:solidFill>
                <a:latin typeface="Times New Roman"/>
                <a:ea typeface="Times New Roman"/>
                <a:cs typeface="Times New Roman"/>
              </a:defRPr>
            </a:lvl1pPr>
          </a:lstStyle>
          <a:p>
            <a:r>
              <a:rPr lang="tr-TR" sz="2200" dirty="0">
                <a:sym typeface="Times New Roman"/>
              </a:rPr>
              <a:t>Şuanda erkek basketbol takımımız ve kız voleybol takımımız mevcuttur. </a:t>
            </a:r>
          </a:p>
          <a:p>
            <a:r>
              <a:rPr lang="tr-TR" sz="2200" dirty="0">
                <a:sym typeface="Times New Roman"/>
              </a:rPr>
              <a:t>Takımlarımız salonlarda düzenli idmanlarını sürdürmektedir.</a:t>
            </a:r>
            <a:endParaRPr lang="tr-TR" sz="2200" dirty="0"/>
          </a:p>
        </p:txBody>
      </p:sp>
      <p:sp>
        <p:nvSpPr>
          <p:cNvPr id="3" name="Metin kutusu 2">
            <a:extLst>
              <a:ext uri="{FF2B5EF4-FFF2-40B4-BE49-F238E27FC236}">
                <a16:creationId xmlns:a16="http://schemas.microsoft.com/office/drawing/2014/main" id="{DFE4BD95-213C-4204-9D4F-726315354D3C}"/>
              </a:ext>
            </a:extLst>
          </p:cNvPr>
          <p:cNvSpPr txBox="1"/>
          <p:nvPr/>
        </p:nvSpPr>
        <p:spPr>
          <a:xfrm>
            <a:off x="178800" y="4619625"/>
            <a:ext cx="8870932" cy="1615787"/>
          </a:xfrm>
          <a:prstGeom prst="rect">
            <a:avLst/>
          </a:prstGeom>
          <a:solidFill>
            <a:schemeClr val="bg1"/>
          </a:solidFill>
          <a:ln w="38100">
            <a:solidFill>
              <a:schemeClr val="accent1">
                <a:lumMod val="40000"/>
                <a:lumOff val="60000"/>
              </a:schemeClr>
            </a:solid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lgn="just">
              <a:lnSpc>
                <a:spcPct val="150000"/>
              </a:lnSpc>
              <a:buNone/>
              <a:defRPr sz="2400">
                <a:solidFill>
                  <a:schemeClr val="dk1"/>
                </a:solidFill>
                <a:latin typeface="Times New Roman"/>
                <a:ea typeface="Times New Roman"/>
                <a:cs typeface="Times New Roman"/>
              </a:defRPr>
            </a:lvl1pPr>
          </a:lstStyle>
          <a:p>
            <a:r>
              <a:rPr lang="tr-TR" sz="2200" dirty="0">
                <a:sym typeface="Times New Roman"/>
              </a:rPr>
              <a:t>Siz değerli öğrencilerimiz sizlerde sporu seviyorsanız spora üniversitede devam etmek istiyorsanız her sene başında yapılan takım seçmelerine katılabilirsiniz.</a:t>
            </a:r>
            <a:endParaRPr lang="tr-TR" sz="22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pic>
        <p:nvPicPr>
          <p:cNvPr id="975" name="Google Shape;975;p97"/>
          <p:cNvPicPr preferRelativeResize="0"/>
          <p:nvPr/>
        </p:nvPicPr>
        <p:blipFill rotWithShape="1">
          <a:blip r:embed="rId3">
            <a:alphaModFix/>
          </a:blip>
          <a:srcRect t="7884" b="5628"/>
          <a:stretch/>
        </p:blipFill>
        <p:spPr>
          <a:xfrm>
            <a:off x="333374" y="76200"/>
            <a:ext cx="8353426" cy="4010025"/>
          </a:xfrm>
          <a:prstGeom prst="rect">
            <a:avLst/>
          </a:prstGeom>
          <a:noFill/>
          <a:ln>
            <a:noFill/>
          </a:ln>
        </p:spPr>
      </p:pic>
      <p:pic>
        <p:nvPicPr>
          <p:cNvPr id="976" name="Google Shape;976;p97"/>
          <p:cNvPicPr preferRelativeResize="0"/>
          <p:nvPr/>
        </p:nvPicPr>
        <p:blipFill rotWithShape="1">
          <a:blip r:embed="rId4">
            <a:alphaModFix/>
          </a:blip>
          <a:srcRect l="3292" t="13187" r="4634" b="11721"/>
          <a:stretch/>
        </p:blipFill>
        <p:spPr>
          <a:xfrm>
            <a:off x="804862" y="4019549"/>
            <a:ext cx="7534275" cy="240982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98"/>
          <p:cNvSpPr txBox="1">
            <a:spLocks noGrp="1"/>
          </p:cNvSpPr>
          <p:nvPr>
            <p:ph type="ctrTitle"/>
          </p:nvPr>
        </p:nvSpPr>
        <p:spPr>
          <a:xfrm>
            <a:off x="869524" y="5783195"/>
            <a:ext cx="7772400" cy="64408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2800"/>
              <a:buFont typeface="Times New Roman"/>
              <a:buNone/>
            </a:pPr>
            <a:endParaRPr/>
          </a:p>
        </p:txBody>
      </p:sp>
      <p:sp>
        <p:nvSpPr>
          <p:cNvPr id="982" name="Google Shape;982;p98"/>
          <p:cNvSpPr txBox="1">
            <a:spLocks noGrp="1"/>
          </p:cNvSpPr>
          <p:nvPr>
            <p:ph type="subTitle" idx="1"/>
          </p:nvPr>
        </p:nvSpPr>
        <p:spPr>
          <a:xfrm>
            <a:off x="869524" y="2067533"/>
            <a:ext cx="7321165" cy="2323492"/>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Clr>
                <a:srgbClr val="1E4E79"/>
              </a:buClr>
              <a:buSzPts val="3200"/>
              <a:buNone/>
            </a:pPr>
            <a:r>
              <a:rPr lang="tr-TR" sz="3200" b="1" dirty="0">
                <a:solidFill>
                  <a:srgbClr val="1E4E79"/>
                </a:solidFill>
                <a:latin typeface="Times New Roman"/>
                <a:ea typeface="Times New Roman"/>
                <a:cs typeface="Times New Roman"/>
                <a:sym typeface="Times New Roman"/>
              </a:rPr>
              <a:t> </a:t>
            </a:r>
            <a:r>
              <a:rPr lang="tr-TR" sz="3200" b="1" dirty="0">
                <a:solidFill>
                  <a:srgbClr val="34AFC0"/>
                </a:solidFill>
                <a:latin typeface="Times New Roman"/>
                <a:ea typeface="Times New Roman"/>
                <a:cs typeface="Times New Roman"/>
                <a:sym typeface="Times New Roman"/>
              </a:rPr>
              <a:t>KÜTÜPHANE VE DOKÜMANTASYON </a:t>
            </a:r>
            <a:br>
              <a:rPr lang="tr-TR" sz="3200" b="1" dirty="0">
                <a:solidFill>
                  <a:srgbClr val="34AFC0"/>
                </a:solidFill>
                <a:latin typeface="Times New Roman"/>
                <a:ea typeface="Times New Roman"/>
                <a:cs typeface="Times New Roman"/>
                <a:sym typeface="Times New Roman"/>
              </a:rPr>
            </a:br>
            <a:r>
              <a:rPr lang="tr-TR" sz="3200" b="1" dirty="0">
                <a:solidFill>
                  <a:srgbClr val="34AFC0"/>
                </a:solidFill>
                <a:latin typeface="Times New Roman"/>
                <a:ea typeface="Times New Roman"/>
                <a:cs typeface="Times New Roman"/>
                <a:sym typeface="Times New Roman"/>
              </a:rPr>
              <a:t>DAİRE BAŞKANLIĞI</a:t>
            </a:r>
            <a:endParaRPr sz="3200" b="1" dirty="0">
              <a:solidFill>
                <a:srgbClr val="34AFC0"/>
              </a:solidFill>
              <a:latin typeface="Times New Roman"/>
              <a:ea typeface="Times New Roman"/>
              <a:cs typeface="Times New Roman"/>
              <a:sym typeface="Times New Roman"/>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1028" name="Picture 4">
            <a:extLst>
              <a:ext uri="{FF2B5EF4-FFF2-40B4-BE49-F238E27FC236}">
                <a16:creationId xmlns:a16="http://schemas.microsoft.com/office/drawing/2014/main" id="{AE1AE595-B5F4-48B4-8149-0880490F9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8" y="0"/>
            <a:ext cx="9213318" cy="6335872"/>
          </a:xfrm>
          <a:prstGeom prst="rect">
            <a:avLst/>
          </a:prstGeom>
          <a:noFill/>
          <a:extLst>
            <a:ext uri="{909E8E84-426E-40DD-AFC4-6F175D3DCCD1}">
              <a14:hiddenFill xmlns:a14="http://schemas.microsoft.com/office/drawing/2010/main">
                <a:solidFill>
                  <a:srgbClr val="FFFFFF"/>
                </a:solidFill>
              </a14:hiddenFill>
            </a:ext>
          </a:extLst>
        </p:spPr>
      </p:pic>
      <p:sp>
        <p:nvSpPr>
          <p:cNvPr id="987" name="Google Shape;987;p99"/>
          <p:cNvSpPr txBox="1">
            <a:spLocks noGrp="1"/>
          </p:cNvSpPr>
          <p:nvPr>
            <p:ph type="title"/>
          </p:nvPr>
        </p:nvSpPr>
        <p:spPr>
          <a:xfrm>
            <a:off x="-69318" y="0"/>
            <a:ext cx="9213317" cy="682524"/>
          </a:xfrm>
          <a:prstGeom prst="rect">
            <a:avLst/>
          </a:prstGeom>
          <a:solidFill>
            <a:schemeClr val="accent3">
              <a:lumMod val="20000"/>
              <a:lumOff val="80000"/>
            </a:schemeClr>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KÜTÜPHANEMİZ</a:t>
            </a:r>
            <a:endParaRPr sz="3200" b="1" dirty="0">
              <a:solidFill>
                <a:srgbClr val="34AFC0"/>
              </a:solidFill>
              <a:latin typeface="Times New Roman"/>
              <a:ea typeface="Times New Roman"/>
              <a:cs typeface="Times New Roman"/>
              <a:sym typeface="Times New Roman"/>
            </a:endParaRPr>
          </a:p>
        </p:txBody>
      </p:sp>
      <p:sp>
        <p:nvSpPr>
          <p:cNvPr id="988" name="Google Shape;988;p99"/>
          <p:cNvSpPr txBox="1"/>
          <p:nvPr/>
        </p:nvSpPr>
        <p:spPr>
          <a:xfrm>
            <a:off x="3486149" y="3935255"/>
            <a:ext cx="5619750" cy="2400617"/>
          </a:xfrm>
          <a:prstGeom prst="rect">
            <a:avLst/>
          </a:prstGeom>
          <a:solidFill>
            <a:schemeClr val="bg2">
              <a:lumMod val="20000"/>
              <a:lumOff val="80000"/>
            </a:schemeClr>
          </a:solidFill>
          <a:ln>
            <a:noFill/>
          </a:ln>
        </p:spPr>
        <p:txBody>
          <a:bodyPr spcFirstLastPara="1" wrap="square" lIns="91425" tIns="45700" rIns="91425" bIns="45700" anchor="t" anchorCtr="0">
            <a:spAutoFit/>
          </a:bodyPr>
          <a:lstStyle/>
          <a:p>
            <a:pPr marL="0" marR="0" lvl="0" indent="-152400" algn="l" rtl="0">
              <a:lnSpc>
                <a:spcPct val="150000"/>
              </a:lnSpc>
              <a:spcBef>
                <a:spcPts val="0"/>
              </a:spcBef>
              <a:spcAft>
                <a:spcPts val="0"/>
              </a:spcAft>
              <a:buClr>
                <a:schemeClr val="dk1"/>
              </a:buClr>
              <a:buSzPts val="2400"/>
              <a:buFont typeface="Noto Sans Symbols"/>
              <a:buChar char="⮚"/>
            </a:pPr>
            <a:r>
              <a:rPr lang="tr-TR" sz="2000" dirty="0">
                <a:solidFill>
                  <a:schemeClr val="dk1"/>
                </a:solidFill>
                <a:latin typeface="Times New Roman"/>
                <a:ea typeface="Times New Roman"/>
                <a:cs typeface="Times New Roman"/>
                <a:sym typeface="Times New Roman"/>
              </a:rPr>
              <a:t> 4250’den fazla basılı kitap</a:t>
            </a:r>
            <a:endParaRPr sz="2000" dirty="0"/>
          </a:p>
          <a:p>
            <a:pPr marL="0" marR="0" lvl="0" indent="-152400" algn="l" rtl="0">
              <a:lnSpc>
                <a:spcPct val="150000"/>
              </a:lnSpc>
              <a:spcBef>
                <a:spcPts val="0"/>
              </a:spcBef>
              <a:spcAft>
                <a:spcPts val="0"/>
              </a:spcAft>
              <a:buClr>
                <a:schemeClr val="dk1"/>
              </a:buClr>
              <a:buSzPts val="2400"/>
              <a:buFont typeface="Noto Sans Symbols"/>
              <a:buChar char="⮚"/>
            </a:pPr>
            <a:r>
              <a:rPr lang="tr-TR" sz="2000" dirty="0">
                <a:solidFill>
                  <a:schemeClr val="dk1"/>
                </a:solidFill>
                <a:latin typeface="Times New Roman"/>
                <a:ea typeface="Times New Roman"/>
                <a:cs typeface="Times New Roman"/>
                <a:sym typeface="Times New Roman"/>
              </a:rPr>
              <a:t> 512.000’den fazla elektronik kitap</a:t>
            </a:r>
            <a:endParaRPr sz="2000" dirty="0"/>
          </a:p>
          <a:p>
            <a:pPr marL="0" marR="0" lvl="0" indent="-152400" algn="l" rtl="0">
              <a:lnSpc>
                <a:spcPct val="150000"/>
              </a:lnSpc>
              <a:spcBef>
                <a:spcPts val="0"/>
              </a:spcBef>
              <a:spcAft>
                <a:spcPts val="0"/>
              </a:spcAft>
              <a:buClr>
                <a:schemeClr val="dk1"/>
              </a:buClr>
              <a:buSzPts val="2400"/>
              <a:buFont typeface="Noto Sans Symbols"/>
              <a:buChar char="⮚"/>
            </a:pPr>
            <a:r>
              <a:rPr lang="tr-TR" sz="2000" dirty="0">
                <a:solidFill>
                  <a:schemeClr val="dk1"/>
                </a:solidFill>
                <a:latin typeface="Times New Roman"/>
                <a:ea typeface="Times New Roman"/>
                <a:cs typeface="Times New Roman"/>
                <a:sym typeface="Times New Roman"/>
              </a:rPr>
              <a:t> 40.000’den fazla elektronik dergi</a:t>
            </a:r>
            <a:endParaRPr sz="2000" dirty="0"/>
          </a:p>
          <a:p>
            <a:pPr marL="0" marR="0" lvl="0" indent="-152400" algn="l" rtl="0">
              <a:lnSpc>
                <a:spcPct val="150000"/>
              </a:lnSpc>
              <a:spcBef>
                <a:spcPts val="0"/>
              </a:spcBef>
              <a:spcAft>
                <a:spcPts val="0"/>
              </a:spcAft>
              <a:buClr>
                <a:schemeClr val="dk1"/>
              </a:buClr>
              <a:buSzPts val="2400"/>
              <a:buFont typeface="Noto Sans Symbols"/>
              <a:buChar char="⮚"/>
            </a:pPr>
            <a:r>
              <a:rPr lang="tr-TR" sz="2000" dirty="0">
                <a:solidFill>
                  <a:schemeClr val="dk1"/>
                </a:solidFill>
                <a:latin typeface="Times New Roman"/>
                <a:ea typeface="Times New Roman"/>
                <a:cs typeface="Times New Roman"/>
                <a:sym typeface="Times New Roman"/>
              </a:rPr>
              <a:t> 60’dan fazla veri tabanına erişim imkanı bulunmaktadır.</a:t>
            </a:r>
            <a:endParaRPr sz="2000" dirty="0">
              <a:solidFill>
                <a:schemeClr val="dk1"/>
              </a:solidFill>
              <a:latin typeface="Times New Roman"/>
              <a:ea typeface="Times New Roman"/>
              <a:cs typeface="Times New Roman"/>
              <a:sym typeface="Times New Roman"/>
            </a:endParaRPr>
          </a:p>
        </p:txBody>
      </p:sp>
      <p:sp>
        <p:nvSpPr>
          <p:cNvPr id="2" name="Metin kutusu 1">
            <a:extLst>
              <a:ext uri="{FF2B5EF4-FFF2-40B4-BE49-F238E27FC236}">
                <a16:creationId xmlns:a16="http://schemas.microsoft.com/office/drawing/2014/main" id="{C6C1D741-79D7-4825-817A-82AE1B8DBB64}"/>
              </a:ext>
            </a:extLst>
          </p:cNvPr>
          <p:cNvSpPr txBox="1"/>
          <p:nvPr/>
        </p:nvSpPr>
        <p:spPr>
          <a:xfrm>
            <a:off x="-69318" y="766035"/>
            <a:ext cx="6038850" cy="539378"/>
          </a:xfrm>
          <a:prstGeom prst="rect">
            <a:avLst/>
          </a:prstGeom>
          <a:solidFill>
            <a:schemeClr val="accent3">
              <a:lumMod val="20000"/>
              <a:lumOff val="80000"/>
            </a:schemeClr>
          </a:solidFill>
        </p:spPr>
        <p:txBody>
          <a:bodyPr wrap="square" rtlCol="0">
            <a:spAutoFit/>
          </a:bodyPr>
          <a:lstStyle/>
          <a:p>
            <a:pPr marR="0" lvl="0" algn="l" rtl="0">
              <a:lnSpc>
                <a:spcPct val="150000"/>
              </a:lnSpc>
              <a:spcBef>
                <a:spcPts val="0"/>
              </a:spcBef>
              <a:spcAft>
                <a:spcPts val="0"/>
              </a:spcAft>
              <a:buClr>
                <a:schemeClr val="dk1"/>
              </a:buClr>
              <a:buSzPts val="2400"/>
            </a:pPr>
            <a:r>
              <a:rPr lang="tr-TR" sz="2200" b="1" dirty="0">
                <a:solidFill>
                  <a:srgbClr val="0070C0"/>
                </a:solidFill>
                <a:latin typeface="Times New Roman"/>
                <a:ea typeface="Times New Roman"/>
                <a:cs typeface="Times New Roman"/>
                <a:sym typeface="Times New Roman"/>
              </a:rPr>
              <a:t>Prof. Dr. Fuat Sezgin Okuma Salonu, </a:t>
            </a:r>
          </a:p>
        </p:txBody>
      </p:sp>
      <p:sp>
        <p:nvSpPr>
          <p:cNvPr id="3" name="Metin kutusu 2">
            <a:extLst>
              <a:ext uri="{FF2B5EF4-FFF2-40B4-BE49-F238E27FC236}">
                <a16:creationId xmlns:a16="http://schemas.microsoft.com/office/drawing/2014/main" id="{E7D7C09F-F9E0-4643-8E44-F1F3396C0C7B}"/>
              </a:ext>
            </a:extLst>
          </p:cNvPr>
          <p:cNvSpPr txBox="1"/>
          <p:nvPr/>
        </p:nvSpPr>
        <p:spPr>
          <a:xfrm>
            <a:off x="-31219" y="1388925"/>
            <a:ext cx="9137118" cy="769441"/>
          </a:xfrm>
          <a:prstGeom prst="rect">
            <a:avLst/>
          </a:prstGeom>
          <a:solidFill>
            <a:schemeClr val="bg2">
              <a:lumMod val="20000"/>
              <a:lumOff val="80000"/>
            </a:schemeClr>
          </a:solidFill>
        </p:spPr>
        <p:txBody>
          <a:bodyPr wrap="square" rtlCol="0">
            <a:spAutoFit/>
          </a:bodyPr>
          <a:lstStyle/>
          <a:p>
            <a:r>
              <a:rPr lang="tr-TR" sz="2200" dirty="0">
                <a:solidFill>
                  <a:schemeClr val="dk1"/>
                </a:solidFill>
                <a:latin typeface="Times New Roman"/>
                <a:ea typeface="Times New Roman"/>
                <a:cs typeface="Times New Roman"/>
                <a:sym typeface="Times New Roman"/>
              </a:rPr>
              <a:t>Tıp Fakültesi Eğitim Binası 2. katta ve 80 kişinin aynı anda oturma kapasitesine sahiptir.</a:t>
            </a:r>
            <a:endParaRPr lang="tr-TR" sz="2200"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0B230CC-996C-4761-B6B0-1051F255F499}"/>
              </a:ext>
            </a:extLst>
          </p:cNvPr>
          <p:cNvPicPr>
            <a:picLocks noChangeAspect="1"/>
          </p:cNvPicPr>
          <p:nvPr/>
        </p:nvPicPr>
        <p:blipFill rotWithShape="1">
          <a:blip r:embed="rId2"/>
          <a:srcRect t="3786" b="5340"/>
          <a:stretch/>
        </p:blipFill>
        <p:spPr>
          <a:xfrm>
            <a:off x="19050" y="-1"/>
            <a:ext cx="9144000" cy="5934075"/>
          </a:xfrm>
          <a:prstGeom prst="rect">
            <a:avLst/>
          </a:prstGeom>
        </p:spPr>
      </p:pic>
      <p:sp>
        <p:nvSpPr>
          <p:cNvPr id="6" name="Google Shape;994;p100">
            <a:extLst>
              <a:ext uri="{FF2B5EF4-FFF2-40B4-BE49-F238E27FC236}">
                <a16:creationId xmlns:a16="http://schemas.microsoft.com/office/drawing/2014/main" id="{DFE11464-D6AE-413B-975B-FA7A54C9939A}"/>
              </a:ext>
            </a:extLst>
          </p:cNvPr>
          <p:cNvSpPr txBox="1"/>
          <p:nvPr/>
        </p:nvSpPr>
        <p:spPr>
          <a:xfrm>
            <a:off x="114300" y="2412494"/>
            <a:ext cx="8858250" cy="3785611"/>
          </a:xfrm>
          <a:prstGeom prst="rect">
            <a:avLst/>
          </a:prstGeom>
          <a:solidFill>
            <a:schemeClr val="bg1"/>
          </a:solidFill>
          <a:ln>
            <a:noFill/>
          </a:ln>
        </p:spPr>
        <p:txBody>
          <a:bodyPr spcFirstLastPara="1" wrap="square" lIns="91425" tIns="45700" rIns="91425" bIns="45700" anchor="t" anchorCtr="0">
            <a:spAutoFit/>
          </a:bodyPr>
          <a:lstStyle/>
          <a:p>
            <a:pPr marL="0" marR="0" lvl="0" indent="-152400" algn="just" rtl="0">
              <a:spcBef>
                <a:spcPts val="0"/>
              </a:spcBef>
              <a:spcAft>
                <a:spcPts val="0"/>
              </a:spcAft>
              <a:buClr>
                <a:schemeClr val="dk1"/>
              </a:buClr>
              <a:buSzPts val="2400"/>
              <a:buFont typeface="Noto Sans Symbols"/>
              <a:buChar char="⮚"/>
            </a:pPr>
            <a:r>
              <a:rPr lang="tr-TR" sz="2400" dirty="0">
                <a:solidFill>
                  <a:schemeClr val="dk1"/>
                </a:solidFill>
                <a:latin typeface="Times New Roman" panose="02020603050405020304" pitchFamily="18" charset="0"/>
                <a:ea typeface="Times New Roman"/>
                <a:cs typeface="Times New Roman" panose="02020603050405020304" pitchFamily="18" charset="0"/>
                <a:sym typeface="Times New Roman"/>
              </a:rPr>
              <a:t>Kütüphanemiz hakkında tüm bilgileri bulacağınız, </a:t>
            </a:r>
            <a:endParaRPr sz="2400" dirty="0">
              <a:latin typeface="Times New Roman" panose="02020603050405020304" pitchFamily="18" charset="0"/>
              <a:cs typeface="Times New Roman" panose="02020603050405020304" pitchFamily="18" charset="0"/>
            </a:endParaRPr>
          </a:p>
          <a:p>
            <a:pPr marL="0" marR="0" lvl="0" indent="-152400" algn="just" rtl="0">
              <a:spcBef>
                <a:spcPts val="0"/>
              </a:spcBef>
              <a:spcAft>
                <a:spcPts val="0"/>
              </a:spcAft>
              <a:buClr>
                <a:schemeClr val="dk1"/>
              </a:buClr>
              <a:buSzPts val="2400"/>
              <a:buFont typeface="Noto Sans Symbols"/>
              <a:buChar char="⮚"/>
            </a:pPr>
            <a:r>
              <a:rPr lang="tr-TR" sz="2400" dirty="0">
                <a:solidFill>
                  <a:schemeClr val="dk1"/>
                </a:solidFill>
                <a:latin typeface="Times New Roman" panose="02020603050405020304" pitchFamily="18" charset="0"/>
                <a:ea typeface="Times New Roman"/>
                <a:cs typeface="Times New Roman" panose="02020603050405020304" pitchFamily="18" charset="0"/>
                <a:sym typeface="Times New Roman"/>
              </a:rPr>
              <a:t>Katalog tarama yapabileceğiniz, </a:t>
            </a:r>
            <a:endParaRPr sz="2400" dirty="0">
              <a:latin typeface="Times New Roman" panose="02020603050405020304" pitchFamily="18" charset="0"/>
              <a:cs typeface="Times New Roman" panose="02020603050405020304" pitchFamily="18" charset="0"/>
            </a:endParaRPr>
          </a:p>
          <a:p>
            <a:pPr marL="0" marR="0" lvl="0" indent="-152400" algn="just" rtl="0">
              <a:spcBef>
                <a:spcPts val="0"/>
              </a:spcBef>
              <a:spcAft>
                <a:spcPts val="0"/>
              </a:spcAft>
              <a:buClr>
                <a:schemeClr val="dk1"/>
              </a:buClr>
              <a:buSzPts val="2400"/>
              <a:buFont typeface="Noto Sans Symbols"/>
              <a:buChar char="⮚"/>
            </a:pPr>
            <a:r>
              <a:rPr lang="tr-TR" sz="2400" dirty="0">
                <a:solidFill>
                  <a:schemeClr val="dk1"/>
                </a:solidFill>
                <a:latin typeface="Times New Roman" panose="02020603050405020304" pitchFamily="18" charset="0"/>
                <a:ea typeface="Times New Roman"/>
                <a:cs typeface="Times New Roman" panose="02020603050405020304" pitchFamily="18" charset="0"/>
                <a:sym typeface="Times New Roman"/>
              </a:rPr>
              <a:t>Online işlemler için kullanabileceğiniz, </a:t>
            </a:r>
            <a:endParaRPr sz="2400" dirty="0">
              <a:latin typeface="Times New Roman" panose="02020603050405020304" pitchFamily="18" charset="0"/>
              <a:cs typeface="Times New Roman" panose="02020603050405020304" pitchFamily="18" charset="0"/>
            </a:endParaRPr>
          </a:p>
          <a:p>
            <a:pPr marL="0" marR="0" lvl="0" indent="-152400" algn="just" rtl="0">
              <a:spcBef>
                <a:spcPts val="0"/>
              </a:spcBef>
              <a:spcAft>
                <a:spcPts val="0"/>
              </a:spcAft>
              <a:buClr>
                <a:schemeClr val="dk1"/>
              </a:buClr>
              <a:buSzPts val="2400"/>
              <a:buFont typeface="Noto Sans Symbols"/>
              <a:buChar char="⮚"/>
            </a:pPr>
            <a:r>
              <a:rPr lang="tr-TR" sz="2400" dirty="0">
                <a:solidFill>
                  <a:schemeClr val="dk1"/>
                </a:solidFill>
                <a:latin typeface="Times New Roman" panose="02020603050405020304" pitchFamily="18" charset="0"/>
                <a:ea typeface="Times New Roman"/>
                <a:cs typeface="Times New Roman" panose="02020603050405020304" pitchFamily="18" charset="0"/>
                <a:sym typeface="Times New Roman"/>
              </a:rPr>
              <a:t>Elektronik kaynaklardan yararlanabileceğiniz,</a:t>
            </a:r>
            <a:endParaRPr sz="2400"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Clr>
                <a:schemeClr val="dk1"/>
              </a:buClr>
              <a:buSzPts val="2400"/>
              <a:buFont typeface="Noto Sans Symbols"/>
              <a:buNone/>
            </a:pPr>
            <a:r>
              <a:rPr lang="tr-TR" sz="2400" dirty="0">
                <a:solidFill>
                  <a:schemeClr val="dk1"/>
                </a:solidFill>
                <a:latin typeface="Times New Roman" panose="02020603050405020304" pitchFamily="18" charset="0"/>
                <a:ea typeface="Times New Roman"/>
                <a:cs typeface="Times New Roman" panose="02020603050405020304" pitchFamily="18" charset="0"/>
                <a:sym typeface="Times New Roman"/>
              </a:rPr>
              <a:t>duyurularımızdan ve etkinliklerden haberdar olacağınız alanımızdır. </a:t>
            </a:r>
            <a:endParaRPr sz="2400" dirty="0">
              <a:latin typeface="Times New Roman" panose="02020603050405020304" pitchFamily="18" charset="0"/>
              <a:cs typeface="Times New Roman" panose="02020603050405020304" pitchFamily="18" charset="0"/>
            </a:endParaRPr>
          </a:p>
          <a:p>
            <a:pPr marL="0" marR="0" lvl="0" indent="-152400" algn="just" rtl="0">
              <a:spcBef>
                <a:spcPts val="0"/>
              </a:spcBef>
              <a:spcAft>
                <a:spcPts val="0"/>
              </a:spcAft>
              <a:buClr>
                <a:schemeClr val="dk1"/>
              </a:buClr>
              <a:buSzPts val="2400"/>
              <a:buFont typeface="Noto Sans Symbols"/>
              <a:buChar char="⮚"/>
            </a:pPr>
            <a:r>
              <a:rPr lang="tr-TR" sz="2400" dirty="0">
                <a:solidFill>
                  <a:schemeClr val="dk1"/>
                </a:solidFill>
                <a:latin typeface="Times New Roman" panose="02020603050405020304" pitchFamily="18" charset="0"/>
                <a:ea typeface="Times New Roman"/>
                <a:cs typeface="Times New Roman" panose="02020603050405020304" pitchFamily="18" charset="0"/>
                <a:sym typeface="Times New Roman"/>
              </a:rPr>
              <a:t>Kullanıcılarımızla daha sağlıklı iletişim kurabilmemiz için sürekli güncellenmektedir.</a:t>
            </a:r>
            <a:endParaRPr sz="2400" dirty="0">
              <a:latin typeface="Times New Roman" panose="02020603050405020304" pitchFamily="18" charset="0"/>
              <a:cs typeface="Times New Roman" panose="02020603050405020304" pitchFamily="18" charset="0"/>
            </a:endParaRPr>
          </a:p>
          <a:p>
            <a:pPr marL="0" marR="0" lvl="0" indent="-152400" algn="just" rtl="0">
              <a:spcBef>
                <a:spcPts val="0"/>
              </a:spcBef>
              <a:spcAft>
                <a:spcPts val="0"/>
              </a:spcAft>
              <a:buClr>
                <a:schemeClr val="dk1"/>
              </a:buClr>
              <a:buSzPts val="2400"/>
              <a:buFont typeface="Noto Sans Symbols"/>
              <a:buChar char="⮚"/>
            </a:pPr>
            <a:r>
              <a:rPr lang="tr-TR" sz="2400" dirty="0">
                <a:solidFill>
                  <a:schemeClr val="dk1"/>
                </a:solidFill>
                <a:latin typeface="Times New Roman" panose="02020603050405020304" pitchFamily="18" charset="0"/>
                <a:ea typeface="Times New Roman"/>
                <a:cs typeface="Times New Roman" panose="02020603050405020304" pitchFamily="18" charset="0"/>
                <a:sym typeface="Times New Roman"/>
              </a:rPr>
              <a:t>Veri tabanları ile ilgili eğitim,</a:t>
            </a:r>
            <a:endParaRPr sz="2400" dirty="0">
              <a:latin typeface="Times New Roman" panose="02020603050405020304" pitchFamily="18" charset="0"/>
              <a:cs typeface="Times New Roman" panose="02020603050405020304" pitchFamily="18" charset="0"/>
            </a:endParaRPr>
          </a:p>
          <a:p>
            <a:pPr marL="0" marR="0" lvl="0" indent="-152400" algn="just" rtl="0">
              <a:spcBef>
                <a:spcPts val="0"/>
              </a:spcBef>
              <a:spcAft>
                <a:spcPts val="0"/>
              </a:spcAft>
              <a:buClr>
                <a:schemeClr val="dk1"/>
              </a:buClr>
              <a:buSzPts val="2400"/>
              <a:buFont typeface="Noto Sans Symbols"/>
              <a:buChar char="⮚"/>
            </a:pPr>
            <a:r>
              <a:rPr lang="tr-TR" sz="2400" dirty="0">
                <a:solidFill>
                  <a:schemeClr val="dk1"/>
                </a:solidFill>
                <a:latin typeface="Times New Roman" panose="02020603050405020304" pitchFamily="18" charset="0"/>
                <a:ea typeface="Times New Roman"/>
                <a:cs typeface="Times New Roman" panose="02020603050405020304" pitchFamily="18" charset="0"/>
                <a:sym typeface="Times New Roman"/>
              </a:rPr>
              <a:t>Abone, deneme, satın alınan veri tabanları ve e-kitap koleksiyonları duyuruları yapılır.</a:t>
            </a:r>
            <a:endParaRPr sz="24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sp>
        <p:nvSpPr>
          <p:cNvPr id="7" name="Google Shape;993;p100">
            <a:extLst>
              <a:ext uri="{FF2B5EF4-FFF2-40B4-BE49-F238E27FC236}">
                <a16:creationId xmlns:a16="http://schemas.microsoft.com/office/drawing/2014/main" id="{7ACB22F0-9CEF-43D3-88DF-A8F86272148F}"/>
              </a:ext>
            </a:extLst>
          </p:cNvPr>
          <p:cNvSpPr txBox="1">
            <a:spLocks noGrp="1"/>
          </p:cNvSpPr>
          <p:nvPr>
            <p:ph type="title"/>
          </p:nvPr>
        </p:nvSpPr>
        <p:spPr>
          <a:xfrm>
            <a:off x="114300" y="1489077"/>
            <a:ext cx="8858250" cy="835024"/>
          </a:xfrm>
          <a:prstGeom prst="rect">
            <a:avLst/>
          </a:prstGeom>
          <a:solidFill>
            <a:schemeClr val="bg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KÜTÜPHANE WEB SAYFASI</a:t>
            </a:r>
            <a:endParaRPr sz="3200" dirty="0">
              <a:solidFill>
                <a:srgbClr val="34AFC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5110917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101"/>
          <p:cNvSpPr txBox="1">
            <a:spLocks noGrp="1"/>
          </p:cNvSpPr>
          <p:nvPr>
            <p:ph type="title"/>
          </p:nvPr>
        </p:nvSpPr>
        <p:spPr>
          <a:xfrm>
            <a:off x="616624" y="31110"/>
            <a:ext cx="8143875" cy="815974"/>
          </a:xfrm>
          <a:prstGeom prst="rect">
            <a:avLst/>
          </a:prstGeom>
          <a:solidFill>
            <a:schemeClr val="bg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KÜTÜPHANE WEB SAYFASI</a:t>
            </a:r>
            <a:endParaRPr sz="3200" dirty="0">
              <a:solidFill>
                <a:srgbClr val="34AFC0"/>
              </a:solidFill>
            </a:endParaRPr>
          </a:p>
        </p:txBody>
      </p:sp>
      <p:pic>
        <p:nvPicPr>
          <p:cNvPr id="1000" name="Google Shape;1000;p101"/>
          <p:cNvPicPr preferRelativeResize="0"/>
          <p:nvPr/>
        </p:nvPicPr>
        <p:blipFill rotWithShape="1">
          <a:blip r:embed="rId3">
            <a:alphaModFix/>
          </a:blip>
          <a:srcRect/>
          <a:stretch/>
        </p:blipFill>
        <p:spPr>
          <a:xfrm>
            <a:off x="0" y="1951347"/>
            <a:ext cx="9017540" cy="4229829"/>
          </a:xfrm>
          <a:prstGeom prst="rect">
            <a:avLst/>
          </a:prstGeom>
          <a:noFill/>
          <a:ln>
            <a:noFill/>
          </a:ln>
        </p:spPr>
      </p:pic>
      <p:sp>
        <p:nvSpPr>
          <p:cNvPr id="1001" name="Google Shape;1001;p101"/>
          <p:cNvSpPr txBox="1"/>
          <p:nvPr/>
        </p:nvSpPr>
        <p:spPr>
          <a:xfrm>
            <a:off x="1903862" y="1368457"/>
            <a:ext cx="520981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800" b="1" dirty="0">
                <a:solidFill>
                  <a:srgbClr val="0070C0"/>
                </a:solidFill>
                <a:latin typeface="Times New Roman"/>
                <a:ea typeface="Times New Roman"/>
                <a:cs typeface="Times New Roman"/>
                <a:sym typeface="Times New Roman"/>
              </a:rPr>
              <a:t>https://kutuphane.ksbu.edu.tr/</a:t>
            </a:r>
            <a:endParaRPr sz="2800" dirty="0">
              <a:solidFill>
                <a:srgbClr val="0070C0"/>
              </a:solidFill>
            </a:endParaRPr>
          </a:p>
        </p:txBody>
      </p:sp>
      <p:sp>
        <p:nvSpPr>
          <p:cNvPr id="1002" name="Google Shape;1002;p101"/>
          <p:cNvSpPr/>
          <p:nvPr/>
        </p:nvSpPr>
        <p:spPr>
          <a:xfrm>
            <a:off x="4250412" y="847084"/>
            <a:ext cx="643176" cy="461664"/>
          </a:xfrm>
          <a:prstGeom prst="downArrow">
            <a:avLst>
              <a:gd name="adj1" fmla="val 50000"/>
              <a:gd name="adj2" fmla="val 50000"/>
            </a:avLst>
          </a:prstGeom>
          <a:gradFill>
            <a:gsLst>
              <a:gs pos="0">
                <a:srgbClr val="D1D1D1"/>
              </a:gs>
              <a:gs pos="50000">
                <a:srgbClr val="C7C7C7"/>
              </a:gs>
              <a:gs pos="100000">
                <a:srgbClr val="C0C0C0"/>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102"/>
          <p:cNvSpPr txBox="1">
            <a:spLocks noGrp="1"/>
          </p:cNvSpPr>
          <p:nvPr>
            <p:ph type="title"/>
          </p:nvPr>
        </p:nvSpPr>
        <p:spPr>
          <a:xfrm>
            <a:off x="628650" y="365126"/>
            <a:ext cx="7886700" cy="73005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KATALOG</a:t>
            </a:r>
            <a:endParaRPr sz="3200" dirty="0">
              <a:solidFill>
                <a:srgbClr val="34AFC0"/>
              </a:solidFill>
              <a:latin typeface="Times New Roman"/>
              <a:ea typeface="Times New Roman"/>
              <a:cs typeface="Times New Roman"/>
              <a:sym typeface="Times New Roman"/>
            </a:endParaRPr>
          </a:p>
        </p:txBody>
      </p:sp>
      <p:sp>
        <p:nvSpPr>
          <p:cNvPr id="1008" name="Google Shape;1008;p102"/>
          <p:cNvSpPr txBox="1"/>
          <p:nvPr/>
        </p:nvSpPr>
        <p:spPr>
          <a:xfrm>
            <a:off x="390525" y="1292996"/>
            <a:ext cx="8296275" cy="452677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tr-TR" sz="2400" dirty="0">
                <a:solidFill>
                  <a:schemeClr val="dk1"/>
                </a:solidFill>
                <a:latin typeface="Times New Roman"/>
                <a:ea typeface="Times New Roman"/>
                <a:cs typeface="Times New Roman"/>
                <a:sym typeface="Times New Roman"/>
              </a:rPr>
              <a:t>Kütüphanemizde basılı ve e-kitap olarak satın alınan yayınların tarandığı alandır.</a:t>
            </a:r>
            <a:endParaRPr dirty="0"/>
          </a:p>
          <a:p>
            <a:pPr marL="0" marR="0" lvl="0" indent="0" algn="l" rtl="0">
              <a:spcBef>
                <a:spcPts val="0"/>
              </a:spcBef>
              <a:spcAft>
                <a:spcPts val="0"/>
              </a:spcAft>
              <a:buNone/>
            </a:pPr>
            <a:endParaRPr sz="24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24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24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24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24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24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24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24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24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Clr>
                <a:srgbClr val="002060"/>
              </a:buClr>
              <a:buSzPts val="2400"/>
              <a:buFont typeface="Noto Sans Symbols"/>
              <a:buNone/>
            </a:pPr>
            <a:r>
              <a:rPr lang="tr-TR" sz="2400" b="1" dirty="0">
                <a:solidFill>
                  <a:srgbClr val="0070C0"/>
                </a:solidFill>
                <a:latin typeface="Times New Roman"/>
                <a:ea typeface="Times New Roman"/>
                <a:cs typeface="Times New Roman"/>
                <a:sym typeface="Times New Roman"/>
                <a:hlinkClick r:id="rId3">
                  <a:extLst>
                    <a:ext uri="{A12FA001-AC4F-418D-AE19-62706E023703}">
                      <ahyp:hlinkClr xmlns="" xmlns:ahyp="http://schemas.microsoft.com/office/drawing/2018/hyperlinkcolor" val="tx"/>
                    </a:ext>
                  </a:extLst>
                </a:hlinkClick>
              </a:rPr>
              <a:t>http://katalog.ksbu.edu.tr/yordambt/yordam.php</a:t>
            </a:r>
            <a:r>
              <a:rPr lang="tr-TR" sz="2400" b="1" dirty="0">
                <a:solidFill>
                  <a:srgbClr val="0070C0"/>
                </a:solidFill>
                <a:latin typeface="Times New Roman"/>
                <a:ea typeface="Times New Roman"/>
                <a:cs typeface="Times New Roman"/>
                <a:sym typeface="Times New Roman"/>
              </a:rPr>
              <a:t> </a:t>
            </a:r>
            <a:endParaRPr b="1" dirty="0">
              <a:solidFill>
                <a:srgbClr val="0070C0"/>
              </a:solidFill>
            </a:endParaRPr>
          </a:p>
        </p:txBody>
      </p:sp>
      <p:pic>
        <p:nvPicPr>
          <p:cNvPr id="1009" name="Google Shape;1009;p102"/>
          <p:cNvPicPr preferRelativeResize="0"/>
          <p:nvPr/>
        </p:nvPicPr>
        <p:blipFill rotWithShape="1">
          <a:blip r:embed="rId4">
            <a:alphaModFix/>
          </a:blip>
          <a:srcRect/>
          <a:stretch/>
        </p:blipFill>
        <p:spPr>
          <a:xfrm>
            <a:off x="48638" y="2500009"/>
            <a:ext cx="9046723" cy="2251520"/>
          </a:xfrm>
          <a:prstGeom prst="rect">
            <a:avLst/>
          </a:prstGeom>
          <a:noFill/>
          <a:ln>
            <a:noFill/>
          </a:ln>
        </p:spPr>
      </p:pic>
      <p:sp>
        <p:nvSpPr>
          <p:cNvPr id="1010" name="Google Shape;1010;p102"/>
          <p:cNvSpPr txBox="1"/>
          <p:nvPr/>
        </p:nvSpPr>
        <p:spPr>
          <a:xfrm>
            <a:off x="5099901" y="2977365"/>
            <a:ext cx="1706252" cy="369332"/>
          </a:xfrm>
          <a:prstGeom prst="rect">
            <a:avLst/>
          </a:prstGeom>
          <a:noFill/>
          <a:ln w="44450"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103"/>
          <p:cNvSpPr txBox="1">
            <a:spLocks noGrp="1"/>
          </p:cNvSpPr>
          <p:nvPr>
            <p:ph type="title"/>
          </p:nvPr>
        </p:nvSpPr>
        <p:spPr>
          <a:xfrm>
            <a:off x="628650" y="365127"/>
            <a:ext cx="7886700" cy="76328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Katalog</a:t>
            </a:r>
            <a:endParaRPr sz="3200" dirty="0">
              <a:solidFill>
                <a:srgbClr val="34AFC0"/>
              </a:solidFill>
            </a:endParaRPr>
          </a:p>
        </p:txBody>
      </p:sp>
      <p:pic>
        <p:nvPicPr>
          <p:cNvPr id="1016" name="Google Shape;1016;p103"/>
          <p:cNvPicPr preferRelativeResize="0"/>
          <p:nvPr/>
        </p:nvPicPr>
        <p:blipFill rotWithShape="1">
          <a:blip r:embed="rId3">
            <a:alphaModFix/>
          </a:blip>
          <a:srcRect/>
          <a:stretch/>
        </p:blipFill>
        <p:spPr>
          <a:xfrm>
            <a:off x="72957" y="1210891"/>
            <a:ext cx="8998085" cy="4951784"/>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104"/>
          <p:cNvSpPr txBox="1">
            <a:spLocks noGrp="1"/>
          </p:cNvSpPr>
          <p:nvPr>
            <p:ph type="title"/>
          </p:nvPr>
        </p:nvSpPr>
        <p:spPr>
          <a:xfrm>
            <a:off x="133350" y="258878"/>
            <a:ext cx="8572500" cy="665250"/>
          </a:xfrm>
          <a:prstGeom prst="rect">
            <a:avLst/>
          </a:prstGeom>
          <a:solidFill>
            <a:schemeClr val="bg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Katalogda Arama İpuçları</a:t>
            </a:r>
            <a:endParaRPr sz="3200" dirty="0">
              <a:solidFill>
                <a:srgbClr val="34AFC0"/>
              </a:solidFill>
              <a:latin typeface="Times New Roman"/>
              <a:ea typeface="Times New Roman"/>
              <a:cs typeface="Times New Roman"/>
              <a:sym typeface="Times New Roman"/>
            </a:endParaRPr>
          </a:p>
        </p:txBody>
      </p:sp>
      <p:sp>
        <p:nvSpPr>
          <p:cNvPr id="1022" name="Google Shape;1022;p104"/>
          <p:cNvSpPr txBox="1"/>
          <p:nvPr/>
        </p:nvSpPr>
        <p:spPr>
          <a:xfrm>
            <a:off x="242887" y="4757677"/>
            <a:ext cx="8658225" cy="1200288"/>
          </a:xfrm>
          <a:prstGeom prst="rect">
            <a:avLst/>
          </a:prstGeom>
          <a:noFill/>
          <a:ln w="38100">
            <a:solidFill>
              <a:schemeClr val="tx2"/>
            </a:solid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342900" indent="-342900" algn="just">
              <a:lnSpc>
                <a:spcPct val="150000"/>
              </a:lnSpc>
              <a:buClr>
                <a:schemeClr val="dk1"/>
              </a:buClr>
              <a:buSzPts val="2400"/>
              <a:buChar char="•"/>
              <a:defRPr sz="2400">
                <a:latin typeface="Times New Roman"/>
                <a:ea typeface="Times New Roman"/>
                <a:cs typeface="Times New Roman"/>
              </a:defRPr>
            </a:lvl1pPr>
            <a:lvl2pPr>
              <a:defRPr>
                <a:solidFill>
                  <a:srgbClr val="000000"/>
                </a:solidFill>
                <a:latin typeface="Arial"/>
                <a:ea typeface="Arial"/>
                <a:cs typeface="Arial"/>
              </a:defRPr>
            </a:lvl2pPr>
            <a:lvl3pPr>
              <a:defRPr>
                <a:solidFill>
                  <a:srgbClr val="000000"/>
                </a:solidFill>
                <a:latin typeface="Arial"/>
                <a:ea typeface="Arial"/>
                <a:cs typeface="Arial"/>
              </a:defRPr>
            </a:lvl3pPr>
            <a:lvl4pPr>
              <a:defRPr>
                <a:solidFill>
                  <a:srgbClr val="000000"/>
                </a:solidFill>
                <a:latin typeface="Arial"/>
                <a:ea typeface="Arial"/>
                <a:cs typeface="Arial"/>
              </a:defRPr>
            </a:lvl4pPr>
            <a:lvl5pPr>
              <a:defRPr>
                <a:solidFill>
                  <a:srgbClr val="000000"/>
                </a:solidFill>
                <a:latin typeface="Arial"/>
                <a:ea typeface="Arial"/>
                <a:cs typeface="Arial"/>
              </a:defRPr>
            </a:lvl5pPr>
            <a:lvl6pPr>
              <a:defRPr>
                <a:solidFill>
                  <a:srgbClr val="000000"/>
                </a:solidFill>
                <a:latin typeface="Arial"/>
                <a:ea typeface="Arial"/>
                <a:cs typeface="Arial"/>
              </a:defRPr>
            </a:lvl6pPr>
            <a:lvl7pPr>
              <a:defRPr>
                <a:solidFill>
                  <a:srgbClr val="000000"/>
                </a:solidFill>
                <a:latin typeface="Arial"/>
                <a:ea typeface="Arial"/>
                <a:cs typeface="Arial"/>
              </a:defRPr>
            </a:lvl7pPr>
            <a:lvl8pPr>
              <a:defRPr>
                <a:solidFill>
                  <a:srgbClr val="000000"/>
                </a:solidFill>
                <a:latin typeface="Arial"/>
                <a:ea typeface="Arial"/>
                <a:cs typeface="Arial"/>
              </a:defRPr>
            </a:lvl8pPr>
            <a:lvl9pPr>
              <a:defRPr>
                <a:solidFill>
                  <a:srgbClr val="000000"/>
                </a:solidFill>
                <a:latin typeface="Arial"/>
                <a:ea typeface="Arial"/>
                <a:cs typeface="Arial"/>
              </a:defRPr>
            </a:lvl9pPr>
          </a:lstStyle>
          <a:p>
            <a:r>
              <a:rPr lang="tr-TR" dirty="0">
                <a:sym typeface="Times New Roman"/>
              </a:rPr>
              <a:t>Ödünç aldığınız kitaplarınızı kendi profilinizden görebilirsiniz.</a:t>
            </a:r>
            <a:endParaRPr dirty="0"/>
          </a:p>
          <a:p>
            <a:r>
              <a:rPr lang="tr-TR" dirty="0">
                <a:sym typeface="Times New Roman"/>
              </a:rPr>
              <a:t>Ödünç aldığınız kitapların süresini 2 defa uzatabilirsiniz.</a:t>
            </a:r>
            <a:endParaRPr dirty="0"/>
          </a:p>
        </p:txBody>
      </p:sp>
      <p:pic>
        <p:nvPicPr>
          <p:cNvPr id="1024" name="Google Shape;1024;p104" descr="Katalog Tarama – Kütüphane ve Dökümantasyon Daire Başkanlığı"/>
          <p:cNvPicPr preferRelativeResize="0"/>
          <p:nvPr/>
        </p:nvPicPr>
        <p:blipFill rotWithShape="1">
          <a:blip r:embed="rId3">
            <a:alphaModFix/>
          </a:blip>
          <a:srcRect/>
          <a:stretch/>
        </p:blipFill>
        <p:spPr>
          <a:xfrm>
            <a:off x="6176691" y="1500179"/>
            <a:ext cx="2833959" cy="2504872"/>
          </a:xfrm>
          <a:prstGeom prst="rect">
            <a:avLst/>
          </a:prstGeom>
          <a:noFill/>
          <a:ln>
            <a:noFill/>
          </a:ln>
        </p:spPr>
      </p:pic>
      <p:sp>
        <p:nvSpPr>
          <p:cNvPr id="1025" name="Google Shape;1025;p104"/>
          <p:cNvSpPr txBox="1"/>
          <p:nvPr/>
        </p:nvSpPr>
        <p:spPr>
          <a:xfrm>
            <a:off x="203571" y="1120676"/>
            <a:ext cx="5902899" cy="3416279"/>
          </a:xfrm>
          <a:prstGeom prst="rect">
            <a:avLst/>
          </a:prstGeom>
          <a:noFill/>
          <a:ln w="38100">
            <a:solidFill>
              <a:schemeClr val="tx2"/>
            </a:solidFill>
          </a:ln>
        </p:spPr>
        <p:txBody>
          <a:bodyPr spcFirstLastPara="1" wrap="square" lIns="91425" tIns="45700" rIns="91425" bIns="45700" anchor="t" anchorCtr="0">
            <a:spAutoFit/>
          </a:bodyPr>
          <a:lstStyle/>
          <a:p>
            <a:pPr marL="342900" marR="0" lvl="0" indent="-342900" algn="just" rtl="0">
              <a:lnSpc>
                <a:spcPct val="150000"/>
              </a:lnSpc>
              <a:spcBef>
                <a:spcPts val="0"/>
              </a:spcBef>
              <a:spcAft>
                <a:spcPts val="0"/>
              </a:spcAft>
              <a:buClr>
                <a:schemeClr val="dk1"/>
              </a:buClr>
              <a:buSzPts val="2400"/>
              <a:buFont typeface="Arial"/>
              <a:buChar char="•"/>
            </a:pPr>
            <a:r>
              <a:rPr lang="tr-TR" sz="2400" dirty="0">
                <a:solidFill>
                  <a:schemeClr val="dk1"/>
                </a:solidFill>
                <a:latin typeface="Times New Roman"/>
                <a:ea typeface="Times New Roman"/>
                <a:cs typeface="Times New Roman"/>
                <a:sym typeface="Times New Roman"/>
              </a:rPr>
              <a:t>Arama istediğiniz herhangi bir kelimeyi yazarak arama yapabilirsiniz.</a:t>
            </a:r>
            <a:endParaRPr dirty="0"/>
          </a:p>
          <a:p>
            <a:pPr marL="342900" marR="0" lvl="0" indent="-342900" algn="just" rtl="0">
              <a:lnSpc>
                <a:spcPct val="150000"/>
              </a:lnSpc>
              <a:spcBef>
                <a:spcPts val="0"/>
              </a:spcBef>
              <a:spcAft>
                <a:spcPts val="0"/>
              </a:spcAft>
              <a:buClr>
                <a:schemeClr val="dk1"/>
              </a:buClr>
              <a:buSzPts val="2400"/>
              <a:buFont typeface="Arial"/>
              <a:buChar char="•"/>
            </a:pPr>
            <a:r>
              <a:rPr lang="tr-TR" sz="2400" dirty="0">
                <a:solidFill>
                  <a:schemeClr val="dk1"/>
                </a:solidFill>
                <a:latin typeface="Times New Roman"/>
                <a:ea typeface="Times New Roman"/>
                <a:cs typeface="Times New Roman"/>
                <a:sym typeface="Times New Roman"/>
              </a:rPr>
              <a:t>Kaynaklara daha iyi erişim için Türkçe ve İngilizce kelimeler yazılmalıdır.</a:t>
            </a:r>
            <a:endParaRPr dirty="0"/>
          </a:p>
          <a:p>
            <a:pPr marL="342900" marR="0" lvl="0" indent="-342900" algn="just" rtl="0">
              <a:lnSpc>
                <a:spcPct val="150000"/>
              </a:lnSpc>
              <a:spcBef>
                <a:spcPts val="0"/>
              </a:spcBef>
              <a:spcAft>
                <a:spcPts val="0"/>
              </a:spcAft>
              <a:buClr>
                <a:schemeClr val="dk1"/>
              </a:buClr>
              <a:buSzPts val="2400"/>
              <a:buFont typeface="Arial"/>
              <a:buChar char="•"/>
            </a:pPr>
            <a:r>
              <a:rPr lang="tr-TR" sz="2400" b="1" dirty="0">
                <a:solidFill>
                  <a:srgbClr val="0070C0"/>
                </a:solidFill>
                <a:latin typeface="Times New Roman"/>
                <a:ea typeface="Times New Roman"/>
                <a:cs typeface="Times New Roman"/>
                <a:sym typeface="Times New Roman"/>
              </a:rPr>
              <a:t>Yazar, konu, ISBN, yayınevi </a:t>
            </a:r>
            <a:r>
              <a:rPr lang="tr-TR" sz="2400" dirty="0">
                <a:solidFill>
                  <a:schemeClr val="dk1"/>
                </a:solidFill>
                <a:latin typeface="Times New Roman"/>
                <a:ea typeface="Times New Roman"/>
                <a:cs typeface="Times New Roman"/>
                <a:sym typeface="Times New Roman"/>
              </a:rPr>
              <a:t>vb. şeklinde de arama yapılabilmektedir.</a:t>
            </a:r>
            <a:endParaRPr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105"/>
          <p:cNvSpPr txBox="1">
            <a:spLocks noGrp="1"/>
          </p:cNvSpPr>
          <p:nvPr>
            <p:ph type="title"/>
          </p:nvPr>
        </p:nvSpPr>
        <p:spPr>
          <a:xfrm>
            <a:off x="200025" y="41829"/>
            <a:ext cx="8829675" cy="1325563"/>
          </a:xfrm>
          <a:prstGeom prst="rect">
            <a:avLst/>
          </a:prstGeom>
          <a:solidFill>
            <a:schemeClr val="bg1"/>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3200"/>
              <a:buFont typeface="Times New Roman"/>
              <a:buNone/>
            </a:pPr>
            <a:r>
              <a:rPr lang="tr-TR" sz="3200" b="1" dirty="0">
                <a:solidFill>
                  <a:srgbClr val="002060"/>
                </a:solidFill>
                <a:latin typeface="Times New Roman"/>
                <a:ea typeface="Times New Roman"/>
                <a:cs typeface="Times New Roman"/>
                <a:sym typeface="Times New Roman"/>
              </a:rPr>
              <a:t>NLM</a:t>
            </a:r>
            <a:r>
              <a:rPr lang="tr-TR" sz="3200" dirty="0">
                <a:solidFill>
                  <a:srgbClr val="002060"/>
                </a:solidFill>
                <a:latin typeface="Times New Roman"/>
                <a:ea typeface="Times New Roman"/>
                <a:cs typeface="Times New Roman"/>
                <a:sym typeface="Times New Roman"/>
              </a:rPr>
              <a:t> (</a:t>
            </a:r>
            <a:r>
              <a:rPr lang="tr-TR" sz="3200" dirty="0" err="1">
                <a:solidFill>
                  <a:srgbClr val="002060"/>
                </a:solidFill>
                <a:latin typeface="Times New Roman"/>
                <a:ea typeface="Times New Roman"/>
                <a:cs typeface="Times New Roman"/>
                <a:sym typeface="Times New Roman"/>
              </a:rPr>
              <a:t>National</a:t>
            </a:r>
            <a:r>
              <a:rPr lang="tr-TR" sz="3200" dirty="0">
                <a:solidFill>
                  <a:srgbClr val="002060"/>
                </a:solidFill>
                <a:latin typeface="Times New Roman"/>
                <a:ea typeface="Times New Roman"/>
                <a:cs typeface="Times New Roman"/>
                <a:sym typeface="Times New Roman"/>
              </a:rPr>
              <a:t> Library of </a:t>
            </a:r>
            <a:r>
              <a:rPr lang="tr-TR" sz="3200" dirty="0" err="1">
                <a:solidFill>
                  <a:srgbClr val="002060"/>
                </a:solidFill>
                <a:latin typeface="Times New Roman"/>
                <a:ea typeface="Times New Roman"/>
                <a:cs typeface="Times New Roman"/>
                <a:sym typeface="Times New Roman"/>
              </a:rPr>
              <a:t>Medicine</a:t>
            </a:r>
            <a:r>
              <a:rPr lang="tr-TR" sz="3200" dirty="0">
                <a:solidFill>
                  <a:srgbClr val="002060"/>
                </a:solidFill>
                <a:latin typeface="Times New Roman"/>
                <a:ea typeface="Times New Roman"/>
                <a:cs typeface="Times New Roman"/>
                <a:sym typeface="Times New Roman"/>
              </a:rPr>
              <a:t>) sınıflama türü </a:t>
            </a:r>
            <a:r>
              <a:rPr lang="tr-TR" sz="3200" b="1" dirty="0">
                <a:solidFill>
                  <a:srgbClr val="002060"/>
                </a:solidFill>
                <a:latin typeface="Times New Roman"/>
                <a:ea typeface="Times New Roman"/>
                <a:cs typeface="Times New Roman"/>
                <a:sym typeface="Times New Roman"/>
              </a:rPr>
              <a:t>tıp ve sağlık alanını </a:t>
            </a:r>
            <a:r>
              <a:rPr lang="tr-TR" sz="3200" u="sng" dirty="0">
                <a:solidFill>
                  <a:srgbClr val="002060"/>
                </a:solidFill>
                <a:latin typeface="Times New Roman"/>
                <a:ea typeface="Times New Roman"/>
                <a:cs typeface="Times New Roman"/>
                <a:sym typeface="Times New Roman"/>
              </a:rPr>
              <a:t>kapsamaktadır</a:t>
            </a:r>
            <a:r>
              <a:rPr lang="tr-TR" sz="3200" dirty="0">
                <a:solidFill>
                  <a:srgbClr val="002060"/>
                </a:solidFill>
                <a:latin typeface="Times New Roman"/>
                <a:ea typeface="Times New Roman"/>
                <a:cs typeface="Times New Roman"/>
                <a:sym typeface="Times New Roman"/>
              </a:rPr>
              <a:t>.</a:t>
            </a:r>
            <a:endParaRPr sz="3200" dirty="0">
              <a:solidFill>
                <a:srgbClr val="002060"/>
              </a:solidFill>
              <a:latin typeface="Times New Roman"/>
              <a:ea typeface="Times New Roman"/>
              <a:cs typeface="Times New Roman"/>
              <a:sym typeface="Times New Roman"/>
            </a:endParaRPr>
          </a:p>
        </p:txBody>
      </p:sp>
      <p:sp>
        <p:nvSpPr>
          <p:cNvPr id="1031" name="Google Shape;1031;p105"/>
          <p:cNvSpPr txBox="1"/>
          <p:nvPr/>
        </p:nvSpPr>
        <p:spPr>
          <a:xfrm>
            <a:off x="381304" y="2114923"/>
            <a:ext cx="4828871" cy="3970318"/>
          </a:xfrm>
          <a:prstGeom prst="rect">
            <a:avLst/>
          </a:prstGeom>
          <a:noFill/>
          <a:ln w="38100">
            <a:solidFill>
              <a:schemeClr val="tx2"/>
            </a:solidFill>
          </a:ln>
        </p:spPr>
        <p:txBody>
          <a:bodyPr wrap="square" rtlCol="0">
            <a:spAutoFit/>
          </a:bodyPr>
          <a:lstStyle>
            <a:defPPr marR="0" lvl="0" algn="l" rtl="0">
              <a:lnSpc>
                <a:spcPct val="100000"/>
              </a:lnSpc>
              <a:spcBef>
                <a:spcPts val="0"/>
              </a:spcBef>
              <a:spcAft>
                <a:spcPts val="0"/>
              </a:spcAft>
            </a:defPPr>
            <a:lvl1pPr marL="0" indent="-114300">
              <a:buClr>
                <a:schemeClr val="dk1"/>
              </a:buClr>
              <a:buSzPts val="1800"/>
              <a:buFont typeface="Noto Sans Symbols"/>
              <a:buChar char="⮚"/>
              <a:defRPr sz="1800">
                <a:solidFill>
                  <a:schemeClr val="dk1"/>
                </a:solidFill>
                <a:latin typeface="Times New Roman"/>
                <a:ea typeface="Times New Roman"/>
                <a:cs typeface="Times New Roman"/>
              </a:defRPr>
            </a:lvl1pPr>
          </a:lstStyle>
          <a:p>
            <a:r>
              <a:rPr lang="tr-TR" dirty="0">
                <a:sym typeface="Times New Roman"/>
              </a:rPr>
              <a:t>W tıp mesleği, </a:t>
            </a:r>
            <a:endParaRPr dirty="0"/>
          </a:p>
          <a:p>
            <a:r>
              <a:rPr lang="tr-TR" dirty="0">
                <a:sym typeface="Times New Roman"/>
              </a:rPr>
              <a:t>WA halk sağlığı, </a:t>
            </a:r>
            <a:endParaRPr dirty="0"/>
          </a:p>
          <a:p>
            <a:r>
              <a:rPr lang="tr-TR" dirty="0">
                <a:sym typeface="Times New Roman"/>
              </a:rPr>
              <a:t>WB tıp uygulamaları, </a:t>
            </a:r>
            <a:endParaRPr dirty="0"/>
          </a:p>
          <a:p>
            <a:r>
              <a:rPr lang="tr-TR" dirty="0">
                <a:sym typeface="Times New Roman"/>
              </a:rPr>
              <a:t>WC bulaşıcı hastalıklar, </a:t>
            </a:r>
            <a:endParaRPr dirty="0"/>
          </a:p>
          <a:p>
            <a:r>
              <a:rPr lang="tr-TR" dirty="0">
                <a:sym typeface="Times New Roman"/>
              </a:rPr>
              <a:t>WD </a:t>
            </a:r>
            <a:r>
              <a:rPr lang="tr-TR" dirty="0" err="1">
                <a:sym typeface="Times New Roman"/>
              </a:rPr>
              <a:t>metabolik</a:t>
            </a:r>
            <a:r>
              <a:rPr lang="tr-TR" dirty="0">
                <a:sym typeface="Times New Roman"/>
              </a:rPr>
              <a:t> hastalıklar, zehirlenmeler, </a:t>
            </a:r>
            <a:r>
              <a:rPr lang="tr-TR" dirty="0" err="1">
                <a:sym typeface="Times New Roman"/>
              </a:rPr>
              <a:t>allerji</a:t>
            </a:r>
            <a:r>
              <a:rPr lang="tr-TR" dirty="0">
                <a:sym typeface="Times New Roman"/>
              </a:rPr>
              <a:t>, </a:t>
            </a:r>
            <a:endParaRPr dirty="0"/>
          </a:p>
          <a:p>
            <a:r>
              <a:rPr lang="tr-TR" dirty="0">
                <a:sym typeface="Times New Roman"/>
              </a:rPr>
              <a:t>WE kas ve iskelet sistemi, </a:t>
            </a:r>
            <a:endParaRPr dirty="0"/>
          </a:p>
          <a:p>
            <a:r>
              <a:rPr lang="tr-TR" dirty="0">
                <a:sym typeface="Times New Roman"/>
              </a:rPr>
              <a:t>WF solunum sistemi, </a:t>
            </a:r>
            <a:endParaRPr dirty="0"/>
          </a:p>
          <a:p>
            <a:r>
              <a:rPr lang="tr-TR" dirty="0">
                <a:sym typeface="Times New Roman"/>
              </a:rPr>
              <a:t>WG kalp ve damar hastalıkları, </a:t>
            </a:r>
            <a:endParaRPr dirty="0"/>
          </a:p>
          <a:p>
            <a:r>
              <a:rPr lang="tr-TR" dirty="0">
                <a:sym typeface="Times New Roman"/>
              </a:rPr>
              <a:t>WH kan ve lenfatik sistem, </a:t>
            </a:r>
            <a:endParaRPr dirty="0"/>
          </a:p>
          <a:p>
            <a:r>
              <a:rPr lang="tr-TR" dirty="0">
                <a:sym typeface="Times New Roman"/>
              </a:rPr>
              <a:t>WI mide ve bağırsak sistemi, </a:t>
            </a:r>
            <a:endParaRPr dirty="0"/>
          </a:p>
          <a:p>
            <a:r>
              <a:rPr lang="tr-TR" dirty="0">
                <a:sym typeface="Times New Roman"/>
              </a:rPr>
              <a:t>WJ üreme sistemi, </a:t>
            </a:r>
            <a:endParaRPr dirty="0"/>
          </a:p>
          <a:p>
            <a:r>
              <a:rPr lang="tr-TR" dirty="0">
                <a:sym typeface="Times New Roman"/>
              </a:rPr>
              <a:t>WK iç salgı </a:t>
            </a:r>
            <a:endParaRPr dirty="0"/>
          </a:p>
          <a:p>
            <a:r>
              <a:rPr lang="tr-TR" dirty="0">
                <a:sym typeface="Times New Roman"/>
              </a:rPr>
              <a:t>WL sinir sistemi, </a:t>
            </a:r>
            <a:endParaRPr dirty="0"/>
          </a:p>
          <a:p>
            <a:r>
              <a:rPr lang="tr-TR" dirty="0">
                <a:sym typeface="Times New Roman"/>
              </a:rPr>
              <a:t>WM psikiyatri, </a:t>
            </a:r>
            <a:endParaRPr dirty="0"/>
          </a:p>
        </p:txBody>
      </p:sp>
      <p:sp>
        <p:nvSpPr>
          <p:cNvPr id="1032" name="Google Shape;1032;p105"/>
          <p:cNvSpPr txBox="1"/>
          <p:nvPr/>
        </p:nvSpPr>
        <p:spPr>
          <a:xfrm>
            <a:off x="1585609" y="1443592"/>
            <a:ext cx="5972782" cy="461665"/>
          </a:xfrm>
          <a:prstGeom prst="rect">
            <a:avLst/>
          </a:prstGeom>
          <a:noFill/>
          <a:ln w="38100">
            <a:solidFill>
              <a:schemeClr val="tx2"/>
            </a:solid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400" b="1" dirty="0">
                <a:solidFill>
                  <a:srgbClr val="1E4E79"/>
                </a:solidFill>
                <a:latin typeface="Times New Roman"/>
                <a:ea typeface="Times New Roman"/>
                <a:cs typeface="Times New Roman"/>
                <a:sym typeface="Times New Roman"/>
              </a:rPr>
              <a:t>Klinik tıpla ilgili olarak alanlar için W-WZ</a:t>
            </a:r>
            <a:endParaRPr sz="2400" b="1" dirty="0">
              <a:solidFill>
                <a:srgbClr val="1E4E79"/>
              </a:solidFill>
              <a:latin typeface="Times New Roman"/>
              <a:ea typeface="Times New Roman"/>
              <a:cs typeface="Times New Roman"/>
              <a:sym typeface="Times New Roman"/>
            </a:endParaRPr>
          </a:p>
        </p:txBody>
      </p:sp>
      <p:sp>
        <p:nvSpPr>
          <p:cNvPr id="2" name="Metin kutusu 1">
            <a:extLst>
              <a:ext uri="{FF2B5EF4-FFF2-40B4-BE49-F238E27FC236}">
                <a16:creationId xmlns:a16="http://schemas.microsoft.com/office/drawing/2014/main" id="{C95E97BF-2669-44B8-BF8D-BA56F754630F}"/>
              </a:ext>
            </a:extLst>
          </p:cNvPr>
          <p:cNvSpPr txBox="1"/>
          <p:nvPr/>
        </p:nvSpPr>
        <p:spPr>
          <a:xfrm>
            <a:off x="5447996" y="2114923"/>
            <a:ext cx="3238500" cy="3970318"/>
          </a:xfrm>
          <a:prstGeom prst="rect">
            <a:avLst/>
          </a:prstGeom>
          <a:noFill/>
          <a:ln w="38100">
            <a:solidFill>
              <a:schemeClr val="tx2"/>
            </a:solidFill>
          </a:ln>
        </p:spPr>
        <p:txBody>
          <a:bodyPr wrap="square" rtlCol="0">
            <a:spAutoFit/>
          </a:bodyPr>
          <a:lstStyle/>
          <a:p>
            <a:pPr indent="-114300">
              <a:buClr>
                <a:schemeClr val="dk1"/>
              </a:buClr>
              <a:buSzPts val="1800"/>
              <a:buFont typeface="Noto Sans Symbols"/>
              <a:buChar char="⮚"/>
            </a:pPr>
            <a:r>
              <a:rPr lang="tr-TR" sz="1800" dirty="0">
                <a:solidFill>
                  <a:schemeClr val="dk1"/>
                </a:solidFill>
                <a:latin typeface="Times New Roman"/>
                <a:cs typeface="Times New Roman"/>
                <a:sym typeface="Times New Roman"/>
              </a:rPr>
              <a:t>WN radyoloji, </a:t>
            </a:r>
          </a:p>
          <a:p>
            <a:pPr marL="0" marR="0" lvl="0" indent="-114300" algn="l" rtl="0">
              <a:spcBef>
                <a:spcPts val="0"/>
              </a:spcBef>
              <a:spcAft>
                <a:spcPts val="0"/>
              </a:spcAft>
              <a:buClr>
                <a:schemeClr val="dk1"/>
              </a:buClr>
              <a:buSzPts val="1800"/>
              <a:buFont typeface="Noto Sans Symbols"/>
              <a:buChar char="⮚"/>
            </a:pPr>
            <a:r>
              <a:rPr lang="tr-TR" sz="1800" dirty="0">
                <a:solidFill>
                  <a:schemeClr val="dk1"/>
                </a:solidFill>
                <a:latin typeface="Times New Roman"/>
                <a:ea typeface="Times New Roman"/>
                <a:cs typeface="Times New Roman"/>
                <a:sym typeface="Times New Roman"/>
              </a:rPr>
              <a:t>WO cerrahi, </a:t>
            </a:r>
            <a:endParaRPr lang="tr-TR" sz="1800" dirty="0"/>
          </a:p>
          <a:p>
            <a:pPr marL="0" marR="0" lvl="0" indent="-114300" algn="l" rtl="0">
              <a:spcBef>
                <a:spcPts val="0"/>
              </a:spcBef>
              <a:spcAft>
                <a:spcPts val="0"/>
              </a:spcAft>
              <a:buClr>
                <a:schemeClr val="dk1"/>
              </a:buClr>
              <a:buSzPts val="1800"/>
              <a:buFont typeface="Noto Sans Symbols"/>
              <a:buChar char="⮚"/>
            </a:pPr>
            <a:r>
              <a:rPr lang="tr-TR" sz="1800" dirty="0">
                <a:solidFill>
                  <a:schemeClr val="dk1"/>
                </a:solidFill>
                <a:latin typeface="Times New Roman"/>
                <a:ea typeface="Times New Roman"/>
                <a:cs typeface="Times New Roman"/>
                <a:sym typeface="Times New Roman"/>
              </a:rPr>
              <a:t>WP jinekoloji, </a:t>
            </a:r>
            <a:endParaRPr lang="tr-TR" sz="1800" dirty="0"/>
          </a:p>
          <a:p>
            <a:pPr marL="0" marR="0" lvl="0" indent="-114300" algn="l" rtl="0">
              <a:spcBef>
                <a:spcPts val="0"/>
              </a:spcBef>
              <a:spcAft>
                <a:spcPts val="0"/>
              </a:spcAft>
              <a:buClr>
                <a:schemeClr val="dk1"/>
              </a:buClr>
              <a:buSzPts val="1800"/>
              <a:buFont typeface="Noto Sans Symbols"/>
              <a:buChar char="⮚"/>
            </a:pPr>
            <a:r>
              <a:rPr lang="tr-TR" sz="1800" dirty="0">
                <a:solidFill>
                  <a:schemeClr val="dk1"/>
                </a:solidFill>
                <a:latin typeface="Times New Roman"/>
                <a:ea typeface="Times New Roman"/>
                <a:cs typeface="Times New Roman"/>
                <a:sym typeface="Times New Roman"/>
              </a:rPr>
              <a:t>WQ gebelik ve doğum, </a:t>
            </a:r>
            <a:endParaRPr lang="tr-TR" sz="1800" dirty="0"/>
          </a:p>
          <a:p>
            <a:pPr marL="0" marR="0" lvl="0" indent="-114300" algn="l" rtl="0">
              <a:spcBef>
                <a:spcPts val="0"/>
              </a:spcBef>
              <a:spcAft>
                <a:spcPts val="0"/>
              </a:spcAft>
              <a:buClr>
                <a:schemeClr val="dk1"/>
              </a:buClr>
              <a:buSzPts val="1800"/>
              <a:buFont typeface="Noto Sans Symbols"/>
              <a:buChar char="⮚"/>
            </a:pPr>
            <a:r>
              <a:rPr lang="tr-TR" sz="1800" dirty="0">
                <a:solidFill>
                  <a:schemeClr val="dk1"/>
                </a:solidFill>
                <a:latin typeface="Times New Roman"/>
                <a:ea typeface="Times New Roman"/>
                <a:cs typeface="Times New Roman"/>
                <a:sym typeface="Times New Roman"/>
              </a:rPr>
              <a:t>WR dermatoloji, cildiye, </a:t>
            </a:r>
            <a:endParaRPr lang="tr-TR" sz="1800" dirty="0"/>
          </a:p>
          <a:p>
            <a:pPr marL="0" marR="0" lvl="0" indent="-114300" algn="l" rtl="0">
              <a:spcBef>
                <a:spcPts val="0"/>
              </a:spcBef>
              <a:spcAft>
                <a:spcPts val="0"/>
              </a:spcAft>
              <a:buClr>
                <a:schemeClr val="dk1"/>
              </a:buClr>
              <a:buSzPts val="1800"/>
              <a:buFont typeface="Noto Sans Symbols"/>
              <a:buChar char="⮚"/>
            </a:pPr>
            <a:r>
              <a:rPr lang="tr-TR" sz="1800" dirty="0">
                <a:solidFill>
                  <a:schemeClr val="dk1"/>
                </a:solidFill>
                <a:latin typeface="Times New Roman"/>
                <a:ea typeface="Times New Roman"/>
                <a:cs typeface="Times New Roman"/>
                <a:sym typeface="Times New Roman"/>
              </a:rPr>
              <a:t>WS pediatri, </a:t>
            </a:r>
            <a:endParaRPr lang="tr-TR" sz="1800" dirty="0"/>
          </a:p>
          <a:p>
            <a:pPr marL="0" marR="0" lvl="0" indent="-114300" algn="l" rtl="0">
              <a:spcBef>
                <a:spcPts val="0"/>
              </a:spcBef>
              <a:spcAft>
                <a:spcPts val="0"/>
              </a:spcAft>
              <a:buClr>
                <a:schemeClr val="dk1"/>
              </a:buClr>
              <a:buSzPts val="1800"/>
              <a:buFont typeface="Noto Sans Symbols"/>
              <a:buChar char="⮚"/>
            </a:pPr>
            <a:r>
              <a:rPr lang="tr-TR" sz="1800" dirty="0">
                <a:solidFill>
                  <a:schemeClr val="dk1"/>
                </a:solidFill>
                <a:latin typeface="Times New Roman"/>
                <a:ea typeface="Times New Roman"/>
                <a:cs typeface="Times New Roman"/>
                <a:sym typeface="Times New Roman"/>
              </a:rPr>
              <a:t>WT geriatri, </a:t>
            </a:r>
            <a:endParaRPr lang="tr-TR" sz="1800" dirty="0"/>
          </a:p>
          <a:p>
            <a:pPr marL="0" marR="0" lvl="0" indent="-114300" algn="l" rtl="0">
              <a:spcBef>
                <a:spcPts val="0"/>
              </a:spcBef>
              <a:spcAft>
                <a:spcPts val="0"/>
              </a:spcAft>
              <a:buClr>
                <a:schemeClr val="dk1"/>
              </a:buClr>
              <a:buSzPts val="1800"/>
              <a:buFont typeface="Noto Sans Symbols"/>
              <a:buChar char="⮚"/>
            </a:pPr>
            <a:r>
              <a:rPr lang="tr-TR" sz="1800" dirty="0">
                <a:solidFill>
                  <a:schemeClr val="dk1"/>
                </a:solidFill>
                <a:latin typeface="Times New Roman"/>
                <a:ea typeface="Times New Roman"/>
                <a:cs typeface="Times New Roman"/>
                <a:sym typeface="Times New Roman"/>
              </a:rPr>
              <a:t>WU diş hekimliği, </a:t>
            </a:r>
            <a:endParaRPr lang="tr-TR" sz="1800" dirty="0"/>
          </a:p>
          <a:p>
            <a:pPr marL="0" marR="0" lvl="0" indent="-114300" algn="l" rtl="0">
              <a:spcBef>
                <a:spcPts val="0"/>
              </a:spcBef>
              <a:spcAft>
                <a:spcPts val="0"/>
              </a:spcAft>
              <a:buClr>
                <a:schemeClr val="dk1"/>
              </a:buClr>
              <a:buSzPts val="1800"/>
              <a:buFont typeface="Noto Sans Symbols"/>
              <a:buChar char="⮚"/>
            </a:pPr>
            <a:r>
              <a:rPr lang="tr-TR" sz="1800" dirty="0">
                <a:solidFill>
                  <a:schemeClr val="dk1"/>
                </a:solidFill>
                <a:latin typeface="Times New Roman"/>
                <a:ea typeface="Times New Roman"/>
                <a:cs typeface="Times New Roman"/>
                <a:sym typeface="Times New Roman"/>
              </a:rPr>
              <a:t>WV kulak, burun, boğaz, </a:t>
            </a:r>
            <a:endParaRPr lang="tr-TR" sz="1800" dirty="0"/>
          </a:p>
          <a:p>
            <a:pPr marL="0" marR="0" lvl="0" indent="-114300" algn="l" rtl="0">
              <a:spcBef>
                <a:spcPts val="0"/>
              </a:spcBef>
              <a:spcAft>
                <a:spcPts val="0"/>
              </a:spcAft>
              <a:buClr>
                <a:schemeClr val="dk1"/>
              </a:buClr>
              <a:buSzPts val="1800"/>
              <a:buFont typeface="Noto Sans Symbols"/>
              <a:buChar char="⮚"/>
            </a:pPr>
            <a:r>
              <a:rPr lang="tr-TR" sz="1800" dirty="0">
                <a:solidFill>
                  <a:schemeClr val="dk1"/>
                </a:solidFill>
                <a:latin typeface="Times New Roman"/>
                <a:ea typeface="Times New Roman"/>
                <a:cs typeface="Times New Roman"/>
                <a:sym typeface="Times New Roman"/>
              </a:rPr>
              <a:t>WW göz, </a:t>
            </a:r>
            <a:endParaRPr lang="tr-TR" sz="1800" dirty="0"/>
          </a:p>
          <a:p>
            <a:pPr marL="0" marR="0" lvl="0" indent="-114300" algn="l" rtl="0">
              <a:spcBef>
                <a:spcPts val="0"/>
              </a:spcBef>
              <a:spcAft>
                <a:spcPts val="0"/>
              </a:spcAft>
              <a:buClr>
                <a:schemeClr val="dk1"/>
              </a:buClr>
              <a:buSzPts val="1800"/>
              <a:buFont typeface="Noto Sans Symbols"/>
              <a:buChar char="⮚"/>
            </a:pPr>
            <a:r>
              <a:rPr lang="tr-TR" sz="1800" dirty="0">
                <a:solidFill>
                  <a:schemeClr val="dk1"/>
                </a:solidFill>
                <a:latin typeface="Times New Roman"/>
                <a:ea typeface="Times New Roman"/>
                <a:cs typeface="Times New Roman"/>
                <a:sym typeface="Times New Roman"/>
              </a:rPr>
              <a:t>WX hastaneler/sağlık kurumları, </a:t>
            </a:r>
            <a:endParaRPr lang="tr-TR" sz="1800" dirty="0"/>
          </a:p>
          <a:p>
            <a:pPr marL="0" marR="0" lvl="0" indent="-114300" algn="l" rtl="0">
              <a:spcBef>
                <a:spcPts val="0"/>
              </a:spcBef>
              <a:spcAft>
                <a:spcPts val="0"/>
              </a:spcAft>
              <a:buClr>
                <a:schemeClr val="dk1"/>
              </a:buClr>
              <a:buSzPts val="1800"/>
              <a:buFont typeface="Noto Sans Symbols"/>
              <a:buChar char="⮚"/>
            </a:pPr>
            <a:r>
              <a:rPr lang="tr-TR" sz="1800" dirty="0">
                <a:solidFill>
                  <a:schemeClr val="dk1"/>
                </a:solidFill>
                <a:latin typeface="Times New Roman"/>
                <a:ea typeface="Times New Roman"/>
                <a:cs typeface="Times New Roman"/>
                <a:sym typeface="Times New Roman"/>
              </a:rPr>
              <a:t>WY hemşirelik, </a:t>
            </a:r>
            <a:endParaRPr lang="tr-TR" sz="1800" dirty="0"/>
          </a:p>
          <a:p>
            <a:pPr marL="0" marR="0" lvl="0" indent="-114300" algn="l" rtl="0">
              <a:spcBef>
                <a:spcPts val="0"/>
              </a:spcBef>
              <a:spcAft>
                <a:spcPts val="0"/>
              </a:spcAft>
              <a:buClr>
                <a:schemeClr val="dk1"/>
              </a:buClr>
              <a:buSzPts val="1800"/>
              <a:buFont typeface="Noto Sans Symbols"/>
              <a:buChar char="⮚"/>
            </a:pPr>
            <a:r>
              <a:rPr lang="tr-TR" sz="1800" dirty="0">
                <a:solidFill>
                  <a:schemeClr val="dk1"/>
                </a:solidFill>
                <a:latin typeface="Times New Roman"/>
                <a:ea typeface="Times New Roman"/>
                <a:cs typeface="Times New Roman"/>
                <a:sym typeface="Times New Roman"/>
              </a:rPr>
              <a:t>WZ tıp tarihi </a:t>
            </a:r>
            <a:endParaRPr lang="tr-TR" sz="1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9"/>
          <p:cNvPicPr preferRelativeResize="0"/>
          <p:nvPr/>
        </p:nvPicPr>
        <p:blipFill rotWithShape="1">
          <a:blip r:embed="rId3">
            <a:alphaModFix/>
          </a:blip>
          <a:srcRect/>
          <a:stretch/>
        </p:blipFill>
        <p:spPr>
          <a:xfrm>
            <a:off x="111586" y="1403927"/>
            <a:ext cx="9032414" cy="4372757"/>
          </a:xfrm>
          <a:prstGeom prst="rect">
            <a:avLst/>
          </a:prstGeom>
          <a:noFill/>
          <a:ln>
            <a:noFill/>
          </a:ln>
        </p:spPr>
      </p:pic>
      <p:sp>
        <p:nvSpPr>
          <p:cNvPr id="166" name="Google Shape;166;p9"/>
          <p:cNvSpPr/>
          <p:nvPr/>
        </p:nvSpPr>
        <p:spPr>
          <a:xfrm>
            <a:off x="3666836" y="3168073"/>
            <a:ext cx="1209964" cy="157018"/>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 name="Google Shape;167;p9"/>
          <p:cNvSpPr/>
          <p:nvPr/>
        </p:nvSpPr>
        <p:spPr>
          <a:xfrm>
            <a:off x="3666836" y="3325091"/>
            <a:ext cx="1209964" cy="184727"/>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106"/>
          <p:cNvSpPr txBox="1">
            <a:spLocks noGrp="1"/>
          </p:cNvSpPr>
          <p:nvPr>
            <p:ph type="title"/>
          </p:nvPr>
        </p:nvSpPr>
        <p:spPr>
          <a:xfrm>
            <a:off x="76201" y="10796"/>
            <a:ext cx="8963024" cy="857114"/>
          </a:xfrm>
          <a:prstGeom prst="rect">
            <a:avLst/>
          </a:prstGeom>
          <a:solidFill>
            <a:schemeClr val="bg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KÜTÜPHANE KAYNAKLARI</a:t>
            </a:r>
            <a:endParaRPr sz="3200" dirty="0">
              <a:solidFill>
                <a:srgbClr val="34AFC0"/>
              </a:solidFill>
              <a:latin typeface="Times New Roman"/>
              <a:ea typeface="Times New Roman"/>
              <a:cs typeface="Times New Roman"/>
              <a:sym typeface="Times New Roman"/>
            </a:endParaRPr>
          </a:p>
        </p:txBody>
      </p:sp>
      <p:sp>
        <p:nvSpPr>
          <p:cNvPr id="1038" name="Google Shape;1038;p106"/>
          <p:cNvSpPr txBox="1"/>
          <p:nvPr/>
        </p:nvSpPr>
        <p:spPr>
          <a:xfrm>
            <a:off x="209550" y="867910"/>
            <a:ext cx="8829675" cy="5262979"/>
          </a:xfrm>
          <a:prstGeom prst="rect">
            <a:avLst/>
          </a:prstGeom>
          <a:noFill/>
          <a:ln>
            <a:noFill/>
          </a:ln>
        </p:spPr>
        <p:txBody>
          <a:bodyPr spcFirstLastPara="1" wrap="square" lIns="91425" tIns="45700" rIns="91425" bIns="45700" anchor="t" anchorCtr="0">
            <a:spAutoFit/>
          </a:bodyPr>
          <a:lstStyle/>
          <a:p>
            <a:pPr marL="0" marR="0" lvl="0" indent="-152400" algn="l" rtl="0">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Basılı kitap 4250+</a:t>
            </a:r>
            <a:endParaRPr dirty="0"/>
          </a:p>
          <a:p>
            <a:pPr marL="0" marR="0" lvl="0" indent="-152400" algn="l" rtl="0">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Elektronik kitap 512.000+</a:t>
            </a:r>
            <a:endParaRPr dirty="0"/>
          </a:p>
          <a:p>
            <a:pPr marL="0" marR="0" lvl="0" indent="-152400" algn="l" rtl="0">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Binlerde makaleye </a:t>
            </a:r>
            <a:r>
              <a:rPr lang="tr-TR" sz="2400" dirty="0" err="1">
                <a:solidFill>
                  <a:schemeClr val="dk1"/>
                </a:solidFill>
                <a:latin typeface="Times New Roman"/>
                <a:ea typeface="Times New Roman"/>
                <a:cs typeface="Times New Roman"/>
                <a:sym typeface="Times New Roman"/>
              </a:rPr>
              <a:t>full</a:t>
            </a:r>
            <a:r>
              <a:rPr lang="tr-TR" sz="2400" dirty="0">
                <a:solidFill>
                  <a:schemeClr val="dk1"/>
                </a:solidFill>
                <a:latin typeface="Times New Roman"/>
                <a:ea typeface="Times New Roman"/>
                <a:cs typeface="Times New Roman"/>
                <a:sym typeface="Times New Roman"/>
              </a:rPr>
              <a:t> erişim sağlanır.</a:t>
            </a:r>
            <a:endParaRPr dirty="0"/>
          </a:p>
          <a:p>
            <a:pPr marL="0" marR="0" lvl="0" indent="0" algn="l" rtl="0">
              <a:spcBef>
                <a:spcPts val="0"/>
              </a:spcBef>
              <a:spcAft>
                <a:spcPts val="0"/>
              </a:spcAft>
              <a:buNone/>
            </a:pPr>
            <a:endParaRPr sz="2000" b="1"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tr-TR" sz="2400" b="1" dirty="0">
                <a:solidFill>
                  <a:srgbClr val="002060"/>
                </a:solidFill>
                <a:latin typeface="Times New Roman"/>
                <a:ea typeface="Times New Roman"/>
                <a:cs typeface="Times New Roman"/>
                <a:sym typeface="Times New Roman"/>
              </a:rPr>
              <a:t>Veri Tabanı Aboneliği</a:t>
            </a:r>
            <a:endParaRPr dirty="0"/>
          </a:p>
          <a:p>
            <a:pPr marL="800100" marR="0" lvl="1" indent="-342900" algn="l" rtl="0">
              <a:spcBef>
                <a:spcPts val="0"/>
              </a:spcBef>
              <a:spcAft>
                <a:spcPts val="0"/>
              </a:spcAft>
              <a:buClr>
                <a:schemeClr val="dk1"/>
              </a:buClr>
              <a:buSzPts val="2000"/>
              <a:buFont typeface="Noto Sans Symbols"/>
              <a:buChar char="▪"/>
            </a:pPr>
            <a:r>
              <a:rPr lang="tr-TR" sz="2000" b="0" i="0" u="none" strike="noStrike" cap="none" dirty="0" err="1">
                <a:solidFill>
                  <a:schemeClr val="dk1"/>
                </a:solidFill>
                <a:latin typeface="Times New Roman"/>
                <a:ea typeface="Times New Roman"/>
                <a:cs typeface="Times New Roman"/>
                <a:sym typeface="Times New Roman"/>
              </a:rPr>
              <a:t>Clinicalkey</a:t>
            </a:r>
            <a:r>
              <a:rPr lang="tr-TR" sz="2000" b="0" i="0" u="none" strike="noStrike" cap="none" dirty="0">
                <a:solidFill>
                  <a:schemeClr val="dk1"/>
                </a:solidFill>
                <a:latin typeface="Times New Roman"/>
                <a:ea typeface="Times New Roman"/>
                <a:cs typeface="Times New Roman"/>
                <a:sym typeface="Times New Roman"/>
              </a:rPr>
              <a:t> </a:t>
            </a:r>
            <a:endParaRPr dirty="0"/>
          </a:p>
          <a:p>
            <a:pPr marL="800100" marR="0" lvl="1" indent="-342900" algn="l" rtl="0">
              <a:spcBef>
                <a:spcPts val="0"/>
              </a:spcBef>
              <a:spcAft>
                <a:spcPts val="0"/>
              </a:spcAft>
              <a:buClr>
                <a:schemeClr val="dk1"/>
              </a:buClr>
              <a:buSzPts val="2000"/>
              <a:buFont typeface="Noto Sans Symbols"/>
              <a:buChar char="▪"/>
            </a:pPr>
            <a:r>
              <a:rPr lang="tr-TR" sz="2000" b="0" i="0" u="none" strike="noStrike" cap="none" dirty="0" err="1">
                <a:solidFill>
                  <a:schemeClr val="dk1"/>
                </a:solidFill>
                <a:latin typeface="Times New Roman"/>
                <a:ea typeface="Times New Roman"/>
                <a:cs typeface="Times New Roman"/>
                <a:sym typeface="Times New Roman"/>
              </a:rPr>
              <a:t>UpToDate</a:t>
            </a:r>
            <a:r>
              <a:rPr lang="tr-TR" sz="2000" b="0" i="0" u="none" strike="noStrike" cap="none" dirty="0">
                <a:solidFill>
                  <a:schemeClr val="dk1"/>
                </a:solidFill>
                <a:latin typeface="Times New Roman"/>
                <a:ea typeface="Times New Roman"/>
                <a:cs typeface="Times New Roman"/>
                <a:sym typeface="Times New Roman"/>
              </a:rPr>
              <a:t> </a:t>
            </a:r>
            <a:endParaRPr dirty="0"/>
          </a:p>
          <a:p>
            <a:pPr marL="800100" marR="0" lvl="1" indent="-342900" algn="l" rtl="0">
              <a:spcBef>
                <a:spcPts val="0"/>
              </a:spcBef>
              <a:spcAft>
                <a:spcPts val="0"/>
              </a:spcAft>
              <a:buClr>
                <a:schemeClr val="dk1"/>
              </a:buClr>
              <a:buSzPts val="2000"/>
              <a:buFont typeface="Noto Sans Symbols"/>
              <a:buChar char="▪"/>
            </a:pPr>
            <a:r>
              <a:rPr lang="tr-TR" sz="2000" b="0" i="0" u="none" strike="noStrike" cap="none" dirty="0">
                <a:solidFill>
                  <a:schemeClr val="dk1"/>
                </a:solidFill>
                <a:latin typeface="Times New Roman"/>
                <a:ea typeface="Times New Roman"/>
                <a:cs typeface="Times New Roman"/>
                <a:sym typeface="Times New Roman"/>
              </a:rPr>
              <a:t>MEDLINE Complete</a:t>
            </a:r>
            <a:endParaRPr dirty="0"/>
          </a:p>
          <a:p>
            <a:pPr marL="800100" marR="0" lvl="1" indent="-342900" algn="l" rtl="0">
              <a:spcBef>
                <a:spcPts val="0"/>
              </a:spcBef>
              <a:spcAft>
                <a:spcPts val="0"/>
              </a:spcAft>
              <a:buClr>
                <a:schemeClr val="dk1"/>
              </a:buClr>
              <a:buSzPts val="2000"/>
              <a:buFont typeface="Noto Sans Symbols"/>
              <a:buChar char="▪"/>
            </a:pPr>
            <a:r>
              <a:rPr lang="tr-TR" sz="2000" b="0" i="0" u="none" strike="noStrike" cap="none" dirty="0" err="1">
                <a:solidFill>
                  <a:schemeClr val="dk1"/>
                </a:solidFill>
                <a:latin typeface="Times New Roman"/>
                <a:ea typeface="Times New Roman"/>
                <a:cs typeface="Times New Roman"/>
                <a:sym typeface="Times New Roman"/>
              </a:rPr>
              <a:t>Cochrane</a:t>
            </a:r>
            <a:r>
              <a:rPr lang="tr-TR" sz="2000" b="0" i="0" u="none" strike="noStrike" cap="none" dirty="0">
                <a:solidFill>
                  <a:schemeClr val="dk1"/>
                </a:solidFill>
                <a:latin typeface="Times New Roman"/>
                <a:ea typeface="Times New Roman"/>
                <a:cs typeface="Times New Roman"/>
                <a:sym typeface="Times New Roman"/>
              </a:rPr>
              <a:t> Library</a:t>
            </a:r>
            <a:endParaRPr dirty="0"/>
          </a:p>
          <a:p>
            <a:pPr marL="800100" marR="0" lvl="1" indent="-342900" algn="l" rtl="0">
              <a:spcBef>
                <a:spcPts val="0"/>
              </a:spcBef>
              <a:spcAft>
                <a:spcPts val="0"/>
              </a:spcAft>
              <a:buClr>
                <a:schemeClr val="dk1"/>
              </a:buClr>
              <a:buSzPts val="2000"/>
              <a:buFont typeface="Noto Sans Symbols"/>
              <a:buChar char="▪"/>
            </a:pPr>
            <a:r>
              <a:rPr lang="tr-TR" sz="2000" b="0" i="0" u="none" strike="noStrike" cap="none" dirty="0" err="1">
                <a:solidFill>
                  <a:schemeClr val="dk1"/>
                </a:solidFill>
                <a:latin typeface="Times New Roman"/>
                <a:ea typeface="Times New Roman"/>
                <a:cs typeface="Times New Roman"/>
                <a:sym typeface="Times New Roman"/>
              </a:rPr>
              <a:t>Cinahl</a:t>
            </a:r>
            <a:r>
              <a:rPr lang="tr-TR" sz="2000" b="0" i="0" u="none" strike="noStrike" cap="none" dirty="0">
                <a:solidFill>
                  <a:schemeClr val="dk1"/>
                </a:solidFill>
                <a:latin typeface="Times New Roman"/>
                <a:ea typeface="Times New Roman"/>
                <a:cs typeface="Times New Roman"/>
                <a:sym typeface="Times New Roman"/>
              </a:rPr>
              <a:t> Complete</a:t>
            </a:r>
            <a:endParaRPr dirty="0"/>
          </a:p>
          <a:p>
            <a:pPr marL="800100" marR="0" lvl="1" indent="-342900" algn="l" rtl="0">
              <a:spcBef>
                <a:spcPts val="0"/>
              </a:spcBef>
              <a:spcAft>
                <a:spcPts val="0"/>
              </a:spcAft>
              <a:buClr>
                <a:schemeClr val="dk1"/>
              </a:buClr>
              <a:buSzPts val="2000"/>
              <a:buFont typeface="Noto Sans Symbols"/>
              <a:buChar char="▪"/>
            </a:pPr>
            <a:r>
              <a:rPr lang="tr-TR" sz="2000" b="0" i="0" u="none" strike="noStrike" cap="none" dirty="0" err="1">
                <a:solidFill>
                  <a:schemeClr val="dk1"/>
                </a:solidFill>
                <a:latin typeface="Times New Roman"/>
                <a:ea typeface="Times New Roman"/>
                <a:cs typeface="Times New Roman"/>
                <a:sym typeface="Times New Roman"/>
              </a:rPr>
              <a:t>Spinger</a:t>
            </a:r>
            <a:r>
              <a:rPr lang="tr-TR" sz="2000" b="0" i="0" u="none" strike="noStrike" cap="none" dirty="0">
                <a:solidFill>
                  <a:schemeClr val="dk1"/>
                </a:solidFill>
                <a:latin typeface="Times New Roman"/>
                <a:ea typeface="Times New Roman"/>
                <a:cs typeface="Times New Roman"/>
                <a:sym typeface="Times New Roman"/>
              </a:rPr>
              <a:t> Tıp Koleksiyonu e-kitap (2017/2018/2019/2020)</a:t>
            </a:r>
            <a:endParaRPr dirty="0"/>
          </a:p>
          <a:p>
            <a:pPr marL="800100" marR="0" lvl="1" indent="-342900" algn="l" rtl="0">
              <a:spcBef>
                <a:spcPts val="0"/>
              </a:spcBef>
              <a:spcAft>
                <a:spcPts val="0"/>
              </a:spcAft>
              <a:buClr>
                <a:schemeClr val="dk1"/>
              </a:buClr>
              <a:buSzPts val="2000"/>
              <a:buFont typeface="Noto Sans Symbols"/>
              <a:buChar char="▪"/>
            </a:pPr>
            <a:r>
              <a:rPr lang="tr-TR" sz="2000" b="0" i="0" u="none" strike="noStrike" cap="none" dirty="0">
                <a:solidFill>
                  <a:schemeClr val="dk1"/>
                </a:solidFill>
                <a:latin typeface="Times New Roman"/>
                <a:ea typeface="Times New Roman"/>
                <a:cs typeface="Times New Roman"/>
                <a:sym typeface="Times New Roman"/>
              </a:rPr>
              <a:t>EBSCO E-kitap Koleksiyonu  (500 bin +)</a:t>
            </a:r>
            <a:endParaRPr dirty="0"/>
          </a:p>
          <a:p>
            <a:pPr marL="800100" marR="0" lvl="1" indent="-342900" algn="l" rtl="0">
              <a:spcBef>
                <a:spcPts val="0"/>
              </a:spcBef>
              <a:spcAft>
                <a:spcPts val="0"/>
              </a:spcAft>
              <a:buClr>
                <a:schemeClr val="dk1"/>
              </a:buClr>
              <a:buSzPts val="2000"/>
              <a:buFont typeface="Noto Sans Symbols"/>
              <a:buChar char="▪"/>
            </a:pPr>
            <a:r>
              <a:rPr lang="tr-TR" sz="2000" b="0" i="0" u="none" strike="noStrike" cap="none" dirty="0" err="1">
                <a:solidFill>
                  <a:schemeClr val="dk1"/>
                </a:solidFill>
                <a:latin typeface="Times New Roman"/>
                <a:ea typeface="Times New Roman"/>
                <a:cs typeface="Times New Roman"/>
                <a:sym typeface="Times New Roman"/>
              </a:rPr>
              <a:t>İdealonline</a:t>
            </a:r>
            <a:r>
              <a:rPr lang="tr-TR" sz="2000" b="0" i="0" u="none" strike="noStrike" cap="none" dirty="0">
                <a:solidFill>
                  <a:schemeClr val="dk1"/>
                </a:solidFill>
                <a:latin typeface="Times New Roman"/>
                <a:ea typeface="Times New Roman"/>
                <a:cs typeface="Times New Roman"/>
                <a:sym typeface="Times New Roman"/>
              </a:rPr>
              <a:t> Tıp Kitapları Veri Tabanı (350 +)</a:t>
            </a:r>
            <a:endParaRPr dirty="0"/>
          </a:p>
          <a:p>
            <a:pPr marL="800100" marR="0" lvl="1" indent="-342900" algn="l" rtl="0">
              <a:spcBef>
                <a:spcPts val="0"/>
              </a:spcBef>
              <a:spcAft>
                <a:spcPts val="0"/>
              </a:spcAft>
              <a:buClr>
                <a:schemeClr val="dk1"/>
              </a:buClr>
              <a:buSzPts val="2000"/>
              <a:buFont typeface="Noto Sans Symbols"/>
              <a:buChar char="▪"/>
            </a:pPr>
            <a:r>
              <a:rPr lang="tr-TR" sz="2000" b="0" i="0" u="none" strike="noStrike" cap="none" dirty="0" err="1">
                <a:solidFill>
                  <a:schemeClr val="dk1"/>
                </a:solidFill>
                <a:latin typeface="Times New Roman"/>
                <a:ea typeface="Times New Roman"/>
                <a:cs typeface="Times New Roman"/>
                <a:sym typeface="Times New Roman"/>
              </a:rPr>
              <a:t>Turcademy</a:t>
            </a:r>
            <a:r>
              <a:rPr lang="tr-TR" sz="2000" b="0" i="0" u="none" strike="noStrike" cap="none" dirty="0">
                <a:solidFill>
                  <a:schemeClr val="dk1"/>
                </a:solidFill>
                <a:latin typeface="Times New Roman"/>
                <a:ea typeface="Times New Roman"/>
                <a:cs typeface="Times New Roman"/>
                <a:sym typeface="Times New Roman"/>
              </a:rPr>
              <a:t> Sağlık Kitapları  Veri Tabanı (250 +)</a:t>
            </a:r>
            <a:endParaRPr dirty="0"/>
          </a:p>
          <a:p>
            <a:pPr marL="800100" marR="0" lvl="1" indent="-342900" algn="l" rtl="0">
              <a:spcBef>
                <a:spcPts val="0"/>
              </a:spcBef>
              <a:spcAft>
                <a:spcPts val="0"/>
              </a:spcAft>
              <a:buClr>
                <a:schemeClr val="dk1"/>
              </a:buClr>
              <a:buSzPts val="2000"/>
              <a:buFont typeface="Noto Sans Symbols"/>
              <a:buChar char="▪"/>
            </a:pPr>
            <a:r>
              <a:rPr lang="tr-TR" sz="2000" b="0" i="0" u="none" strike="noStrike" cap="none" dirty="0">
                <a:solidFill>
                  <a:schemeClr val="dk1"/>
                </a:solidFill>
                <a:latin typeface="Times New Roman"/>
                <a:ea typeface="Times New Roman"/>
                <a:cs typeface="Times New Roman"/>
                <a:sym typeface="Times New Roman"/>
              </a:rPr>
              <a:t>ULAKBİLİM EKUAL sağlanan Veri Tabanları çok sayıda dergi içeriği veri tabanı bulunmaktadır.</a:t>
            </a:r>
            <a:endParaRPr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107"/>
          <p:cNvSpPr txBox="1">
            <a:spLocks noGrp="1"/>
          </p:cNvSpPr>
          <p:nvPr>
            <p:ph type="title"/>
          </p:nvPr>
        </p:nvSpPr>
        <p:spPr>
          <a:xfrm>
            <a:off x="152400" y="53170"/>
            <a:ext cx="8829878" cy="1325563"/>
          </a:xfrm>
          <a:prstGeom prst="rect">
            <a:avLst/>
          </a:prstGeom>
          <a:solidFill>
            <a:schemeClr val="bg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a:solidFill>
                  <a:srgbClr val="34AFC0"/>
                </a:solidFill>
                <a:latin typeface="Times New Roman"/>
                <a:ea typeface="Times New Roman"/>
                <a:cs typeface="Times New Roman"/>
                <a:sym typeface="Times New Roman"/>
              </a:rPr>
              <a:t>VERİ TABANLARINA UZAKTAN ERİŞİM SİSTEMİ (VETİS) NEDİR?</a:t>
            </a:r>
            <a:endParaRPr sz="3200">
              <a:solidFill>
                <a:srgbClr val="34AFC0"/>
              </a:solidFill>
              <a:latin typeface="Times New Roman"/>
              <a:ea typeface="Times New Roman"/>
              <a:cs typeface="Times New Roman"/>
              <a:sym typeface="Times New Roman"/>
            </a:endParaRPr>
          </a:p>
        </p:txBody>
      </p:sp>
      <p:sp>
        <p:nvSpPr>
          <p:cNvPr id="1044" name="Google Shape;1044;p107"/>
          <p:cNvSpPr txBox="1"/>
          <p:nvPr/>
        </p:nvSpPr>
        <p:spPr>
          <a:xfrm>
            <a:off x="161722" y="1355057"/>
            <a:ext cx="8706256" cy="12002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tr-TR" sz="2400" dirty="0">
                <a:solidFill>
                  <a:schemeClr val="dk1"/>
                </a:solidFill>
                <a:latin typeface="Times New Roman"/>
                <a:ea typeface="Times New Roman"/>
                <a:cs typeface="Times New Roman"/>
                <a:sym typeface="Times New Roman"/>
              </a:rPr>
              <a:t>Kütüphanenin abone olduğu, satın aldığı ve EKUAL ULAKBİM kapsamında sağlanan bütün elektronik materyallere internet ortamında ulaşılmasını sağlayan sistemdir.</a:t>
            </a:r>
            <a:endParaRPr sz="2400" dirty="0">
              <a:solidFill>
                <a:schemeClr val="dk1"/>
              </a:solidFill>
              <a:latin typeface="Times New Roman"/>
              <a:ea typeface="Times New Roman"/>
              <a:cs typeface="Times New Roman"/>
              <a:sym typeface="Times New Roman"/>
            </a:endParaRPr>
          </a:p>
        </p:txBody>
      </p:sp>
      <p:pic>
        <p:nvPicPr>
          <p:cNvPr id="1045" name="Google Shape;1045;p107"/>
          <p:cNvPicPr preferRelativeResize="0"/>
          <p:nvPr/>
        </p:nvPicPr>
        <p:blipFill rotWithShape="1">
          <a:blip r:embed="rId3">
            <a:alphaModFix/>
          </a:blip>
          <a:srcRect/>
          <a:stretch/>
        </p:blipFill>
        <p:spPr>
          <a:xfrm>
            <a:off x="58366" y="4052766"/>
            <a:ext cx="9027268" cy="2233733"/>
          </a:xfrm>
          <a:prstGeom prst="rect">
            <a:avLst/>
          </a:prstGeom>
          <a:noFill/>
          <a:ln>
            <a:noFill/>
          </a:ln>
        </p:spPr>
      </p:pic>
      <p:sp>
        <p:nvSpPr>
          <p:cNvPr id="1046" name="Google Shape;1046;p107"/>
          <p:cNvSpPr txBox="1"/>
          <p:nvPr/>
        </p:nvSpPr>
        <p:spPr>
          <a:xfrm>
            <a:off x="5972378" y="4523342"/>
            <a:ext cx="1523797" cy="646290"/>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lang="tr-T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047" name="Google Shape;1047;p107"/>
          <p:cNvSpPr txBox="1"/>
          <p:nvPr/>
        </p:nvSpPr>
        <p:spPr>
          <a:xfrm>
            <a:off x="240979" y="2665417"/>
            <a:ext cx="8626999" cy="1200288"/>
          </a:xfrm>
          <a:prstGeom prst="rect">
            <a:avLst/>
          </a:prstGeom>
          <a:noFill/>
          <a:ln w="38100">
            <a:solidFill>
              <a:schemeClr val="tx2"/>
            </a:solid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tr-TR" sz="2400" b="1" dirty="0">
                <a:solidFill>
                  <a:srgbClr val="0070C0"/>
                </a:solidFill>
                <a:latin typeface="Times New Roman"/>
                <a:ea typeface="Times New Roman"/>
                <a:cs typeface="Times New Roman"/>
                <a:sym typeface="Times New Roman"/>
              </a:rPr>
              <a:t>Görsellerdeki adımları takip ederek </a:t>
            </a:r>
            <a:r>
              <a:rPr lang="tr-TR" sz="2400" b="1" dirty="0" err="1">
                <a:solidFill>
                  <a:srgbClr val="0070C0"/>
                </a:solidFill>
                <a:latin typeface="Times New Roman"/>
                <a:ea typeface="Times New Roman"/>
                <a:cs typeface="Times New Roman"/>
                <a:sym typeface="Times New Roman"/>
              </a:rPr>
              <a:t>VETİS’e</a:t>
            </a:r>
            <a:r>
              <a:rPr lang="tr-TR" sz="2400" b="1" dirty="0">
                <a:solidFill>
                  <a:srgbClr val="0070C0"/>
                </a:solidFill>
                <a:latin typeface="Times New Roman"/>
                <a:ea typeface="Times New Roman"/>
                <a:cs typeface="Times New Roman"/>
                <a:sym typeface="Times New Roman"/>
              </a:rPr>
              <a:t> giriş sağlayabilir ve erişilen kaynaklarla araştırmalarınızı yapabilirsiniz.</a:t>
            </a:r>
            <a:endParaRPr b="1" dirty="0">
              <a:solidFill>
                <a:srgbClr val="0070C0"/>
              </a:solidFill>
            </a:endParaRPr>
          </a:p>
        </p:txBody>
      </p:sp>
      <p:sp>
        <p:nvSpPr>
          <p:cNvPr id="1049" name="Google Shape;1049;p107"/>
          <p:cNvSpPr/>
          <p:nvPr/>
        </p:nvSpPr>
        <p:spPr>
          <a:xfrm>
            <a:off x="7669518" y="4552544"/>
            <a:ext cx="845832" cy="338554"/>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600" b="0" cap="none" dirty="0">
                <a:solidFill>
                  <a:schemeClr val="dk1"/>
                </a:solidFill>
                <a:latin typeface="Calibri"/>
                <a:ea typeface="Calibri"/>
                <a:cs typeface="Calibri"/>
                <a:sym typeface="Calibri"/>
              </a:rPr>
              <a:t>1. adım</a:t>
            </a:r>
            <a:endParaRPr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10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Verdana"/>
              <a:buNone/>
            </a:pPr>
            <a:endParaRPr/>
          </a:p>
        </p:txBody>
      </p:sp>
      <p:pic>
        <p:nvPicPr>
          <p:cNvPr id="1055" name="Google Shape;1055;p108"/>
          <p:cNvPicPr preferRelativeResize="0"/>
          <p:nvPr/>
        </p:nvPicPr>
        <p:blipFill rotWithShape="1">
          <a:blip r:embed="rId3">
            <a:alphaModFix/>
          </a:blip>
          <a:srcRect/>
          <a:stretch/>
        </p:blipFill>
        <p:spPr>
          <a:xfrm>
            <a:off x="0" y="0"/>
            <a:ext cx="9144000" cy="3219855"/>
          </a:xfrm>
          <a:prstGeom prst="rect">
            <a:avLst/>
          </a:prstGeom>
          <a:noFill/>
          <a:ln>
            <a:noFill/>
          </a:ln>
        </p:spPr>
      </p:pic>
      <p:pic>
        <p:nvPicPr>
          <p:cNvPr id="1056" name="Google Shape;1056;p108"/>
          <p:cNvPicPr preferRelativeResize="0"/>
          <p:nvPr/>
        </p:nvPicPr>
        <p:blipFill rotWithShape="1">
          <a:blip r:embed="rId4">
            <a:alphaModFix/>
          </a:blip>
          <a:srcRect/>
          <a:stretch/>
        </p:blipFill>
        <p:spPr>
          <a:xfrm>
            <a:off x="0" y="3300616"/>
            <a:ext cx="9144000" cy="3599234"/>
          </a:xfrm>
          <a:prstGeom prst="rect">
            <a:avLst/>
          </a:prstGeom>
          <a:noFill/>
          <a:ln>
            <a:noFill/>
          </a:ln>
        </p:spPr>
      </p:pic>
      <p:sp>
        <p:nvSpPr>
          <p:cNvPr id="1057" name="Google Shape;1057;p108"/>
          <p:cNvSpPr/>
          <p:nvPr/>
        </p:nvSpPr>
        <p:spPr>
          <a:xfrm>
            <a:off x="1601282" y="2573801"/>
            <a:ext cx="1332418" cy="369291"/>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dirty="0">
                <a:solidFill>
                  <a:schemeClr val="dk1"/>
                </a:solidFill>
                <a:latin typeface="Calibri"/>
                <a:ea typeface="Calibri"/>
                <a:cs typeface="Calibri"/>
                <a:sym typeface="Calibri"/>
              </a:rPr>
              <a:t>2</a:t>
            </a:r>
            <a:r>
              <a:rPr lang="tr-TR" sz="1800" b="1" cap="none" dirty="0">
                <a:solidFill>
                  <a:schemeClr val="dk1"/>
                </a:solidFill>
                <a:latin typeface="Calibri"/>
                <a:ea typeface="Calibri"/>
                <a:cs typeface="Calibri"/>
                <a:sym typeface="Calibri"/>
              </a:rPr>
              <a:t>. adım</a:t>
            </a:r>
            <a:endParaRPr sz="1800" b="1" dirty="0"/>
          </a:p>
        </p:txBody>
      </p:sp>
      <p:sp>
        <p:nvSpPr>
          <p:cNvPr id="1058" name="Google Shape;1058;p108"/>
          <p:cNvSpPr/>
          <p:nvPr/>
        </p:nvSpPr>
        <p:spPr>
          <a:xfrm>
            <a:off x="4754666" y="4260714"/>
            <a:ext cx="1246084" cy="369291"/>
          </a:xfrm>
          <a:prstGeom prst="rect">
            <a:avLst/>
          </a:prstGeom>
          <a:solidFill>
            <a:srgbClr val="FFFF00"/>
          </a:solidFill>
          <a:ln>
            <a:noFill/>
          </a:ln>
        </p:spPr>
        <p:txBody>
          <a:bodyPr spcFirstLastPara="1" wrap="square" lIns="91425" tIns="45700" rIns="91425" bIns="45700" anchor="t" anchorCtr="0">
            <a:spAutoFit/>
          </a:bodyPr>
          <a:lstStyle/>
          <a:p>
            <a:pPr algn="ctr"/>
            <a:r>
              <a:rPr lang="tr-TR" sz="1800" b="1" dirty="0">
                <a:solidFill>
                  <a:schemeClr val="dk1"/>
                </a:solidFill>
                <a:latin typeface="Calibri"/>
                <a:cs typeface="Calibri"/>
                <a:sym typeface="Calibri"/>
              </a:rPr>
              <a:t>3. adım</a:t>
            </a:r>
            <a:endParaRPr sz="1800" b="1" dirty="0">
              <a:solidFill>
                <a:schemeClr val="dk1"/>
              </a:solidFill>
              <a:latin typeface="Calibri"/>
              <a:cs typeface="Calibri"/>
            </a:endParaRPr>
          </a:p>
        </p:txBody>
      </p:sp>
      <p:sp>
        <p:nvSpPr>
          <p:cNvPr id="2" name="Ok: Sağ 1">
            <a:extLst>
              <a:ext uri="{FF2B5EF4-FFF2-40B4-BE49-F238E27FC236}">
                <a16:creationId xmlns:a16="http://schemas.microsoft.com/office/drawing/2014/main" id="{15F84F45-5050-42DB-99A3-163C7802C557}"/>
              </a:ext>
            </a:extLst>
          </p:cNvPr>
          <p:cNvSpPr/>
          <p:nvPr/>
        </p:nvSpPr>
        <p:spPr>
          <a:xfrm rot="16029598">
            <a:off x="2273977" y="2067358"/>
            <a:ext cx="375678" cy="370490"/>
          </a:xfrm>
          <a:prstGeom prst="rightArrow">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k: Sağ 7">
            <a:extLst>
              <a:ext uri="{FF2B5EF4-FFF2-40B4-BE49-F238E27FC236}">
                <a16:creationId xmlns:a16="http://schemas.microsoft.com/office/drawing/2014/main" id="{34FADE71-98D9-4C25-A8C9-3F705C8830BF}"/>
              </a:ext>
            </a:extLst>
          </p:cNvPr>
          <p:cNvSpPr/>
          <p:nvPr/>
        </p:nvSpPr>
        <p:spPr>
          <a:xfrm rot="10800000">
            <a:off x="4019550" y="4259515"/>
            <a:ext cx="666750" cy="370490"/>
          </a:xfrm>
          <a:prstGeom prst="rightArrow">
            <a:avLst/>
          </a:prstGeom>
          <a:solidFill>
            <a:schemeClr val="accent1">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10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Verdana"/>
              <a:buNone/>
            </a:pPr>
            <a:endParaRPr/>
          </a:p>
        </p:txBody>
      </p:sp>
      <p:pic>
        <p:nvPicPr>
          <p:cNvPr id="1064" name="Google Shape;1064;p109"/>
          <p:cNvPicPr preferRelativeResize="0"/>
          <p:nvPr/>
        </p:nvPicPr>
        <p:blipFill rotWithShape="1">
          <a:blip r:embed="rId3">
            <a:alphaModFix/>
          </a:blip>
          <a:srcRect/>
          <a:stretch/>
        </p:blipFill>
        <p:spPr>
          <a:xfrm>
            <a:off x="0" y="3428999"/>
            <a:ext cx="9144000" cy="3429001"/>
          </a:xfrm>
          <a:prstGeom prst="rect">
            <a:avLst/>
          </a:prstGeom>
          <a:noFill/>
          <a:ln>
            <a:noFill/>
          </a:ln>
        </p:spPr>
      </p:pic>
      <p:pic>
        <p:nvPicPr>
          <p:cNvPr id="1065" name="Google Shape;1065;p109"/>
          <p:cNvPicPr preferRelativeResize="0"/>
          <p:nvPr/>
        </p:nvPicPr>
        <p:blipFill rotWithShape="1">
          <a:blip r:embed="rId4"/>
          <a:srcRect/>
          <a:stretch/>
        </p:blipFill>
        <p:spPr>
          <a:xfrm>
            <a:off x="0" y="0"/>
            <a:ext cx="9144000" cy="3429000"/>
          </a:xfrm>
          <a:prstGeom prst="rect">
            <a:avLst/>
          </a:prstGeom>
          <a:solidFill>
            <a:srgbClr val="FFFF00"/>
          </a:solidFill>
          <a:ln>
            <a:noFill/>
          </a:ln>
        </p:spPr>
      </p:pic>
      <p:sp>
        <p:nvSpPr>
          <p:cNvPr id="1066" name="Google Shape;1066;p109"/>
          <p:cNvSpPr/>
          <p:nvPr/>
        </p:nvSpPr>
        <p:spPr>
          <a:xfrm>
            <a:off x="3505471" y="1871169"/>
            <a:ext cx="961753" cy="369291"/>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dirty="0">
                <a:solidFill>
                  <a:schemeClr val="dk1"/>
                </a:solidFill>
                <a:latin typeface="Calibri"/>
                <a:ea typeface="Calibri"/>
                <a:cs typeface="Calibri"/>
                <a:sym typeface="Calibri"/>
              </a:rPr>
              <a:t>4</a:t>
            </a:r>
            <a:r>
              <a:rPr lang="tr-TR" sz="1800" b="1" cap="none" dirty="0">
                <a:solidFill>
                  <a:schemeClr val="dk1"/>
                </a:solidFill>
                <a:latin typeface="Calibri"/>
                <a:ea typeface="Calibri"/>
                <a:cs typeface="Calibri"/>
                <a:sym typeface="Calibri"/>
              </a:rPr>
              <a:t>. adım</a:t>
            </a:r>
            <a:endParaRPr sz="1800" b="1" dirty="0"/>
          </a:p>
        </p:txBody>
      </p:sp>
      <p:sp>
        <p:nvSpPr>
          <p:cNvPr id="1067" name="Google Shape;1067;p109"/>
          <p:cNvSpPr/>
          <p:nvPr/>
        </p:nvSpPr>
        <p:spPr>
          <a:xfrm>
            <a:off x="4314083" y="3609480"/>
            <a:ext cx="1277091" cy="369291"/>
          </a:xfrm>
          <a:prstGeom prst="rect">
            <a:avLst/>
          </a:prstGeom>
          <a:solidFill>
            <a:srgbClr val="FFFF00"/>
          </a:solidFill>
          <a:ln>
            <a:noFill/>
          </a:ln>
        </p:spPr>
        <p:txBody>
          <a:bodyPr spcFirstLastPara="1" wrap="square" lIns="91425" tIns="45700" rIns="91425" bIns="45700" anchor="t" anchorCtr="0">
            <a:spAutoFit/>
          </a:bodyPr>
          <a:lstStyle/>
          <a:p>
            <a:pPr algn="ctr"/>
            <a:r>
              <a:rPr lang="tr-TR" sz="1800" b="1" dirty="0">
                <a:solidFill>
                  <a:schemeClr val="dk1"/>
                </a:solidFill>
                <a:latin typeface="Calibri"/>
                <a:cs typeface="Calibri"/>
                <a:sym typeface="Calibri"/>
              </a:rPr>
              <a:t>5. adım</a:t>
            </a:r>
            <a:endParaRPr sz="1800" b="1" dirty="0">
              <a:solidFill>
                <a:schemeClr val="dk1"/>
              </a:solidFill>
              <a:latin typeface="Calibri"/>
              <a:cs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110"/>
          <p:cNvSpPr txBox="1">
            <a:spLocks noGrp="1"/>
          </p:cNvSpPr>
          <p:nvPr>
            <p:ph type="ctrTitle"/>
          </p:nvPr>
        </p:nvSpPr>
        <p:spPr>
          <a:xfrm>
            <a:off x="869524" y="5783195"/>
            <a:ext cx="7772400" cy="64408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2800"/>
              <a:buFont typeface="Times New Roman"/>
              <a:buNone/>
            </a:pPr>
            <a:endParaRPr/>
          </a:p>
        </p:txBody>
      </p:sp>
      <p:sp>
        <p:nvSpPr>
          <p:cNvPr id="1073" name="Google Shape;1073;p110"/>
          <p:cNvSpPr txBox="1"/>
          <p:nvPr/>
        </p:nvSpPr>
        <p:spPr>
          <a:xfrm>
            <a:off x="3733101" y="1001751"/>
            <a:ext cx="1251192" cy="230833"/>
          </a:xfrm>
          <a:prstGeom prst="rect">
            <a:avLst/>
          </a:prstGeom>
          <a:noFill/>
          <a:ln>
            <a:noFill/>
          </a:ln>
        </p:spPr>
        <p:txBody>
          <a:bodyPr spcFirstLastPara="1" wrap="square" lIns="68550" tIns="34275" rIns="68550" bIns="34275" anchor="t"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1074" name="Google Shape;1074;p110"/>
          <p:cNvSpPr txBox="1">
            <a:spLocks noGrp="1"/>
          </p:cNvSpPr>
          <p:nvPr>
            <p:ph type="subTitle" idx="1"/>
          </p:nvPr>
        </p:nvSpPr>
        <p:spPr>
          <a:xfrm>
            <a:off x="262647" y="2094475"/>
            <a:ext cx="8677071" cy="3041729"/>
          </a:xfrm>
          <a:prstGeom prst="rect">
            <a:avLst/>
          </a:prstGeom>
          <a:noFill/>
          <a:ln>
            <a:noFill/>
          </a:ln>
        </p:spPr>
        <p:txBody>
          <a:bodyPr spcFirstLastPara="1" wrap="square" lIns="91425" tIns="45700" rIns="91425" bIns="45700" anchor="t" anchorCtr="0">
            <a:normAutofit/>
          </a:bodyPr>
          <a:lstStyle/>
          <a:p>
            <a:pPr marL="0" lvl="0" indent="0" algn="ctr" rtl="0">
              <a:lnSpc>
                <a:spcPct val="120000"/>
              </a:lnSpc>
              <a:spcBef>
                <a:spcPts val="0"/>
              </a:spcBef>
              <a:spcAft>
                <a:spcPts val="0"/>
              </a:spcAft>
              <a:buClr>
                <a:srgbClr val="009BB0"/>
              </a:buClr>
              <a:buSzPts val="3200"/>
              <a:buNone/>
            </a:pPr>
            <a:r>
              <a:rPr lang="tr-TR" sz="3200" b="1">
                <a:solidFill>
                  <a:srgbClr val="009BB0"/>
                </a:solidFill>
                <a:latin typeface="Times New Roman"/>
                <a:ea typeface="Times New Roman"/>
                <a:cs typeface="Times New Roman"/>
                <a:sym typeface="Times New Roman"/>
              </a:rPr>
              <a:t>KÜTAHYA SAĞLIK BİLİMLERİ ÜNİVERSİTESİ </a:t>
            </a:r>
            <a:endParaRPr sz="3200" b="1">
              <a:solidFill>
                <a:srgbClr val="009BB0"/>
              </a:solidFill>
              <a:latin typeface="Times New Roman"/>
              <a:ea typeface="Times New Roman"/>
              <a:cs typeface="Times New Roman"/>
              <a:sym typeface="Times New Roman"/>
            </a:endParaRPr>
          </a:p>
          <a:p>
            <a:pPr marL="0" lvl="0" indent="0" algn="ctr" rtl="0">
              <a:lnSpc>
                <a:spcPct val="120000"/>
              </a:lnSpc>
              <a:spcBef>
                <a:spcPts val="1000"/>
              </a:spcBef>
              <a:spcAft>
                <a:spcPts val="0"/>
              </a:spcAft>
              <a:buClr>
                <a:srgbClr val="009BB0"/>
              </a:buClr>
              <a:buSzPts val="3200"/>
              <a:buNone/>
            </a:pPr>
            <a:r>
              <a:rPr lang="tr-TR" sz="3200" b="1">
                <a:solidFill>
                  <a:srgbClr val="009BB0"/>
                </a:solidFill>
                <a:latin typeface="Times New Roman"/>
                <a:ea typeface="Times New Roman"/>
                <a:cs typeface="Times New Roman"/>
                <a:sym typeface="Times New Roman"/>
              </a:rPr>
              <a:t>SÜREKLİ EĞİTİM UYGULAMA VE ARAŞTIRMA MERKEZİ</a:t>
            </a:r>
            <a:endParaRPr/>
          </a:p>
          <a:p>
            <a:pPr marL="0" lvl="0" indent="0" algn="ctr" rtl="0">
              <a:lnSpc>
                <a:spcPct val="90000"/>
              </a:lnSpc>
              <a:spcBef>
                <a:spcPts val="1000"/>
              </a:spcBef>
              <a:spcAft>
                <a:spcPts val="0"/>
              </a:spcAft>
              <a:buClr>
                <a:schemeClr val="dk1"/>
              </a:buClr>
              <a:buSzPts val="3200"/>
              <a:buNone/>
            </a:pPr>
            <a:endParaRPr sz="3200"/>
          </a:p>
        </p:txBody>
      </p:sp>
      <p:pic>
        <p:nvPicPr>
          <p:cNvPr id="1075" name="Google Shape;1075;p110"/>
          <p:cNvPicPr preferRelativeResize="0"/>
          <p:nvPr/>
        </p:nvPicPr>
        <p:blipFill rotWithShape="1">
          <a:blip r:embed="rId3">
            <a:alphaModFix/>
          </a:blip>
          <a:srcRect/>
          <a:stretch/>
        </p:blipFill>
        <p:spPr>
          <a:xfrm>
            <a:off x="4069092" y="1178247"/>
            <a:ext cx="1184835" cy="118483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111"/>
          <p:cNvSpPr txBox="1">
            <a:spLocks noGrp="1"/>
          </p:cNvSpPr>
          <p:nvPr>
            <p:ph type="title"/>
          </p:nvPr>
        </p:nvSpPr>
        <p:spPr>
          <a:xfrm>
            <a:off x="219076" y="3533775"/>
            <a:ext cx="8705848" cy="2639477"/>
          </a:xfrm>
          <a:prstGeom prst="rect">
            <a:avLst/>
          </a:prstGeom>
          <a:noFill/>
          <a:ln>
            <a:noFill/>
          </a:ln>
        </p:spPr>
        <p:txBody>
          <a:bodyPr spcFirstLastPara="1" wrap="square" lIns="91425" tIns="45700" rIns="91425" bIns="45700" anchor="ctr" anchorCtr="0">
            <a:noAutofit/>
          </a:bodyPr>
          <a:lstStyle/>
          <a:p>
            <a:pPr marL="0" lvl="0" indent="0" algn="just" rtl="0">
              <a:lnSpc>
                <a:spcPct val="150000"/>
              </a:lnSpc>
              <a:spcBef>
                <a:spcPts val="0"/>
              </a:spcBef>
              <a:spcAft>
                <a:spcPts val="0"/>
              </a:spcAft>
              <a:buClr>
                <a:schemeClr val="dk1"/>
              </a:buClr>
              <a:buSzPts val="1800"/>
              <a:buFont typeface="Times New Roman"/>
              <a:buNone/>
            </a:pPr>
            <a:r>
              <a:rPr lang="tr-TR" sz="2400" dirty="0">
                <a:latin typeface="Times New Roman"/>
                <a:ea typeface="Times New Roman"/>
                <a:cs typeface="Times New Roman"/>
                <a:sym typeface="Times New Roman"/>
              </a:rPr>
              <a:t>Kütahya Sağlık  Bilimleri Üniversitesi Sürekli Eğitim Uygulama ve Araştırma Merkezinin hedefi, sağlık ve bilim üzerine temellendirilmiş eğitimlerle yenilikçi, öncü, evrensel yaklaşımların gelişmesine katkı sağlamaktır.</a:t>
            </a:r>
            <a:endParaRPr dirty="0"/>
          </a:p>
        </p:txBody>
      </p:sp>
      <p:pic>
        <p:nvPicPr>
          <p:cNvPr id="1081" name="Google Shape;1081;p111"/>
          <p:cNvPicPr preferRelativeResize="0"/>
          <p:nvPr/>
        </p:nvPicPr>
        <p:blipFill rotWithShape="1">
          <a:blip r:embed="rId3">
            <a:alphaModFix/>
          </a:blip>
          <a:srcRect/>
          <a:stretch/>
        </p:blipFill>
        <p:spPr>
          <a:xfrm>
            <a:off x="219076" y="104775"/>
            <a:ext cx="8639720" cy="34290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p112"/>
          <p:cNvSpPr txBox="1">
            <a:spLocks noGrp="1"/>
          </p:cNvSpPr>
          <p:nvPr>
            <p:ph type="title"/>
          </p:nvPr>
        </p:nvSpPr>
        <p:spPr>
          <a:xfrm>
            <a:off x="119062" y="0"/>
            <a:ext cx="8905875" cy="994172"/>
          </a:xfrm>
          <a:prstGeom prst="rect">
            <a:avLst/>
          </a:prstGeom>
          <a:solidFill>
            <a:schemeClr val="bg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HEDEFLER</a:t>
            </a:r>
            <a:endParaRPr dirty="0"/>
          </a:p>
        </p:txBody>
      </p:sp>
      <p:sp>
        <p:nvSpPr>
          <p:cNvPr id="1088" name="Google Shape;1088;p112"/>
          <p:cNvSpPr txBox="1"/>
          <p:nvPr/>
        </p:nvSpPr>
        <p:spPr>
          <a:xfrm>
            <a:off x="233662" y="994172"/>
            <a:ext cx="8676674" cy="507827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tr-TR" sz="2400" b="1" dirty="0">
                <a:solidFill>
                  <a:srgbClr val="0070C0"/>
                </a:solidFill>
                <a:latin typeface="Times New Roman"/>
                <a:ea typeface="Times New Roman"/>
                <a:cs typeface="Times New Roman"/>
                <a:sym typeface="Times New Roman"/>
              </a:rPr>
              <a:t>Bulunduğu bölgenin zengin tarihi, kültürel özellikleri ve termal kaynaklarıyla öne çıkan şehirlerinden biri olan Kütahya’da, </a:t>
            </a:r>
            <a:endParaRPr sz="2400" b="1" dirty="0">
              <a:solidFill>
                <a:srgbClr val="0070C0"/>
              </a:solidFill>
              <a:latin typeface="Times New Roman"/>
              <a:ea typeface="Times New Roman"/>
              <a:cs typeface="Times New Roman"/>
              <a:sym typeface="Times New Roman"/>
            </a:endParaRPr>
          </a:p>
          <a:p>
            <a:pPr marL="214313" marR="0" lvl="0" indent="-214313" algn="just" rtl="0">
              <a:lnSpc>
                <a:spcPct val="150000"/>
              </a:lnSpc>
              <a:spcBef>
                <a:spcPts val="0"/>
              </a:spcBef>
              <a:spcAft>
                <a:spcPts val="0"/>
              </a:spcAft>
              <a:buClr>
                <a:schemeClr val="dk1"/>
              </a:buClr>
              <a:buSzPts val="2400"/>
              <a:buFont typeface="Times New Roman"/>
              <a:buChar char="⮚"/>
            </a:pPr>
            <a:r>
              <a:rPr lang="tr-TR" sz="2400" dirty="0">
                <a:solidFill>
                  <a:schemeClr val="dk1"/>
                </a:solidFill>
                <a:latin typeface="Times New Roman"/>
                <a:ea typeface="Times New Roman"/>
                <a:cs typeface="Times New Roman"/>
                <a:sym typeface="Times New Roman"/>
              </a:rPr>
              <a:t>Üniversitemizin eğitim verdiği ve araştırma yaptığı tüm alanlarda sürekli eğitim programları düzenlemek, </a:t>
            </a:r>
            <a:endParaRPr sz="2400" dirty="0">
              <a:latin typeface="Times New Roman"/>
              <a:ea typeface="Times New Roman"/>
              <a:cs typeface="Times New Roman"/>
              <a:sym typeface="Times New Roman"/>
            </a:endParaRPr>
          </a:p>
          <a:p>
            <a:pPr marL="214313" marR="0" lvl="0" indent="-214313" algn="just" rtl="0">
              <a:lnSpc>
                <a:spcPct val="150000"/>
              </a:lnSpc>
              <a:spcBef>
                <a:spcPts val="0"/>
              </a:spcBef>
              <a:spcAft>
                <a:spcPts val="0"/>
              </a:spcAft>
              <a:buClr>
                <a:schemeClr val="dk1"/>
              </a:buClr>
              <a:buSzPts val="2400"/>
              <a:buFont typeface="Times New Roman"/>
              <a:buChar char="⮚"/>
            </a:pPr>
            <a:r>
              <a:rPr lang="tr-TR" sz="2400" dirty="0">
                <a:solidFill>
                  <a:schemeClr val="dk1"/>
                </a:solidFill>
                <a:latin typeface="Times New Roman"/>
                <a:ea typeface="Times New Roman"/>
                <a:cs typeface="Times New Roman"/>
                <a:sym typeface="Times New Roman"/>
              </a:rPr>
              <a:t>Kamu, özel sektör ve uluslararası kuruluşlarla işbirliği yaparak üniversite personeli ve öğrencilerinin, çeşitli meslek grubu mensuplarının ve ilgili diğer katılımcıların bilgi ve becerilerini artırmak, </a:t>
            </a:r>
            <a:endParaRPr sz="2400" dirty="0">
              <a:latin typeface="Times New Roman"/>
              <a:ea typeface="Times New Roman"/>
              <a:cs typeface="Times New Roman"/>
              <a:sym typeface="Times New Roman"/>
            </a:endParaRPr>
          </a:p>
          <a:p>
            <a:pPr marL="214313" marR="0" lvl="0" indent="-214313" algn="just" rtl="0">
              <a:lnSpc>
                <a:spcPct val="150000"/>
              </a:lnSpc>
              <a:spcBef>
                <a:spcPts val="0"/>
              </a:spcBef>
              <a:spcAft>
                <a:spcPts val="0"/>
              </a:spcAft>
              <a:buClr>
                <a:schemeClr val="dk1"/>
              </a:buClr>
              <a:buSzPts val="2400"/>
              <a:buFont typeface="Times New Roman"/>
              <a:buChar char="⮚"/>
            </a:pPr>
            <a:r>
              <a:rPr lang="tr-TR" sz="2400" dirty="0">
                <a:solidFill>
                  <a:schemeClr val="dk1"/>
                </a:solidFill>
                <a:latin typeface="Times New Roman"/>
                <a:ea typeface="Times New Roman"/>
                <a:cs typeface="Times New Roman"/>
                <a:sym typeface="Times New Roman"/>
              </a:rPr>
              <a:t>Mesleki kariyerlerini desteklemek hedeflerimiz arasındadır.</a:t>
            </a:r>
            <a:endParaRPr sz="1350" dirty="0">
              <a:solidFill>
                <a:schemeClr val="dk1"/>
              </a:solidFill>
              <a:latin typeface="Times New Roman"/>
              <a:ea typeface="Times New Roman"/>
              <a:cs typeface="Times New Roman"/>
              <a:sym typeface="Times New Roman"/>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113"/>
          <p:cNvSpPr txBox="1">
            <a:spLocks noGrp="1"/>
          </p:cNvSpPr>
          <p:nvPr>
            <p:ph type="title"/>
          </p:nvPr>
        </p:nvSpPr>
        <p:spPr>
          <a:xfrm>
            <a:off x="446603" y="0"/>
            <a:ext cx="8491308" cy="994172"/>
          </a:xfrm>
          <a:prstGeom prst="rect">
            <a:avLst/>
          </a:prstGeom>
          <a:solidFill>
            <a:schemeClr val="bg1"/>
          </a:solidFill>
          <a:ln>
            <a:noFill/>
          </a:ln>
        </p:spPr>
        <p:txBody>
          <a:bodyPr spcFirstLastPara="1" wrap="square" lIns="91425" tIns="45700" rIns="91425" bIns="45700" anchor="ctr" anchorCtr="0">
            <a:normAutofit/>
          </a:bodyPr>
          <a:lstStyle/>
          <a:p>
            <a:pPr algn="ctr">
              <a:buClr>
                <a:srgbClr val="34AFC0"/>
              </a:buClr>
              <a:buSzPts val="3200"/>
              <a:buFont typeface="Times New Roman"/>
            </a:pPr>
            <a:r>
              <a:rPr lang="tr-TR" sz="3200" b="1" dirty="0">
                <a:solidFill>
                  <a:srgbClr val="34AFC0"/>
                </a:solidFill>
                <a:latin typeface="Times New Roman"/>
                <a:cs typeface="Times New Roman"/>
                <a:sym typeface="Times New Roman"/>
              </a:rPr>
              <a:t>EĞİTİM TALEP FORMU</a:t>
            </a:r>
            <a:endParaRPr sz="3200" b="1" dirty="0">
              <a:solidFill>
                <a:srgbClr val="34AFC0"/>
              </a:solidFill>
              <a:latin typeface="Times New Roman"/>
              <a:cs typeface="Times New Roman"/>
            </a:endParaRPr>
          </a:p>
        </p:txBody>
      </p:sp>
      <p:sp>
        <p:nvSpPr>
          <p:cNvPr id="1095" name="Google Shape;1095;p113"/>
          <p:cNvSpPr txBox="1"/>
          <p:nvPr/>
        </p:nvSpPr>
        <p:spPr>
          <a:xfrm>
            <a:off x="256832" y="1443861"/>
            <a:ext cx="8630335" cy="3970277"/>
          </a:xfrm>
          <a:prstGeom prst="rect">
            <a:avLst/>
          </a:prstGeom>
          <a:noFill/>
          <a:ln>
            <a:noFill/>
          </a:ln>
        </p:spPr>
        <p:txBody>
          <a:bodyPr spcFirstLastPara="1" wrap="square" lIns="91425" tIns="45700" rIns="91425" bIns="45700" anchor="t" anchorCtr="0">
            <a:spAutoFit/>
          </a:bodyPr>
          <a:lstStyle/>
          <a:p>
            <a:pPr marL="257175" marR="0" lvl="0" indent="-257175" algn="just"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Merkezimizde yürütülmek istenilen eğitimler talepler doğrultusunda açılmaktadır.</a:t>
            </a:r>
            <a:endParaRPr dirty="0"/>
          </a:p>
          <a:p>
            <a:pPr marL="257175" marR="0" lvl="0" indent="-104775" algn="just" rtl="0">
              <a:lnSpc>
                <a:spcPct val="150000"/>
              </a:lnSpc>
              <a:spcBef>
                <a:spcPts val="0"/>
              </a:spcBef>
              <a:spcAft>
                <a:spcPts val="0"/>
              </a:spcAft>
              <a:buClr>
                <a:schemeClr val="dk1"/>
              </a:buClr>
              <a:buSzPts val="2400"/>
              <a:buFont typeface="Noto Sans Symbols"/>
              <a:buNone/>
            </a:pPr>
            <a:endParaRPr sz="2400" dirty="0">
              <a:solidFill>
                <a:schemeClr val="dk1"/>
              </a:solidFill>
              <a:latin typeface="Times New Roman"/>
              <a:ea typeface="Times New Roman"/>
              <a:cs typeface="Times New Roman"/>
              <a:sym typeface="Times New Roman"/>
            </a:endParaRPr>
          </a:p>
          <a:p>
            <a:pPr marL="257175" marR="0" lvl="0" indent="-257175" algn="just"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Öğrencilerimiz ve akademisyenlerimiz talep ettikleri eğitimleri</a:t>
            </a:r>
            <a:endParaRPr dirty="0"/>
          </a:p>
          <a:p>
            <a:pPr marL="0" marR="0" lvl="0" indent="0" algn="just" rtl="0">
              <a:lnSpc>
                <a:spcPct val="150000"/>
              </a:lnSpc>
              <a:spcBef>
                <a:spcPts val="0"/>
              </a:spcBef>
              <a:spcAft>
                <a:spcPts val="0"/>
              </a:spcAft>
              <a:buNone/>
            </a:pPr>
            <a:r>
              <a:rPr lang="tr-TR" sz="2400" b="1" dirty="0">
                <a:solidFill>
                  <a:srgbClr val="0070C0"/>
                </a:solidFill>
                <a:latin typeface="Times New Roman"/>
                <a:ea typeface="Times New Roman"/>
                <a:cs typeface="Times New Roman"/>
                <a:sym typeface="Times New Roman"/>
              </a:rPr>
              <a:t>https://sem.ksbu.edu.tr/index/sayfa/7398/egitim-talep</a:t>
            </a:r>
            <a:endParaRPr dirty="0"/>
          </a:p>
          <a:p>
            <a:pPr marL="0" marR="0" lvl="0" indent="0" algn="just" rtl="0">
              <a:lnSpc>
                <a:spcPct val="150000"/>
              </a:lnSpc>
              <a:spcBef>
                <a:spcPts val="0"/>
              </a:spcBef>
              <a:spcAft>
                <a:spcPts val="0"/>
              </a:spcAft>
              <a:buNone/>
            </a:pPr>
            <a:r>
              <a:rPr lang="tr-TR" sz="2400" b="1" dirty="0">
                <a:solidFill>
                  <a:srgbClr val="0070C0"/>
                </a:solidFill>
                <a:latin typeface="Times New Roman"/>
                <a:ea typeface="Times New Roman"/>
                <a:cs typeface="Times New Roman"/>
                <a:sym typeface="Times New Roman"/>
              </a:rPr>
              <a:t>-formu</a:t>
            </a:r>
            <a:r>
              <a:rPr lang="tr-TR" sz="2400" dirty="0">
                <a:solidFill>
                  <a:srgbClr val="0070C0"/>
                </a:solidFill>
                <a:latin typeface="Times New Roman"/>
                <a:ea typeface="Times New Roman"/>
                <a:cs typeface="Times New Roman"/>
                <a:sym typeface="Times New Roman"/>
              </a:rPr>
              <a:t> </a:t>
            </a:r>
            <a:r>
              <a:rPr lang="tr-TR" sz="2400" dirty="0">
                <a:solidFill>
                  <a:schemeClr val="dk1"/>
                </a:solidFill>
                <a:latin typeface="Times New Roman"/>
                <a:ea typeface="Times New Roman"/>
                <a:cs typeface="Times New Roman"/>
                <a:sym typeface="Times New Roman"/>
              </a:rPr>
              <a:t>adresindeki formu doldurarak </a:t>
            </a:r>
            <a:r>
              <a:rPr lang="tr-TR" sz="2400" b="1" dirty="0">
                <a:solidFill>
                  <a:srgbClr val="0070C0"/>
                </a:solidFill>
                <a:latin typeface="Times New Roman"/>
                <a:ea typeface="Times New Roman"/>
                <a:cs typeface="Times New Roman"/>
                <a:sym typeface="Times New Roman"/>
              </a:rPr>
              <a:t>ksbusem@ksbu.edu.tr </a:t>
            </a:r>
            <a:r>
              <a:rPr lang="tr-TR" sz="2400" dirty="0">
                <a:solidFill>
                  <a:schemeClr val="dk1"/>
                </a:solidFill>
                <a:latin typeface="Times New Roman"/>
                <a:ea typeface="Times New Roman"/>
                <a:cs typeface="Times New Roman"/>
                <a:sym typeface="Times New Roman"/>
              </a:rPr>
              <a:t>mail adresine gönderebilirler.</a:t>
            </a:r>
            <a:endParaRPr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11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Verdana"/>
              <a:buNone/>
            </a:pPr>
            <a:endParaRPr/>
          </a:p>
        </p:txBody>
      </p:sp>
      <p:pic>
        <p:nvPicPr>
          <p:cNvPr id="1101" name="Google Shape;1101;p114"/>
          <p:cNvPicPr preferRelativeResize="0"/>
          <p:nvPr/>
        </p:nvPicPr>
        <p:blipFill rotWithShape="1">
          <a:blip r:embed="rId3">
            <a:alphaModFix/>
          </a:blip>
          <a:srcRect/>
          <a:stretch/>
        </p:blipFill>
        <p:spPr>
          <a:xfrm>
            <a:off x="-35960" y="214009"/>
            <a:ext cx="9215920" cy="6278865"/>
          </a:xfrm>
          <a:prstGeom prst="rect">
            <a:avLst/>
          </a:prstGeom>
          <a:noFill/>
          <a:ln>
            <a:noFill/>
          </a:ln>
        </p:spPr>
      </p:pic>
      <p:sp>
        <p:nvSpPr>
          <p:cNvPr id="1102" name="Google Shape;1102;p114"/>
          <p:cNvSpPr/>
          <p:nvPr/>
        </p:nvSpPr>
        <p:spPr>
          <a:xfrm>
            <a:off x="2846895" y="2102177"/>
            <a:ext cx="4072379" cy="518475"/>
          </a:xfrm>
          <a:prstGeom prst="rect">
            <a:avLst/>
          </a:prstGeom>
          <a:noFill/>
          <a:ln w="12700" cap="flat" cmpd="sng">
            <a:solidFill>
              <a:srgbClr val="C122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115"/>
          <p:cNvSpPr txBox="1">
            <a:spLocks noGrp="1"/>
          </p:cNvSpPr>
          <p:nvPr>
            <p:ph type="title"/>
          </p:nvPr>
        </p:nvSpPr>
        <p:spPr>
          <a:xfrm>
            <a:off x="515244" y="93272"/>
            <a:ext cx="8491308" cy="640153"/>
          </a:xfrm>
          <a:prstGeom prst="rect">
            <a:avLst/>
          </a:prstGeom>
          <a:solidFill>
            <a:schemeClr val="bg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AFC0"/>
              </a:buClr>
              <a:buSzPts val="2400"/>
              <a:buFont typeface="Times New Roman"/>
              <a:buNone/>
            </a:pPr>
            <a:r>
              <a:rPr lang="tr-TR" sz="2400" b="1" dirty="0">
                <a:solidFill>
                  <a:srgbClr val="34AFC0"/>
                </a:solidFill>
                <a:latin typeface="Times New Roman"/>
                <a:ea typeface="Times New Roman"/>
                <a:cs typeface="Times New Roman"/>
                <a:sym typeface="Times New Roman"/>
              </a:rPr>
              <a:t>EĞİTİM TALEP FORMU</a:t>
            </a:r>
            <a:endParaRPr dirty="0"/>
          </a:p>
        </p:txBody>
      </p:sp>
      <p:pic>
        <p:nvPicPr>
          <p:cNvPr id="1109" name="Google Shape;1109;p115"/>
          <p:cNvPicPr preferRelativeResize="0"/>
          <p:nvPr/>
        </p:nvPicPr>
        <p:blipFill rotWithShape="1">
          <a:blip r:embed="rId3">
            <a:alphaModFix/>
          </a:blip>
          <a:srcRect l="10366" t="5288" r="9159" b="3343"/>
          <a:stretch/>
        </p:blipFill>
        <p:spPr>
          <a:xfrm>
            <a:off x="1400175" y="619125"/>
            <a:ext cx="6343650" cy="5772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2"/>
          <p:cNvSpPr txBox="1">
            <a:spLocks noGrp="1"/>
          </p:cNvSpPr>
          <p:nvPr>
            <p:ph type="title"/>
          </p:nvPr>
        </p:nvSpPr>
        <p:spPr>
          <a:xfrm>
            <a:off x="341745" y="1205635"/>
            <a:ext cx="8478981" cy="1325563"/>
          </a:xfrm>
          <a:prstGeom prst="rect">
            <a:avLst/>
          </a:prstGeom>
          <a:noFill/>
          <a:ln>
            <a:noFill/>
          </a:ln>
        </p:spPr>
        <p:txBody>
          <a:bodyPr spcFirstLastPara="1" wrap="square" lIns="91425" tIns="45700" rIns="91425" bIns="45700" anchor="ctr" anchorCtr="0">
            <a:noAutofit/>
          </a:bodyPr>
          <a:lstStyle/>
          <a:p>
            <a:pPr marL="0" lvl="0" indent="0" algn="ctr" rtl="0">
              <a:lnSpc>
                <a:spcPct val="150000"/>
              </a:lnSpc>
              <a:spcBef>
                <a:spcPts val="0"/>
              </a:spcBef>
              <a:spcAft>
                <a:spcPts val="0"/>
              </a:spcAft>
              <a:buClr>
                <a:srgbClr val="34AFC0"/>
              </a:buClr>
              <a:buSzPts val="3200"/>
              <a:buFont typeface="Times New Roman"/>
              <a:buNone/>
            </a:pPr>
            <a:r>
              <a:rPr lang="tr-TR" sz="3200" b="1">
                <a:solidFill>
                  <a:srgbClr val="34AFC0"/>
                </a:solidFill>
                <a:latin typeface="Times New Roman"/>
                <a:ea typeface="Times New Roman"/>
                <a:cs typeface="Times New Roman"/>
                <a:sym typeface="Times New Roman"/>
              </a:rPr>
              <a:t>ÖĞRENCİ-DANIŞMAN </a:t>
            </a:r>
            <a:br>
              <a:rPr lang="tr-TR" sz="3200" b="1">
                <a:solidFill>
                  <a:srgbClr val="34AFC0"/>
                </a:solidFill>
                <a:latin typeface="Times New Roman"/>
                <a:ea typeface="Times New Roman"/>
                <a:cs typeface="Times New Roman"/>
                <a:sym typeface="Times New Roman"/>
              </a:rPr>
            </a:br>
            <a:r>
              <a:rPr lang="tr-TR" sz="3200" b="1">
                <a:solidFill>
                  <a:srgbClr val="34AFC0"/>
                </a:solidFill>
                <a:latin typeface="Times New Roman"/>
                <a:ea typeface="Times New Roman"/>
                <a:cs typeface="Times New Roman"/>
                <a:sym typeface="Times New Roman"/>
              </a:rPr>
              <a:t>RANDEVU SİSTEMİ NEDİR?</a:t>
            </a:r>
            <a:br>
              <a:rPr lang="tr-TR" sz="3200" b="1">
                <a:solidFill>
                  <a:srgbClr val="34AFC0"/>
                </a:solidFill>
                <a:latin typeface="Times New Roman"/>
                <a:ea typeface="Times New Roman"/>
                <a:cs typeface="Times New Roman"/>
                <a:sym typeface="Times New Roman"/>
              </a:rPr>
            </a:br>
            <a:r>
              <a:rPr lang="tr-TR" sz="3200" b="1">
                <a:solidFill>
                  <a:srgbClr val="34AFC0"/>
                </a:solidFill>
                <a:latin typeface="Times New Roman"/>
                <a:ea typeface="Times New Roman"/>
                <a:cs typeface="Times New Roman"/>
                <a:sym typeface="Times New Roman"/>
              </a:rPr>
              <a:t>NASIL ERİŞİM SAĞLANIR?</a:t>
            </a:r>
            <a:endParaRPr/>
          </a:p>
        </p:txBody>
      </p:sp>
      <p:sp>
        <p:nvSpPr>
          <p:cNvPr id="173" name="Google Shape;173;p12"/>
          <p:cNvSpPr txBox="1"/>
          <p:nvPr/>
        </p:nvSpPr>
        <p:spPr>
          <a:xfrm>
            <a:off x="711200" y="3426691"/>
            <a:ext cx="7869382" cy="175432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tr-TR" sz="2400">
                <a:solidFill>
                  <a:schemeClr val="dk1"/>
                </a:solidFill>
                <a:latin typeface="Times New Roman"/>
                <a:ea typeface="Times New Roman"/>
                <a:cs typeface="Times New Roman"/>
                <a:sym typeface="Times New Roman"/>
              </a:rPr>
              <a:t>Öğrencilerin danışmanlarından etkin bir şekilde danışmanlık hizmeti alması için oluşturulmuş, randevu ile görüşmeye dayalı elektronik bir sistemdir.</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116"/>
          <p:cNvSpPr txBox="1">
            <a:spLocks noGrp="1"/>
          </p:cNvSpPr>
          <p:nvPr>
            <p:ph type="title"/>
          </p:nvPr>
        </p:nvSpPr>
        <p:spPr>
          <a:xfrm>
            <a:off x="266153" y="109004"/>
            <a:ext cx="8249195"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DİL EĞİTİMLERİ</a:t>
            </a:r>
            <a:endParaRPr dirty="0"/>
          </a:p>
        </p:txBody>
      </p:sp>
      <p:sp>
        <p:nvSpPr>
          <p:cNvPr id="1115" name="Google Shape;1115;p116"/>
          <p:cNvSpPr/>
          <p:nvPr/>
        </p:nvSpPr>
        <p:spPr>
          <a:xfrm>
            <a:off x="441684" y="1270717"/>
            <a:ext cx="8249195" cy="4316566"/>
          </a:xfrm>
          <a:prstGeom prst="rect">
            <a:avLst/>
          </a:prstGeom>
          <a:noFill/>
          <a:ln>
            <a:noFill/>
          </a:ln>
        </p:spPr>
        <p:txBody>
          <a:bodyPr spcFirstLastPara="1" wrap="square" lIns="91425" tIns="45700" rIns="91425" bIns="45700" anchor="t" anchorCtr="0">
            <a:spAutoFit/>
          </a:bodyPr>
          <a:lstStyle/>
          <a:p>
            <a:pPr marL="257175" marR="0" lvl="0" indent="-257175" algn="l"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Almanca Dil Kursu (A1-A2-B1-B2)</a:t>
            </a:r>
            <a:endParaRPr dirty="0"/>
          </a:p>
          <a:p>
            <a:pPr marL="257175" marR="0" lvl="0" indent="-257175" algn="l"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İngilizce Dil Kursu (A1-A2-B1-B2)</a:t>
            </a:r>
            <a:endParaRPr dirty="0"/>
          </a:p>
          <a:p>
            <a:pPr marL="257175" marR="0" lvl="0" indent="-257175" algn="l"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İngilizce YDS ve YÖKDİL Hazırlık</a:t>
            </a:r>
            <a:endParaRPr dirty="0"/>
          </a:p>
          <a:p>
            <a:pPr marL="257175" marR="0" lvl="0" indent="-257175" algn="l" rtl="0">
              <a:lnSpc>
                <a:spcPct val="150000"/>
              </a:lnSpc>
              <a:spcBef>
                <a:spcPts val="0"/>
              </a:spcBef>
              <a:spcAft>
                <a:spcPts val="0"/>
              </a:spcAft>
              <a:buClr>
                <a:schemeClr val="dk1"/>
              </a:buClr>
              <a:buSzPts val="2400"/>
              <a:buFont typeface="Noto Sans Symbols"/>
              <a:buChar char="⮚"/>
            </a:pPr>
            <a:r>
              <a:rPr lang="tr-TR" sz="2400" dirty="0" err="1">
                <a:solidFill>
                  <a:schemeClr val="dk1"/>
                </a:solidFill>
                <a:latin typeface="Times New Roman"/>
                <a:ea typeface="Times New Roman"/>
                <a:cs typeface="Times New Roman"/>
                <a:sym typeface="Times New Roman"/>
              </a:rPr>
              <a:t>Academic</a:t>
            </a:r>
            <a:r>
              <a:rPr lang="tr-TR" sz="2400" dirty="0">
                <a:solidFill>
                  <a:schemeClr val="dk1"/>
                </a:solidFill>
                <a:latin typeface="Times New Roman"/>
                <a:ea typeface="Times New Roman"/>
                <a:cs typeface="Times New Roman"/>
                <a:sym typeface="Times New Roman"/>
              </a:rPr>
              <a:t> </a:t>
            </a:r>
            <a:r>
              <a:rPr lang="tr-TR" sz="2400" dirty="0" err="1">
                <a:solidFill>
                  <a:schemeClr val="dk1"/>
                </a:solidFill>
                <a:latin typeface="Times New Roman"/>
                <a:ea typeface="Times New Roman"/>
                <a:cs typeface="Times New Roman"/>
                <a:sym typeface="Times New Roman"/>
              </a:rPr>
              <a:t>Writing</a:t>
            </a:r>
            <a:r>
              <a:rPr lang="tr-TR" sz="2400" dirty="0">
                <a:solidFill>
                  <a:schemeClr val="dk1"/>
                </a:solidFill>
                <a:latin typeface="Times New Roman"/>
                <a:ea typeface="Times New Roman"/>
                <a:cs typeface="Times New Roman"/>
                <a:sym typeface="Times New Roman"/>
              </a:rPr>
              <a:t> &amp; Reading</a:t>
            </a:r>
            <a:endParaRPr dirty="0"/>
          </a:p>
          <a:p>
            <a:pPr marL="257175" marR="0" lvl="0" indent="-257175" algn="l"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TOEFL</a:t>
            </a:r>
            <a:endParaRPr dirty="0"/>
          </a:p>
          <a:p>
            <a:pPr marL="257175" marR="0" lvl="0" indent="-257175" algn="l"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PTE (</a:t>
            </a:r>
            <a:r>
              <a:rPr lang="tr-TR" sz="2400" dirty="0" err="1">
                <a:solidFill>
                  <a:schemeClr val="dk1"/>
                </a:solidFill>
                <a:latin typeface="Times New Roman"/>
                <a:ea typeface="Times New Roman"/>
                <a:cs typeface="Times New Roman"/>
                <a:sym typeface="Times New Roman"/>
              </a:rPr>
              <a:t>Pearson</a:t>
            </a:r>
            <a:r>
              <a:rPr lang="tr-TR" sz="2400" dirty="0">
                <a:solidFill>
                  <a:schemeClr val="dk1"/>
                </a:solidFill>
                <a:latin typeface="Times New Roman"/>
                <a:ea typeface="Times New Roman"/>
                <a:cs typeface="Times New Roman"/>
                <a:sym typeface="Times New Roman"/>
              </a:rPr>
              <a:t> Test of English</a:t>
            </a:r>
            <a:endParaRPr sz="2400" dirty="0">
              <a:solidFill>
                <a:schemeClr val="dk1"/>
              </a:solidFill>
              <a:latin typeface="Times New Roman"/>
              <a:ea typeface="Times New Roman"/>
              <a:cs typeface="Times New Roman"/>
              <a:sym typeface="Times New Roman"/>
            </a:endParaRPr>
          </a:p>
          <a:p>
            <a:pPr marL="257175" marR="0" lvl="0" indent="-257175" algn="l" rtl="0">
              <a:lnSpc>
                <a:spcPct val="150000"/>
              </a:lnSpc>
              <a:spcBef>
                <a:spcPts val="0"/>
              </a:spcBef>
              <a:spcAft>
                <a:spcPts val="0"/>
              </a:spcAft>
              <a:buClr>
                <a:schemeClr val="dk1"/>
              </a:buClr>
              <a:buSzPts val="2400"/>
              <a:buFont typeface="Noto Sans Symbols"/>
              <a:buChar char="⮚"/>
            </a:pPr>
            <a:r>
              <a:rPr lang="tr-TR" sz="2400" dirty="0" err="1">
                <a:solidFill>
                  <a:schemeClr val="dk1"/>
                </a:solidFill>
                <a:latin typeface="Times New Roman"/>
                <a:ea typeface="Times New Roman"/>
                <a:cs typeface="Times New Roman"/>
                <a:sym typeface="Times New Roman"/>
              </a:rPr>
              <a:t>Academic</a:t>
            </a:r>
            <a:r>
              <a:rPr lang="tr-TR" sz="2400" dirty="0">
                <a:solidFill>
                  <a:schemeClr val="dk1"/>
                </a:solidFill>
                <a:latin typeface="Times New Roman"/>
                <a:ea typeface="Times New Roman"/>
                <a:cs typeface="Times New Roman"/>
                <a:sym typeface="Times New Roman"/>
              </a:rPr>
              <a:t>) Sınav Merkezi </a:t>
            </a:r>
            <a:endParaRPr sz="24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2250" dirty="0">
              <a:solidFill>
                <a:schemeClr val="dk1"/>
              </a:solidFill>
              <a:latin typeface="Verdana"/>
              <a:ea typeface="Verdana"/>
              <a:cs typeface="Verdana"/>
              <a:sym typeface="Verdana"/>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117"/>
          <p:cNvSpPr txBox="1">
            <a:spLocks noGrp="1"/>
          </p:cNvSpPr>
          <p:nvPr>
            <p:ph type="title"/>
          </p:nvPr>
        </p:nvSpPr>
        <p:spPr>
          <a:xfrm>
            <a:off x="3362325" y="1407065"/>
            <a:ext cx="5691187" cy="1224473"/>
          </a:xfrm>
          <a:prstGeom prst="rect">
            <a:avLst/>
          </a:prstGeom>
          <a:solidFill>
            <a:schemeClr val="bg1"/>
          </a:solidFill>
          <a:ln>
            <a:noFill/>
          </a:ln>
        </p:spPr>
        <p:txBody>
          <a:bodyPr spcFirstLastPara="1" wrap="square" lIns="91425" tIns="45700" rIns="91425" bIns="45700" anchor="ctr" anchorCtr="0">
            <a:noAutofit/>
          </a:bodyPr>
          <a:lstStyle/>
          <a:p>
            <a:pPr marL="0" lvl="0" indent="0" algn="ctr" rtl="0">
              <a:lnSpc>
                <a:spcPct val="150000"/>
              </a:lnSpc>
              <a:spcBef>
                <a:spcPts val="0"/>
              </a:spcBef>
              <a:spcAft>
                <a:spcPts val="0"/>
              </a:spcAft>
              <a:buClr>
                <a:schemeClr val="dk1"/>
              </a:buClr>
              <a:buSzPts val="2400"/>
              <a:buFont typeface="Times New Roman"/>
              <a:buNone/>
            </a:pPr>
            <a:r>
              <a:rPr lang="tr-TR" sz="2400" dirty="0">
                <a:latin typeface="Times New Roman"/>
                <a:ea typeface="Times New Roman"/>
                <a:cs typeface="Times New Roman"/>
                <a:sym typeface="Times New Roman"/>
              </a:rPr>
              <a:t>Merkezimizde katılımcılara </a:t>
            </a:r>
            <a:r>
              <a:rPr lang="tr-TR" sz="2400" b="1" dirty="0">
                <a:solidFill>
                  <a:srgbClr val="0070C0"/>
                </a:solidFill>
                <a:latin typeface="Times New Roman"/>
                <a:ea typeface="Times New Roman"/>
                <a:cs typeface="Times New Roman"/>
                <a:sym typeface="Times New Roman"/>
              </a:rPr>
              <a:t>İngilizce</a:t>
            </a:r>
            <a:r>
              <a:rPr lang="tr-TR" sz="2400" dirty="0">
                <a:latin typeface="Times New Roman"/>
                <a:ea typeface="Times New Roman"/>
                <a:cs typeface="Times New Roman"/>
                <a:sym typeface="Times New Roman"/>
              </a:rPr>
              <a:t> ve </a:t>
            </a:r>
            <a:r>
              <a:rPr lang="tr-TR" sz="2400" b="1" dirty="0" err="1">
                <a:solidFill>
                  <a:srgbClr val="0070C0"/>
                </a:solidFill>
                <a:latin typeface="Times New Roman"/>
                <a:ea typeface="Times New Roman"/>
                <a:cs typeface="Times New Roman"/>
                <a:sym typeface="Times New Roman"/>
              </a:rPr>
              <a:t>Almanca’yı</a:t>
            </a:r>
            <a:endParaRPr dirty="0"/>
          </a:p>
        </p:txBody>
      </p:sp>
      <p:pic>
        <p:nvPicPr>
          <p:cNvPr id="1121" name="Google Shape;1121;p117"/>
          <p:cNvPicPr preferRelativeResize="0"/>
          <p:nvPr/>
        </p:nvPicPr>
        <p:blipFill rotWithShape="1">
          <a:blip r:embed="rId3">
            <a:alphaModFix/>
          </a:blip>
          <a:srcRect/>
          <a:stretch/>
        </p:blipFill>
        <p:spPr>
          <a:xfrm>
            <a:off x="293915" y="433387"/>
            <a:ext cx="3135085" cy="2574345"/>
          </a:xfrm>
          <a:prstGeom prst="rect">
            <a:avLst/>
          </a:prstGeom>
          <a:noFill/>
          <a:ln>
            <a:noFill/>
          </a:ln>
        </p:spPr>
      </p:pic>
      <p:sp>
        <p:nvSpPr>
          <p:cNvPr id="1122" name="Google Shape;1122;p117"/>
          <p:cNvSpPr txBox="1"/>
          <p:nvPr/>
        </p:nvSpPr>
        <p:spPr>
          <a:xfrm>
            <a:off x="600890" y="189525"/>
            <a:ext cx="8249195" cy="994172"/>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dk1"/>
              </a:buClr>
              <a:buSzPts val="3200"/>
              <a:buFont typeface="Verdana"/>
              <a:buNone/>
            </a:pPr>
            <a:endParaRPr sz="3200" b="1">
              <a:solidFill>
                <a:srgbClr val="34AFC0"/>
              </a:solidFill>
              <a:latin typeface="Times New Roman"/>
              <a:ea typeface="Times New Roman"/>
              <a:cs typeface="Times New Roman"/>
              <a:sym typeface="Times New Roman"/>
            </a:endParaRPr>
          </a:p>
        </p:txBody>
      </p:sp>
      <p:sp>
        <p:nvSpPr>
          <p:cNvPr id="2" name="Metin kutusu 1">
            <a:extLst>
              <a:ext uri="{FF2B5EF4-FFF2-40B4-BE49-F238E27FC236}">
                <a16:creationId xmlns:a16="http://schemas.microsoft.com/office/drawing/2014/main" id="{384D19BB-2BFE-4321-9A2C-6B8FEBB27054}"/>
              </a:ext>
            </a:extLst>
          </p:cNvPr>
          <p:cNvSpPr txBox="1"/>
          <p:nvPr/>
        </p:nvSpPr>
        <p:spPr>
          <a:xfrm>
            <a:off x="472302" y="3007733"/>
            <a:ext cx="8506370" cy="1687578"/>
          </a:xfrm>
          <a:prstGeom prst="rect">
            <a:avLst/>
          </a:prstGeom>
          <a:noFill/>
        </p:spPr>
        <p:txBody>
          <a:bodyPr wrap="square" rtlCol="0">
            <a:spAutoFit/>
          </a:bodyPr>
          <a:lstStyle/>
          <a:p>
            <a:pPr algn="just">
              <a:lnSpc>
                <a:spcPct val="150000"/>
              </a:lnSpc>
            </a:pPr>
            <a:r>
              <a:rPr lang="tr-TR" sz="2400" b="1" dirty="0">
                <a:solidFill>
                  <a:srgbClr val="0070C0"/>
                </a:solidFill>
                <a:latin typeface="Times New Roman"/>
                <a:ea typeface="Times New Roman"/>
                <a:cs typeface="Times New Roman"/>
                <a:sym typeface="Times New Roman"/>
              </a:rPr>
              <a:t>Avrupa Birliği Dil Referans </a:t>
            </a:r>
            <a:r>
              <a:rPr lang="tr-TR" sz="2400" b="1" dirty="0" err="1">
                <a:solidFill>
                  <a:srgbClr val="0070C0"/>
                </a:solidFill>
                <a:latin typeface="Times New Roman"/>
                <a:ea typeface="Times New Roman"/>
                <a:cs typeface="Times New Roman"/>
                <a:sym typeface="Times New Roman"/>
              </a:rPr>
              <a:t>Çerçevesi’nce</a:t>
            </a:r>
            <a:r>
              <a:rPr lang="tr-TR" sz="2400" b="1" dirty="0">
                <a:solidFill>
                  <a:srgbClr val="0070C0"/>
                </a:solidFill>
                <a:latin typeface="Times New Roman"/>
                <a:ea typeface="Times New Roman"/>
                <a:cs typeface="Times New Roman"/>
                <a:sym typeface="Times New Roman"/>
              </a:rPr>
              <a:t> </a:t>
            </a:r>
            <a:r>
              <a:rPr lang="tr-TR" sz="2400" dirty="0">
                <a:latin typeface="Times New Roman"/>
                <a:ea typeface="Times New Roman"/>
                <a:cs typeface="Times New Roman"/>
                <a:sym typeface="Times New Roman"/>
              </a:rPr>
              <a:t/>
            </a:r>
            <a:br>
              <a:rPr lang="tr-TR" sz="2400" dirty="0">
                <a:latin typeface="Times New Roman"/>
                <a:ea typeface="Times New Roman"/>
                <a:cs typeface="Times New Roman"/>
                <a:sym typeface="Times New Roman"/>
              </a:rPr>
            </a:br>
            <a:r>
              <a:rPr lang="tr-TR" sz="2400" b="1" i="1" dirty="0">
                <a:latin typeface="Times New Roman"/>
                <a:ea typeface="Times New Roman"/>
                <a:cs typeface="Times New Roman"/>
                <a:sym typeface="Times New Roman"/>
              </a:rPr>
              <a:t>(</a:t>
            </a:r>
            <a:r>
              <a:rPr lang="tr-TR" sz="2400" b="1" i="1" dirty="0" err="1">
                <a:latin typeface="Times New Roman"/>
                <a:ea typeface="Times New Roman"/>
                <a:cs typeface="Times New Roman"/>
                <a:sym typeface="Times New Roman"/>
              </a:rPr>
              <a:t>The</a:t>
            </a:r>
            <a:r>
              <a:rPr lang="tr-TR" sz="2400" b="1" i="1" dirty="0">
                <a:latin typeface="Times New Roman"/>
                <a:ea typeface="Times New Roman"/>
                <a:cs typeface="Times New Roman"/>
                <a:sym typeface="Times New Roman"/>
              </a:rPr>
              <a:t> </a:t>
            </a:r>
            <a:r>
              <a:rPr lang="tr-TR" sz="2400" b="1" i="1" dirty="0" err="1">
                <a:latin typeface="Times New Roman"/>
                <a:ea typeface="Times New Roman"/>
                <a:cs typeface="Times New Roman"/>
                <a:sym typeface="Times New Roman"/>
              </a:rPr>
              <a:t>Common</a:t>
            </a:r>
            <a:r>
              <a:rPr lang="tr-TR" sz="2400" b="1" i="1" dirty="0">
                <a:latin typeface="Times New Roman"/>
                <a:ea typeface="Times New Roman"/>
                <a:cs typeface="Times New Roman"/>
                <a:sym typeface="Times New Roman"/>
              </a:rPr>
              <a:t> </a:t>
            </a:r>
            <a:r>
              <a:rPr lang="tr-TR" sz="2400" b="1" i="1" dirty="0" err="1">
                <a:latin typeface="Times New Roman"/>
                <a:ea typeface="Times New Roman"/>
                <a:cs typeface="Times New Roman"/>
                <a:sym typeface="Times New Roman"/>
              </a:rPr>
              <a:t>European</a:t>
            </a:r>
            <a:r>
              <a:rPr lang="tr-TR" sz="2400" b="1" i="1" dirty="0">
                <a:latin typeface="Times New Roman"/>
                <a:ea typeface="Times New Roman"/>
                <a:cs typeface="Times New Roman"/>
                <a:sym typeface="Times New Roman"/>
              </a:rPr>
              <a:t> Framework of </a:t>
            </a:r>
            <a:br>
              <a:rPr lang="tr-TR" sz="2400" b="1" i="1" dirty="0">
                <a:latin typeface="Times New Roman"/>
                <a:ea typeface="Times New Roman"/>
                <a:cs typeface="Times New Roman"/>
                <a:sym typeface="Times New Roman"/>
              </a:rPr>
            </a:br>
            <a:r>
              <a:rPr lang="tr-TR" sz="2400" b="1" i="1" dirty="0">
                <a:latin typeface="Times New Roman"/>
                <a:ea typeface="Times New Roman"/>
                <a:cs typeface="Times New Roman"/>
                <a:sym typeface="Times New Roman"/>
              </a:rPr>
              <a:t>Reference </a:t>
            </a:r>
            <a:r>
              <a:rPr lang="tr-TR" sz="2400" b="1" i="1" dirty="0" err="1">
                <a:latin typeface="Times New Roman"/>
                <a:ea typeface="Times New Roman"/>
                <a:cs typeface="Times New Roman"/>
                <a:sym typeface="Times New Roman"/>
              </a:rPr>
              <a:t>for</a:t>
            </a:r>
            <a:r>
              <a:rPr lang="tr-TR" sz="2400" b="1" i="1" dirty="0">
                <a:latin typeface="Times New Roman"/>
                <a:ea typeface="Times New Roman"/>
                <a:cs typeface="Times New Roman"/>
                <a:sym typeface="Times New Roman"/>
              </a:rPr>
              <a:t> </a:t>
            </a:r>
            <a:r>
              <a:rPr lang="tr-TR" sz="2400" b="1" i="1" dirty="0" err="1">
                <a:latin typeface="Times New Roman"/>
                <a:ea typeface="Times New Roman"/>
                <a:cs typeface="Times New Roman"/>
                <a:sym typeface="Times New Roman"/>
              </a:rPr>
              <a:t>Languages</a:t>
            </a:r>
            <a:r>
              <a:rPr lang="tr-TR" sz="2400" b="1" i="1" dirty="0">
                <a:latin typeface="Times New Roman"/>
                <a:ea typeface="Times New Roman"/>
                <a:cs typeface="Times New Roman"/>
                <a:sym typeface="Times New Roman"/>
              </a:rPr>
              <a:t>)</a:t>
            </a:r>
            <a:endParaRPr lang="tr-TR" sz="2400" b="1" dirty="0"/>
          </a:p>
        </p:txBody>
      </p:sp>
      <p:sp>
        <p:nvSpPr>
          <p:cNvPr id="3" name="Metin kutusu 2">
            <a:extLst>
              <a:ext uri="{FF2B5EF4-FFF2-40B4-BE49-F238E27FC236}">
                <a16:creationId xmlns:a16="http://schemas.microsoft.com/office/drawing/2014/main" id="{3EAEBD24-2D34-4383-90A3-CDCF3FEFB91D}"/>
              </a:ext>
            </a:extLst>
          </p:cNvPr>
          <p:cNvSpPr txBox="1"/>
          <p:nvPr/>
        </p:nvSpPr>
        <p:spPr>
          <a:xfrm>
            <a:off x="398691" y="4918679"/>
            <a:ext cx="8402409" cy="830997"/>
          </a:xfrm>
          <a:prstGeom prst="rect">
            <a:avLst/>
          </a:prstGeom>
          <a:noFill/>
        </p:spPr>
        <p:txBody>
          <a:bodyPr wrap="square" rtlCol="0">
            <a:spAutoFit/>
          </a:bodyPr>
          <a:lstStyle/>
          <a:p>
            <a:pPr algn="just"/>
            <a:r>
              <a:rPr lang="tr-TR" sz="2400" dirty="0">
                <a:solidFill>
                  <a:schemeClr val="dk1"/>
                </a:solidFill>
                <a:latin typeface="Times New Roman"/>
                <a:cs typeface="Times New Roman"/>
                <a:sym typeface="Times New Roman"/>
              </a:rPr>
              <a:t>belirlenmiş dil seviyelerine uygun bir şekilde öğrenme imkanı sunulur.</a:t>
            </a:r>
            <a:endParaRPr lang="tr-TR" sz="2400" dirty="0">
              <a:solidFill>
                <a:schemeClr val="dk1"/>
              </a:solidFill>
              <a:latin typeface="Times New Roman"/>
              <a:cs typeface="Times New Roman"/>
              <a:sym typeface="Verdana"/>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pic>
        <p:nvPicPr>
          <p:cNvPr id="3" name="Resim 2">
            <a:extLst>
              <a:ext uri="{FF2B5EF4-FFF2-40B4-BE49-F238E27FC236}">
                <a16:creationId xmlns:a16="http://schemas.microsoft.com/office/drawing/2014/main" id="{CC73988D-B325-428D-98FD-92126B591E92}"/>
              </a:ext>
            </a:extLst>
          </p:cNvPr>
          <p:cNvPicPr>
            <a:picLocks noChangeAspect="1"/>
          </p:cNvPicPr>
          <p:nvPr/>
        </p:nvPicPr>
        <p:blipFill rotWithShape="1">
          <a:blip r:embed="rId3"/>
          <a:srcRect l="32283" t="33107" r="19062"/>
          <a:stretch/>
        </p:blipFill>
        <p:spPr>
          <a:xfrm>
            <a:off x="14287" y="0"/>
            <a:ext cx="9115425" cy="5752754"/>
          </a:xfrm>
          <a:prstGeom prst="rect">
            <a:avLst/>
          </a:prstGeom>
        </p:spPr>
      </p:pic>
      <p:sp>
        <p:nvSpPr>
          <p:cNvPr id="1127" name="Google Shape;1127;p118"/>
          <p:cNvSpPr/>
          <p:nvPr/>
        </p:nvSpPr>
        <p:spPr>
          <a:xfrm>
            <a:off x="1" y="4493768"/>
            <a:ext cx="9115424" cy="1754286"/>
          </a:xfrm>
          <a:prstGeom prst="rect">
            <a:avLst/>
          </a:prstGeom>
          <a:solidFill>
            <a:schemeClr val="bg1"/>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tr-TR" sz="2400" dirty="0">
                <a:solidFill>
                  <a:schemeClr val="dk1"/>
                </a:solidFill>
                <a:latin typeface="Times New Roman"/>
                <a:ea typeface="Times New Roman"/>
                <a:cs typeface="Times New Roman"/>
                <a:sym typeface="Times New Roman"/>
              </a:rPr>
              <a:t>Düzenlenecek eğitimler kapsamında katılımcıların dili öncelikle gündelik yaşamda, yani iletişimsel anlamda etkili bir şekilde kullanabilecek seviyeye gelmesi hedeflenmektedir. </a:t>
            </a:r>
            <a:endParaRPr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pic>
        <p:nvPicPr>
          <p:cNvPr id="1133" name="Google Shape;1133;p119"/>
          <p:cNvPicPr preferRelativeResize="0"/>
          <p:nvPr/>
        </p:nvPicPr>
        <p:blipFill rotWithShape="1">
          <a:blip r:embed="rId3">
            <a:alphaModFix/>
          </a:blip>
          <a:srcRect/>
          <a:stretch/>
        </p:blipFill>
        <p:spPr>
          <a:xfrm>
            <a:off x="3667126" y="3743326"/>
            <a:ext cx="5476874" cy="2695182"/>
          </a:xfrm>
          <a:prstGeom prst="rect">
            <a:avLst/>
          </a:prstGeom>
          <a:noFill/>
          <a:ln>
            <a:noFill/>
          </a:ln>
        </p:spPr>
      </p:pic>
      <p:sp>
        <p:nvSpPr>
          <p:cNvPr id="1134" name="Google Shape;1134;p119"/>
          <p:cNvSpPr/>
          <p:nvPr/>
        </p:nvSpPr>
        <p:spPr>
          <a:xfrm>
            <a:off x="185465" y="856457"/>
            <a:ext cx="8773070" cy="341627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tr-TR" sz="2400" dirty="0">
                <a:solidFill>
                  <a:schemeClr val="dk1"/>
                </a:solidFill>
                <a:latin typeface="Times New Roman"/>
                <a:ea typeface="Times New Roman"/>
                <a:cs typeface="Times New Roman"/>
                <a:sym typeface="Times New Roman"/>
              </a:rPr>
              <a:t>Düzenlenecek dil kursları başlangıç seviyesinde (A1 ve A2) ve orta seviyede (B1 ve B2) bir dil eğitimi verilmesine yöneliktir. </a:t>
            </a:r>
            <a:endParaRPr dirty="0"/>
          </a:p>
          <a:p>
            <a:pPr marL="0" marR="0" lvl="0" indent="0" algn="just" rtl="0">
              <a:lnSpc>
                <a:spcPct val="150000"/>
              </a:lnSpc>
              <a:spcBef>
                <a:spcPts val="0"/>
              </a:spcBef>
              <a:spcAft>
                <a:spcPts val="0"/>
              </a:spcAft>
              <a:buNone/>
            </a:pPr>
            <a:endParaRPr sz="2400" dirty="0">
              <a:solidFill>
                <a:schemeClr val="dk1"/>
              </a:solidFill>
              <a:latin typeface="Times New Roman"/>
              <a:ea typeface="Times New Roman"/>
              <a:cs typeface="Times New Roman"/>
              <a:sym typeface="Times New Roman"/>
            </a:endParaRPr>
          </a:p>
          <a:p>
            <a:pPr marL="0" marR="0" lvl="0" indent="0" algn="just" rtl="0">
              <a:lnSpc>
                <a:spcPct val="150000"/>
              </a:lnSpc>
              <a:spcBef>
                <a:spcPts val="0"/>
              </a:spcBef>
              <a:spcAft>
                <a:spcPts val="0"/>
              </a:spcAft>
              <a:buNone/>
            </a:pPr>
            <a:r>
              <a:rPr lang="tr-TR" sz="2400" dirty="0">
                <a:solidFill>
                  <a:schemeClr val="dk1"/>
                </a:solidFill>
                <a:latin typeface="Times New Roman"/>
                <a:ea typeface="Times New Roman"/>
                <a:cs typeface="Times New Roman"/>
                <a:sym typeface="Times New Roman"/>
              </a:rPr>
              <a:t>Bu bağlamda her dört seviyede öncelikli olarak duyma, okuma, konuşma ve yazma becerilerinin geliştirilmesine yönelik çalışmalar yapılmaktadır.</a:t>
            </a:r>
            <a:endParaRPr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120"/>
          <p:cNvSpPr/>
          <p:nvPr/>
        </p:nvSpPr>
        <p:spPr>
          <a:xfrm>
            <a:off x="244263" y="893126"/>
            <a:ext cx="8661612" cy="452427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tr-TR" sz="2400" dirty="0">
                <a:solidFill>
                  <a:schemeClr val="dk1"/>
                </a:solidFill>
                <a:latin typeface="Times New Roman"/>
                <a:ea typeface="Times New Roman"/>
                <a:cs typeface="Times New Roman"/>
                <a:sym typeface="Times New Roman"/>
              </a:rPr>
              <a:t>Bu hedefler doğrultusunda 2019 yılında kurulan merkezde şu ana kadar yabancı dil eğitimlerinden </a:t>
            </a:r>
            <a:r>
              <a:rPr lang="tr-TR" sz="2400" b="1" dirty="0">
                <a:solidFill>
                  <a:srgbClr val="002060"/>
                </a:solidFill>
                <a:latin typeface="Times New Roman"/>
                <a:ea typeface="Times New Roman"/>
                <a:cs typeface="Times New Roman"/>
                <a:sym typeface="Times New Roman"/>
              </a:rPr>
              <a:t>“Genel İngilizce”, “Genel Almanca”, “Yabancı Dil Sınavlarına Hazırlık Kursları”, </a:t>
            </a:r>
            <a:r>
              <a:rPr lang="tr-TR" sz="2400" dirty="0">
                <a:solidFill>
                  <a:schemeClr val="dk1"/>
                </a:solidFill>
                <a:latin typeface="Times New Roman"/>
                <a:ea typeface="Times New Roman"/>
                <a:cs typeface="Times New Roman"/>
                <a:sym typeface="Times New Roman"/>
              </a:rPr>
              <a:t>mesleki eğitimlerden </a:t>
            </a:r>
            <a:r>
              <a:rPr lang="tr-TR" sz="2400" b="1" dirty="0">
                <a:solidFill>
                  <a:srgbClr val="002060"/>
                </a:solidFill>
                <a:latin typeface="Times New Roman"/>
                <a:ea typeface="Times New Roman"/>
                <a:cs typeface="Times New Roman"/>
                <a:sym typeface="Times New Roman"/>
              </a:rPr>
              <a:t>“Deney Hayvanları Kullanım Sertifika Programı” ile “Dezenfeksiyon Antisepsi Sterilizasyon Sertifika Programı”</a:t>
            </a:r>
            <a:r>
              <a:rPr lang="tr-TR" sz="2400" dirty="0">
                <a:solidFill>
                  <a:schemeClr val="dk1"/>
                </a:solidFill>
                <a:latin typeface="Times New Roman"/>
                <a:ea typeface="Times New Roman"/>
                <a:cs typeface="Times New Roman"/>
                <a:sym typeface="Times New Roman"/>
              </a:rPr>
              <a:t>, akademik eğitimlerden “</a:t>
            </a:r>
            <a:r>
              <a:rPr lang="tr-TR" sz="2400" b="1" dirty="0">
                <a:solidFill>
                  <a:srgbClr val="002060"/>
                </a:solidFill>
                <a:latin typeface="Times New Roman"/>
                <a:ea typeface="Times New Roman"/>
                <a:cs typeface="Times New Roman"/>
                <a:sym typeface="Times New Roman"/>
              </a:rPr>
              <a:t>Proje Hazırlama Eğitimi</a:t>
            </a:r>
            <a:r>
              <a:rPr lang="tr-TR" sz="2400" dirty="0">
                <a:solidFill>
                  <a:schemeClr val="dk1"/>
                </a:solidFill>
                <a:latin typeface="Times New Roman"/>
                <a:ea typeface="Times New Roman"/>
                <a:cs typeface="Times New Roman"/>
                <a:sym typeface="Times New Roman"/>
              </a:rPr>
              <a:t>” ile </a:t>
            </a:r>
            <a:r>
              <a:rPr lang="tr-TR" sz="2400" b="1" dirty="0">
                <a:solidFill>
                  <a:srgbClr val="002060"/>
                </a:solidFill>
                <a:latin typeface="Times New Roman"/>
                <a:ea typeface="Times New Roman"/>
                <a:cs typeface="Times New Roman"/>
                <a:sym typeface="Times New Roman"/>
              </a:rPr>
              <a:t>“Nitel Araştırma Kursu”, </a:t>
            </a:r>
            <a:r>
              <a:rPr lang="tr-TR" sz="2400" dirty="0">
                <a:solidFill>
                  <a:schemeClr val="dk1"/>
                </a:solidFill>
                <a:latin typeface="Times New Roman"/>
                <a:ea typeface="Times New Roman"/>
                <a:cs typeface="Times New Roman"/>
                <a:sym typeface="Times New Roman"/>
              </a:rPr>
              <a:t>kişisel gelişim kurslarından ise </a:t>
            </a:r>
            <a:r>
              <a:rPr lang="tr-TR" sz="2400" b="1" dirty="0">
                <a:solidFill>
                  <a:srgbClr val="002060"/>
                </a:solidFill>
                <a:latin typeface="Times New Roman"/>
                <a:ea typeface="Times New Roman"/>
                <a:cs typeface="Times New Roman"/>
                <a:sym typeface="Times New Roman"/>
              </a:rPr>
              <a:t>“Temel Seviye İşaret Dili Eğitimi” </a:t>
            </a:r>
            <a:r>
              <a:rPr lang="tr-TR" sz="2400" dirty="0">
                <a:solidFill>
                  <a:schemeClr val="dk1"/>
                </a:solidFill>
                <a:latin typeface="Times New Roman"/>
                <a:ea typeface="Times New Roman"/>
                <a:cs typeface="Times New Roman"/>
                <a:sym typeface="Times New Roman"/>
              </a:rPr>
              <a:t>verilmiştir. </a:t>
            </a:r>
            <a:endParaRPr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21"/>
          <p:cNvSpPr txBox="1">
            <a:spLocks noGrp="1"/>
          </p:cNvSpPr>
          <p:nvPr>
            <p:ph type="title"/>
          </p:nvPr>
        </p:nvSpPr>
        <p:spPr>
          <a:xfrm>
            <a:off x="1402773" y="237451"/>
            <a:ext cx="3528578" cy="647700"/>
          </a:xfrm>
          <a:prstGeom prst="rect">
            <a:avLst/>
          </a:prstGeom>
          <a:solidFill>
            <a:schemeClr val="bg1"/>
          </a:solidFill>
          <a:ln w="57150">
            <a:solidFill>
              <a:schemeClr val="bg1">
                <a:lumMod val="95000"/>
              </a:schemeClr>
            </a:solid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dirty="0">
                <a:solidFill>
                  <a:srgbClr val="00B0F0"/>
                </a:solidFill>
                <a:latin typeface="Times New Roman"/>
                <a:ea typeface="Times New Roman"/>
                <a:cs typeface="Times New Roman"/>
                <a:sym typeface="Times New Roman"/>
              </a:rPr>
              <a:t>BİZE ULAŞIN</a:t>
            </a:r>
            <a:endParaRPr dirty="0">
              <a:solidFill>
                <a:srgbClr val="00B0F0"/>
              </a:solidFill>
            </a:endParaRPr>
          </a:p>
        </p:txBody>
      </p:sp>
      <p:sp>
        <p:nvSpPr>
          <p:cNvPr id="1146" name="Google Shape;1146;p121"/>
          <p:cNvSpPr/>
          <p:nvPr/>
        </p:nvSpPr>
        <p:spPr>
          <a:xfrm>
            <a:off x="1385194" y="1680222"/>
            <a:ext cx="3925685"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600" b="1" u="sng" dirty="0">
                <a:solidFill>
                  <a:srgbClr val="0070C0"/>
                </a:solidFill>
                <a:latin typeface="Times New Roman"/>
                <a:ea typeface="Times New Roman"/>
                <a:cs typeface="Times New Roman"/>
                <a:sym typeface="Times New Roman"/>
                <a:hlinkClick r:id="rId3">
                  <a:extLst>
                    <a:ext uri="{A12FA001-AC4F-418D-AE19-62706E023703}">
                      <ahyp:hlinkClr xmlns="" xmlns:ahyp="http://schemas.microsoft.com/office/drawing/2018/hyperlinkcolor" val="tx"/>
                    </a:ext>
                  </a:extLst>
                </a:hlinkClick>
              </a:rPr>
              <a:t>http://sem.ksbu.edu.tr/</a:t>
            </a:r>
            <a:r>
              <a:rPr lang="tr-TR" sz="2600" b="1" dirty="0">
                <a:solidFill>
                  <a:srgbClr val="0070C0"/>
                </a:solidFill>
                <a:latin typeface="Times New Roman"/>
                <a:ea typeface="Times New Roman"/>
                <a:cs typeface="Times New Roman"/>
                <a:sym typeface="Times New Roman"/>
              </a:rPr>
              <a:t>                  </a:t>
            </a:r>
            <a:endParaRPr sz="2600" dirty="0"/>
          </a:p>
        </p:txBody>
      </p:sp>
      <p:pic>
        <p:nvPicPr>
          <p:cNvPr id="1147" name="Google Shape;1147;p121"/>
          <p:cNvPicPr preferRelativeResize="0"/>
          <p:nvPr/>
        </p:nvPicPr>
        <p:blipFill rotWithShape="1">
          <a:blip r:embed="rId4">
            <a:alphaModFix/>
          </a:blip>
          <a:srcRect b="14609"/>
          <a:stretch/>
        </p:blipFill>
        <p:spPr>
          <a:xfrm>
            <a:off x="176646" y="2637792"/>
            <a:ext cx="8780318" cy="3396095"/>
          </a:xfrm>
          <a:prstGeom prst="rect">
            <a:avLst/>
          </a:prstGeom>
          <a:noFill/>
          <a:ln>
            <a:noFill/>
          </a:ln>
        </p:spPr>
      </p:pic>
      <p:sp>
        <p:nvSpPr>
          <p:cNvPr id="2" name="Ok: Aşağı 1">
            <a:extLst>
              <a:ext uri="{FF2B5EF4-FFF2-40B4-BE49-F238E27FC236}">
                <a16:creationId xmlns:a16="http://schemas.microsoft.com/office/drawing/2014/main" id="{F90522D6-F290-48F4-BE48-B6F8C940D538}"/>
              </a:ext>
            </a:extLst>
          </p:cNvPr>
          <p:cNvSpPr/>
          <p:nvPr/>
        </p:nvSpPr>
        <p:spPr>
          <a:xfrm>
            <a:off x="2971800" y="948820"/>
            <a:ext cx="752475" cy="647700"/>
          </a:xfrm>
          <a:prstGeom prst="downArrow">
            <a:avLst/>
          </a:prstGeom>
          <a:solidFill>
            <a:schemeClr val="accent5">
              <a:lumMod val="60000"/>
              <a:lumOff val="4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122"/>
          <p:cNvSpPr txBox="1">
            <a:spLocks noGrp="1"/>
          </p:cNvSpPr>
          <p:nvPr>
            <p:ph type="title"/>
          </p:nvPr>
        </p:nvSpPr>
        <p:spPr>
          <a:xfrm>
            <a:off x="190500" y="161280"/>
            <a:ext cx="3302009" cy="830997"/>
          </a:xfrm>
          <a:prstGeom prst="rect">
            <a:avLst/>
          </a:prstGeom>
          <a:solidFill>
            <a:schemeClr val="bg1"/>
          </a:solidFill>
          <a:ln w="57150">
            <a:solidFill>
              <a:schemeClr val="bg1">
                <a:lumMod val="95000"/>
              </a:schemeClr>
            </a:solidFill>
          </a:ln>
        </p:spPr>
        <p:txBody>
          <a:bodyPr spcFirstLastPara="1" wrap="square" lIns="91425" tIns="45700" rIns="91425" bIns="45700" anchor="ctr" anchorCtr="0">
            <a:normAutofit/>
          </a:bodyPr>
          <a:lstStyle/>
          <a:p>
            <a:pPr algn="ctr">
              <a:buClr>
                <a:srgbClr val="34AFC0"/>
              </a:buClr>
              <a:buSzPts val="3200"/>
              <a:buFont typeface="Times New Roman"/>
            </a:pPr>
            <a:r>
              <a:rPr lang="tr-TR" sz="3200" b="1" dirty="0">
                <a:solidFill>
                  <a:srgbClr val="00B0F0"/>
                </a:solidFill>
                <a:latin typeface="Times New Roman"/>
                <a:cs typeface="Times New Roman"/>
                <a:sym typeface="Times New Roman"/>
              </a:rPr>
              <a:t>BİZE ULAŞIN</a:t>
            </a:r>
            <a:endParaRPr sz="3200" b="1" dirty="0">
              <a:solidFill>
                <a:srgbClr val="00B0F0"/>
              </a:solidFill>
              <a:latin typeface="Times New Roman"/>
              <a:cs typeface="Times New Roman"/>
            </a:endParaRPr>
          </a:p>
        </p:txBody>
      </p:sp>
      <p:sp>
        <p:nvSpPr>
          <p:cNvPr id="1153" name="Google Shape;1153;p122"/>
          <p:cNvSpPr/>
          <p:nvPr/>
        </p:nvSpPr>
        <p:spPr>
          <a:xfrm>
            <a:off x="190500" y="2016720"/>
            <a:ext cx="296227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1" dirty="0">
              <a:solidFill>
                <a:srgbClr val="0070C0"/>
              </a:solidFill>
              <a:latin typeface="Times New Roman"/>
              <a:ea typeface="Times New Roman"/>
              <a:cs typeface="Times New Roman"/>
              <a:sym typeface="Times New Roman"/>
            </a:endParaRPr>
          </a:p>
          <a:p>
            <a:pPr marL="0" marR="0" lvl="0" indent="0" algn="l" rtl="0">
              <a:spcBef>
                <a:spcPts val="0"/>
              </a:spcBef>
              <a:spcAft>
                <a:spcPts val="0"/>
              </a:spcAft>
              <a:buNone/>
            </a:pPr>
            <a:r>
              <a:rPr lang="tr-TR" sz="2400" b="1" dirty="0">
                <a:solidFill>
                  <a:srgbClr val="0070C0"/>
                </a:solidFill>
                <a:latin typeface="Times New Roman"/>
                <a:ea typeface="Times New Roman"/>
                <a:cs typeface="Times New Roman"/>
                <a:sym typeface="Times New Roman"/>
              </a:rPr>
              <a:t>                  </a:t>
            </a:r>
            <a:r>
              <a:rPr lang="tr-TR" sz="2400" b="1" dirty="0" err="1">
                <a:solidFill>
                  <a:srgbClr val="0070C0"/>
                </a:solidFill>
                <a:latin typeface="Times New Roman"/>
                <a:ea typeface="Times New Roman"/>
                <a:cs typeface="Times New Roman"/>
                <a:sym typeface="Times New Roman"/>
              </a:rPr>
              <a:t>ksbu_sem</a:t>
            </a:r>
            <a:endParaRPr dirty="0"/>
          </a:p>
        </p:txBody>
      </p:sp>
      <p:pic>
        <p:nvPicPr>
          <p:cNvPr id="1154" name="Google Shape;1154;p122"/>
          <p:cNvPicPr preferRelativeResize="0"/>
          <p:nvPr/>
        </p:nvPicPr>
        <p:blipFill rotWithShape="1">
          <a:blip r:embed="rId3">
            <a:alphaModFix/>
          </a:blip>
          <a:srcRect/>
          <a:stretch/>
        </p:blipFill>
        <p:spPr>
          <a:xfrm>
            <a:off x="114300" y="2074462"/>
            <a:ext cx="1177364" cy="715515"/>
          </a:xfrm>
          <a:prstGeom prst="rect">
            <a:avLst/>
          </a:prstGeom>
          <a:noFill/>
          <a:ln>
            <a:noFill/>
          </a:ln>
        </p:spPr>
      </p:pic>
      <p:sp>
        <p:nvSpPr>
          <p:cNvPr id="6" name="Ok: Aşağı 5">
            <a:extLst>
              <a:ext uri="{FF2B5EF4-FFF2-40B4-BE49-F238E27FC236}">
                <a16:creationId xmlns:a16="http://schemas.microsoft.com/office/drawing/2014/main" id="{DAF1B109-6302-4373-9DFD-C1FEC6AD9094}"/>
              </a:ext>
            </a:extLst>
          </p:cNvPr>
          <p:cNvSpPr/>
          <p:nvPr/>
        </p:nvSpPr>
        <p:spPr>
          <a:xfrm>
            <a:off x="1089029" y="1221222"/>
            <a:ext cx="752475" cy="647700"/>
          </a:xfrm>
          <a:prstGeom prst="downArrow">
            <a:avLst/>
          </a:prstGeom>
          <a:solidFill>
            <a:schemeClr val="accent5">
              <a:lumMod val="60000"/>
              <a:lumOff val="4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Google Shape;1155;p122"/>
          <p:cNvPicPr preferRelativeResize="0"/>
          <p:nvPr/>
        </p:nvPicPr>
        <p:blipFill rotWithShape="1">
          <a:blip r:embed="rId4">
            <a:alphaModFix/>
          </a:blip>
          <a:srcRect l="1" r="142" b="39832"/>
          <a:stretch/>
        </p:blipFill>
        <p:spPr>
          <a:xfrm>
            <a:off x="3030889" y="2995515"/>
            <a:ext cx="5976634" cy="3074973"/>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123"/>
          <p:cNvSpPr txBox="1">
            <a:spLocks noGrp="1"/>
          </p:cNvSpPr>
          <p:nvPr>
            <p:ph type="ctrTitle"/>
          </p:nvPr>
        </p:nvSpPr>
        <p:spPr>
          <a:xfrm>
            <a:off x="869524" y="5783195"/>
            <a:ext cx="7772400" cy="64408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2800"/>
              <a:buFont typeface="Times New Roman"/>
              <a:buNone/>
            </a:pPr>
            <a:endParaRPr/>
          </a:p>
        </p:txBody>
      </p:sp>
      <p:sp>
        <p:nvSpPr>
          <p:cNvPr id="1161" name="Google Shape;1161;p123"/>
          <p:cNvSpPr txBox="1"/>
          <p:nvPr/>
        </p:nvSpPr>
        <p:spPr>
          <a:xfrm>
            <a:off x="3733101" y="1001751"/>
            <a:ext cx="1251192" cy="230833"/>
          </a:xfrm>
          <a:prstGeom prst="rect">
            <a:avLst/>
          </a:prstGeom>
          <a:noFill/>
          <a:ln>
            <a:noFill/>
          </a:ln>
        </p:spPr>
        <p:txBody>
          <a:bodyPr spcFirstLastPara="1" wrap="square" lIns="68550" tIns="34275" rIns="68550" bIns="34275" anchor="t"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sp>
        <p:nvSpPr>
          <p:cNvPr id="1162" name="Google Shape;1162;p123"/>
          <p:cNvSpPr txBox="1">
            <a:spLocks noGrp="1"/>
          </p:cNvSpPr>
          <p:nvPr>
            <p:ph type="subTitle" idx="1"/>
          </p:nvPr>
        </p:nvSpPr>
        <p:spPr>
          <a:xfrm>
            <a:off x="1143000" y="2038350"/>
            <a:ext cx="6858000" cy="2028825"/>
          </a:xfrm>
          <a:prstGeom prst="rect">
            <a:avLst/>
          </a:prstGeom>
          <a:noFill/>
          <a:ln>
            <a:noFill/>
          </a:ln>
        </p:spPr>
        <p:txBody>
          <a:bodyPr spcFirstLastPara="1" wrap="square" lIns="91425" tIns="45700" rIns="91425" bIns="45700" anchor="t" anchorCtr="0">
            <a:noAutofit/>
          </a:bodyPr>
          <a:lstStyle/>
          <a:p>
            <a:pPr marL="0" lvl="0" indent="0" algn="ctr" rtl="0">
              <a:lnSpc>
                <a:spcPct val="200000"/>
              </a:lnSpc>
              <a:spcBef>
                <a:spcPts val="0"/>
              </a:spcBef>
              <a:spcAft>
                <a:spcPts val="0"/>
              </a:spcAft>
              <a:buClr>
                <a:srgbClr val="34AFC0"/>
              </a:buClr>
              <a:buSzPts val="600"/>
              <a:buNone/>
            </a:pPr>
            <a:r>
              <a:rPr lang="tr-TR" sz="3000" b="1" dirty="0">
                <a:solidFill>
                  <a:srgbClr val="34AFC0"/>
                </a:solidFill>
                <a:latin typeface="Times New Roman"/>
                <a:ea typeface="Times New Roman"/>
                <a:cs typeface="Times New Roman"/>
                <a:sym typeface="Times New Roman"/>
              </a:rPr>
              <a:t>SOSYOKÜLTÜREL ETKİNLİKLER DERSİ</a:t>
            </a:r>
            <a:endParaRPr sz="3000" dirty="0"/>
          </a:p>
          <a:p>
            <a:pPr marL="0" lvl="0" indent="0" algn="ctr" rtl="0">
              <a:lnSpc>
                <a:spcPct val="200000"/>
              </a:lnSpc>
              <a:spcBef>
                <a:spcPts val="1000"/>
              </a:spcBef>
              <a:spcAft>
                <a:spcPts val="0"/>
              </a:spcAft>
              <a:buClr>
                <a:schemeClr val="dk1"/>
              </a:buClr>
              <a:buSzPts val="600"/>
              <a:buNone/>
            </a:pPr>
            <a:endParaRPr sz="3000"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124"/>
          <p:cNvSpPr txBox="1">
            <a:spLocks noGrp="1"/>
          </p:cNvSpPr>
          <p:nvPr>
            <p:ph type="title"/>
          </p:nvPr>
        </p:nvSpPr>
        <p:spPr>
          <a:xfrm>
            <a:off x="258668" y="752166"/>
            <a:ext cx="8491308"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DERSİN AMACI</a:t>
            </a:r>
            <a:endParaRPr dirty="0"/>
          </a:p>
        </p:txBody>
      </p:sp>
      <p:sp>
        <p:nvSpPr>
          <p:cNvPr id="1169" name="Google Shape;1169;p124"/>
          <p:cNvSpPr txBox="1"/>
          <p:nvPr/>
        </p:nvSpPr>
        <p:spPr>
          <a:xfrm>
            <a:off x="331076" y="1841588"/>
            <a:ext cx="8418900" cy="25167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tr-TR" sz="2400" dirty="0">
                <a:solidFill>
                  <a:schemeClr val="dk1"/>
                </a:solidFill>
                <a:latin typeface="Times New Roman"/>
                <a:ea typeface="Times New Roman"/>
                <a:cs typeface="Times New Roman"/>
                <a:sym typeface="Times New Roman"/>
              </a:rPr>
              <a:t>Sosyokültürel etkinlikler dersi, öğrencilerin ders dışı bilimsel, sosyal, toplumsal ve kültürel gelişmelerine katkı sağlamak, öğrencileri yaşam boyu öğrenen bireyler olarak yetiştirmek amacıyla planlanan bir derstir.</a:t>
            </a:r>
            <a:endParaRPr sz="2000" dirty="0"/>
          </a:p>
          <a:p>
            <a:pPr marL="0" marR="0" lvl="0" indent="0" algn="l" rtl="0">
              <a:spcBef>
                <a:spcPts val="0"/>
              </a:spcBef>
              <a:spcAft>
                <a:spcPts val="0"/>
              </a:spcAft>
              <a:buNone/>
            </a:pPr>
            <a:endParaRPr sz="1350" dirty="0">
              <a:solidFill>
                <a:schemeClr val="dk1"/>
              </a:solidFill>
              <a:latin typeface="Times New Roman"/>
              <a:ea typeface="Times New Roman"/>
              <a:cs typeface="Times New Roman"/>
              <a:sym typeface="Times New Roman"/>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125"/>
          <p:cNvSpPr txBox="1">
            <a:spLocks noGrp="1"/>
          </p:cNvSpPr>
          <p:nvPr>
            <p:ph type="title"/>
          </p:nvPr>
        </p:nvSpPr>
        <p:spPr>
          <a:xfrm>
            <a:off x="116665" y="1228416"/>
            <a:ext cx="8491308"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a:solidFill>
                  <a:srgbClr val="34AFC0"/>
                </a:solidFill>
                <a:latin typeface="Times New Roman"/>
                <a:ea typeface="Times New Roman"/>
                <a:cs typeface="Times New Roman"/>
                <a:sym typeface="Times New Roman"/>
              </a:rPr>
              <a:t>DERS İÇERİĞİ</a:t>
            </a:r>
            <a:endParaRPr/>
          </a:p>
        </p:txBody>
      </p:sp>
      <p:sp>
        <p:nvSpPr>
          <p:cNvPr id="1176" name="Google Shape;1176;p125"/>
          <p:cNvSpPr txBox="1"/>
          <p:nvPr/>
        </p:nvSpPr>
        <p:spPr>
          <a:xfrm>
            <a:off x="331076" y="2222587"/>
            <a:ext cx="8418900" cy="33477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tr-TR" sz="2400">
                <a:solidFill>
                  <a:schemeClr val="dk1"/>
                </a:solidFill>
                <a:latin typeface="Times New Roman"/>
                <a:ea typeface="Times New Roman"/>
                <a:cs typeface="Times New Roman"/>
                <a:sym typeface="Times New Roman"/>
              </a:rPr>
              <a:t>Rektörlük, Fakülteler, Meslek Yüksek Okulları, Sağlık-Kültür ve Spor Daire Başkanlığı, Öğrenci Kulüpleri tarafından koordine edilen etkinlikler ile Eğitim Komisyonu tarafından onaylanan belgelenmiş diğer ulusal ya da uluslararası etkinliklerden oluşur.</a:t>
            </a:r>
            <a:endParaRPr sz="2000"/>
          </a:p>
          <a:p>
            <a:pPr marL="0" marR="0" lvl="0" indent="0" algn="l" rtl="0">
              <a:lnSpc>
                <a:spcPct val="150000"/>
              </a:lnSpc>
              <a:spcBef>
                <a:spcPts val="0"/>
              </a:spcBef>
              <a:spcAft>
                <a:spcPts val="0"/>
              </a:spcAft>
              <a:buNone/>
            </a:pPr>
            <a:endParaRPr sz="1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13"/>
          <p:cNvPicPr preferRelativeResize="0"/>
          <p:nvPr/>
        </p:nvPicPr>
        <p:blipFill rotWithShape="1">
          <a:blip r:embed="rId3">
            <a:alphaModFix/>
          </a:blip>
          <a:srcRect/>
          <a:stretch/>
        </p:blipFill>
        <p:spPr>
          <a:xfrm>
            <a:off x="578643" y="1432557"/>
            <a:ext cx="8122180" cy="4585551"/>
          </a:xfrm>
          <a:prstGeom prst="rect">
            <a:avLst/>
          </a:prstGeom>
          <a:noFill/>
          <a:ln>
            <a:noFill/>
          </a:ln>
        </p:spPr>
      </p:pic>
      <p:sp>
        <p:nvSpPr>
          <p:cNvPr id="179" name="Google Shape;179;p13"/>
          <p:cNvSpPr/>
          <p:nvPr/>
        </p:nvSpPr>
        <p:spPr>
          <a:xfrm>
            <a:off x="4639733" y="3386667"/>
            <a:ext cx="1253067" cy="338666"/>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126"/>
          <p:cNvSpPr txBox="1">
            <a:spLocks noGrp="1"/>
          </p:cNvSpPr>
          <p:nvPr>
            <p:ph type="title"/>
          </p:nvPr>
        </p:nvSpPr>
        <p:spPr>
          <a:xfrm>
            <a:off x="196488" y="311424"/>
            <a:ext cx="8751024" cy="994172"/>
          </a:xfrm>
          <a:prstGeom prst="rect">
            <a:avLst/>
          </a:prstGeom>
          <a:solidFill>
            <a:schemeClr val="bg1"/>
          </a:solidFill>
          <a:ln>
            <a:noFill/>
          </a:ln>
        </p:spPr>
        <p:txBody>
          <a:bodyPr spcFirstLastPara="1" wrap="square" lIns="91425" tIns="45700" rIns="91425" bIns="45700" anchor="ctr" anchorCtr="0">
            <a:noAutofit/>
          </a:bodyPr>
          <a:lstStyle/>
          <a:p>
            <a:pPr marL="0" lvl="0" indent="0" algn="ctr" rtl="0">
              <a:lnSpc>
                <a:spcPct val="150000"/>
              </a:lnSpc>
              <a:spcBef>
                <a:spcPts val="0"/>
              </a:spcBef>
              <a:spcAft>
                <a:spcPts val="0"/>
              </a:spcAft>
              <a:buClr>
                <a:srgbClr val="002060"/>
              </a:buClr>
              <a:buSzPts val="1800"/>
              <a:buFont typeface="Times New Roman"/>
              <a:buNone/>
            </a:pPr>
            <a:r>
              <a:rPr lang="tr-TR" sz="2400" b="1" dirty="0">
                <a:solidFill>
                  <a:srgbClr val="0070C0"/>
                </a:solidFill>
                <a:latin typeface="Times New Roman"/>
                <a:ea typeface="Times New Roman"/>
                <a:cs typeface="Times New Roman"/>
                <a:sym typeface="Times New Roman"/>
              </a:rPr>
              <a:t>Öğrenciler aşağıda belirtilen sosyokültürel etkinlik seçeneklerinden her birine en az bir defa katılmak zorundadır:</a:t>
            </a:r>
            <a:endParaRPr sz="2400" dirty="0">
              <a:solidFill>
                <a:srgbClr val="0070C0"/>
              </a:solidFill>
            </a:endParaRPr>
          </a:p>
        </p:txBody>
      </p:sp>
      <p:sp>
        <p:nvSpPr>
          <p:cNvPr id="1183" name="Google Shape;1183;p126"/>
          <p:cNvSpPr txBox="1"/>
          <p:nvPr/>
        </p:nvSpPr>
        <p:spPr>
          <a:xfrm>
            <a:off x="279547" y="1593676"/>
            <a:ext cx="8584906" cy="4524275"/>
          </a:xfrm>
          <a:prstGeom prst="rect">
            <a:avLst/>
          </a:prstGeom>
          <a:noFill/>
          <a:ln>
            <a:noFill/>
          </a:ln>
        </p:spPr>
        <p:txBody>
          <a:bodyPr spcFirstLastPara="1" wrap="square" lIns="91425" tIns="45700" rIns="91425" bIns="45700" anchor="t" anchorCtr="0">
            <a:spAutoFit/>
          </a:bodyPr>
          <a:lstStyle/>
          <a:p>
            <a:pPr marL="214313" marR="0" lvl="0" indent="-214313" algn="just"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Kütahya Sağlık Bilimleri Üniversitesi Rektörlüğü ve Sağlık Kültür ve Spor Daire Başkanlığı tarafından düzenlenen etkinlikler, </a:t>
            </a:r>
            <a:endParaRPr sz="2400" dirty="0">
              <a:solidFill>
                <a:schemeClr val="dk1"/>
              </a:solidFill>
              <a:latin typeface="Times New Roman"/>
              <a:ea typeface="Times New Roman"/>
              <a:cs typeface="Times New Roman"/>
              <a:sym typeface="Times New Roman"/>
            </a:endParaRPr>
          </a:p>
          <a:p>
            <a:pPr marL="214313" marR="0" lvl="0" indent="-214313" algn="just"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Fakülteler ve Meslek Yüksek Okulları tarafından düzenlenen etkinlikler, </a:t>
            </a:r>
            <a:endParaRPr sz="2400" dirty="0">
              <a:solidFill>
                <a:schemeClr val="dk1"/>
              </a:solidFill>
              <a:latin typeface="Times New Roman"/>
              <a:ea typeface="Times New Roman"/>
              <a:cs typeface="Times New Roman"/>
              <a:sym typeface="Times New Roman"/>
            </a:endParaRPr>
          </a:p>
          <a:p>
            <a:pPr marL="214313" marR="0" lvl="0" indent="-214313" algn="just"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Öğrenci kulüpleri tarafından düzenlenen etkinlikler, </a:t>
            </a:r>
            <a:endParaRPr sz="2400" dirty="0">
              <a:solidFill>
                <a:schemeClr val="dk1"/>
              </a:solidFill>
              <a:latin typeface="Times New Roman"/>
              <a:ea typeface="Times New Roman"/>
              <a:cs typeface="Times New Roman"/>
              <a:sym typeface="Times New Roman"/>
            </a:endParaRPr>
          </a:p>
          <a:p>
            <a:pPr marL="214313" marR="0" lvl="0" indent="-214313" algn="just"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Eğitim Komisyonu tarafından onaylanan belgelenmiş diğer ulusal ya da uluslararası etkinlikler </a:t>
            </a:r>
            <a:endParaRPr sz="2400" dirty="0">
              <a:solidFill>
                <a:schemeClr val="dk1"/>
              </a:solidFill>
              <a:latin typeface="Times New Roman"/>
              <a:ea typeface="Times New Roman"/>
              <a:cs typeface="Times New Roman"/>
              <a:sym typeface="Times New Roman"/>
            </a:endParaRPr>
          </a:p>
          <a:p>
            <a:pPr marL="214313" marR="0" lvl="0" indent="-214313" algn="just"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Sosyal sorumluluk projelerindeki çalışmalar.</a:t>
            </a:r>
            <a:endParaRPr sz="1350" dirty="0">
              <a:solidFill>
                <a:schemeClr val="dk1"/>
              </a:solidFill>
              <a:latin typeface="Times New Roman"/>
              <a:ea typeface="Times New Roman"/>
              <a:cs typeface="Times New Roman"/>
              <a:sym typeface="Times New Roman"/>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127"/>
          <p:cNvSpPr txBox="1">
            <a:spLocks noGrp="1"/>
          </p:cNvSpPr>
          <p:nvPr>
            <p:ph type="title"/>
          </p:nvPr>
        </p:nvSpPr>
        <p:spPr>
          <a:xfrm>
            <a:off x="331076" y="828046"/>
            <a:ext cx="8491308" cy="994172"/>
          </a:xfrm>
          <a:prstGeom prst="rect">
            <a:avLst/>
          </a:prstGeom>
          <a:noFill/>
          <a:ln>
            <a:noFill/>
          </a:ln>
        </p:spPr>
        <p:txBody>
          <a:bodyPr spcFirstLastPara="1" wrap="square" lIns="91425" tIns="45700" rIns="91425" bIns="45700" anchor="ctr" anchorCtr="0">
            <a:normAutofit/>
          </a:bodyPr>
          <a:lstStyle/>
          <a:p>
            <a:pPr marL="0" lvl="0" indent="0" algn="ctr" rtl="0">
              <a:lnSpc>
                <a:spcPct val="15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DERSİN DEĞERLENDİRİLMESİ</a:t>
            </a:r>
            <a:endParaRPr dirty="0"/>
          </a:p>
        </p:txBody>
      </p:sp>
      <p:sp>
        <p:nvSpPr>
          <p:cNvPr id="1190" name="Google Shape;1190;p127"/>
          <p:cNvSpPr txBox="1"/>
          <p:nvPr/>
        </p:nvSpPr>
        <p:spPr>
          <a:xfrm>
            <a:off x="403597" y="2270213"/>
            <a:ext cx="8418787" cy="341627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tr-TR" sz="2400" dirty="0">
                <a:solidFill>
                  <a:schemeClr val="dk1"/>
                </a:solidFill>
                <a:latin typeface="Times New Roman"/>
                <a:ea typeface="Times New Roman"/>
                <a:cs typeface="Times New Roman"/>
                <a:sym typeface="Times New Roman"/>
              </a:rPr>
              <a:t>Sosyokültürel etkinlikler, katılım sağlanan ve onaylanmış etkinlik sayısına göre değerlendirilir.</a:t>
            </a:r>
            <a:endParaRPr dirty="0"/>
          </a:p>
          <a:p>
            <a:pPr marL="0" marR="0" lvl="0" indent="0" algn="l" rtl="0">
              <a:lnSpc>
                <a:spcPct val="150000"/>
              </a:lnSpc>
              <a:spcBef>
                <a:spcPts val="0"/>
              </a:spcBef>
              <a:spcAft>
                <a:spcPts val="0"/>
              </a:spcAft>
              <a:buNone/>
            </a:pPr>
            <a:endParaRPr sz="2400" dirty="0">
              <a:solidFill>
                <a:schemeClr val="dk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None/>
            </a:pPr>
            <a:r>
              <a:rPr lang="tr-TR" sz="2400" dirty="0">
                <a:solidFill>
                  <a:schemeClr val="dk1"/>
                </a:solidFill>
                <a:latin typeface="Times New Roman"/>
                <a:ea typeface="Times New Roman"/>
                <a:cs typeface="Times New Roman"/>
                <a:sym typeface="Times New Roman"/>
              </a:rPr>
              <a:t>Etkinlik sayısı 10 dan az olması durumunda Yetersiz (YZ), </a:t>
            </a:r>
            <a:endParaRPr dirty="0"/>
          </a:p>
          <a:p>
            <a:pPr marL="0" marR="0" lvl="0" indent="0" algn="l" rtl="0">
              <a:lnSpc>
                <a:spcPct val="150000"/>
              </a:lnSpc>
              <a:spcBef>
                <a:spcPts val="0"/>
              </a:spcBef>
              <a:spcAft>
                <a:spcPts val="0"/>
              </a:spcAft>
              <a:buNone/>
            </a:pPr>
            <a:endParaRPr sz="2400" dirty="0">
              <a:solidFill>
                <a:schemeClr val="dk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None/>
            </a:pPr>
            <a:r>
              <a:rPr lang="tr-TR" sz="2400" dirty="0">
                <a:solidFill>
                  <a:schemeClr val="dk1"/>
                </a:solidFill>
                <a:latin typeface="Times New Roman"/>
                <a:ea typeface="Times New Roman"/>
                <a:cs typeface="Times New Roman"/>
                <a:sym typeface="Times New Roman"/>
              </a:rPr>
              <a:t>10 ve üzeri olması durumunda  Yeterli (YT) olarak değerlendirilir.</a:t>
            </a:r>
            <a:endParaRPr sz="1350" dirty="0">
              <a:solidFill>
                <a:schemeClr val="dk1"/>
              </a:solidFill>
              <a:latin typeface="Times New Roman"/>
              <a:ea typeface="Times New Roman"/>
              <a:cs typeface="Times New Roman"/>
              <a:sym typeface="Times New Roman"/>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1195" name="Google Shape;1195;p128"/>
          <p:cNvSpPr txBox="1">
            <a:spLocks noGrp="1"/>
          </p:cNvSpPr>
          <p:nvPr>
            <p:ph type="title"/>
          </p:nvPr>
        </p:nvSpPr>
        <p:spPr>
          <a:xfrm>
            <a:off x="123825" y="96385"/>
            <a:ext cx="8867775" cy="627515"/>
          </a:xfrm>
          <a:prstGeom prst="rect">
            <a:avLst/>
          </a:prstGeom>
          <a:solidFill>
            <a:schemeClr val="bg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ETKİNLİK ÖRNEKLERİ</a:t>
            </a:r>
            <a:endParaRPr dirty="0"/>
          </a:p>
        </p:txBody>
      </p:sp>
      <p:sp>
        <p:nvSpPr>
          <p:cNvPr id="1196" name="Google Shape;1196;p128"/>
          <p:cNvSpPr/>
          <p:nvPr/>
        </p:nvSpPr>
        <p:spPr>
          <a:xfrm>
            <a:off x="266155" y="2239498"/>
            <a:ext cx="7898131" cy="4385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250">
              <a:solidFill>
                <a:schemeClr val="dk1"/>
              </a:solidFill>
              <a:latin typeface="Verdana"/>
              <a:ea typeface="Verdana"/>
              <a:cs typeface="Verdana"/>
              <a:sym typeface="Verdana"/>
            </a:endParaRPr>
          </a:p>
        </p:txBody>
      </p:sp>
      <p:pic>
        <p:nvPicPr>
          <p:cNvPr id="1197" name="Google Shape;1197;p128"/>
          <p:cNvPicPr preferRelativeResize="0"/>
          <p:nvPr/>
        </p:nvPicPr>
        <p:blipFill rotWithShape="1">
          <a:blip r:embed="rId3">
            <a:alphaModFix/>
          </a:blip>
          <a:srcRect/>
          <a:stretch/>
        </p:blipFill>
        <p:spPr>
          <a:xfrm>
            <a:off x="266155" y="861958"/>
            <a:ext cx="8534945" cy="5272142"/>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129"/>
          <p:cNvSpPr txBox="1"/>
          <p:nvPr/>
        </p:nvSpPr>
        <p:spPr>
          <a:xfrm>
            <a:off x="139572" y="85725"/>
            <a:ext cx="8864856" cy="695325"/>
          </a:xfrm>
          <a:prstGeom prst="rect">
            <a:avLst/>
          </a:prstGeom>
          <a:solidFill>
            <a:schemeClr val="bg1"/>
          </a:solid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KÜTAHYA’YI TANIYORUM</a:t>
            </a:r>
            <a:endParaRPr dirty="0"/>
          </a:p>
        </p:txBody>
      </p:sp>
      <p:pic>
        <p:nvPicPr>
          <p:cNvPr id="1203" name="Google Shape;1203;p129" descr="kÃ¼tahya TANITIM ile ilgili gÃ¶rsel sonucu"/>
          <p:cNvPicPr preferRelativeResize="0"/>
          <p:nvPr/>
        </p:nvPicPr>
        <p:blipFill rotWithShape="1">
          <a:blip r:embed="rId3">
            <a:alphaModFix/>
          </a:blip>
          <a:srcRect/>
          <a:stretch/>
        </p:blipFill>
        <p:spPr>
          <a:xfrm>
            <a:off x="341253" y="873702"/>
            <a:ext cx="8574147" cy="5127048"/>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130"/>
          <p:cNvSpPr/>
          <p:nvPr/>
        </p:nvSpPr>
        <p:spPr>
          <a:xfrm>
            <a:off x="114301" y="978814"/>
            <a:ext cx="7788600" cy="5078273"/>
          </a:xfrm>
          <a:prstGeom prst="rect">
            <a:avLst/>
          </a:prstGeom>
          <a:noFill/>
          <a:ln>
            <a:noFill/>
          </a:ln>
        </p:spPr>
        <p:txBody>
          <a:bodyPr spcFirstLastPara="1" wrap="square" lIns="91425" tIns="45700" rIns="91425" bIns="45700" anchor="t" anchorCtr="0">
            <a:spAutoFit/>
          </a:bodyPr>
          <a:lstStyle/>
          <a:p>
            <a:pPr marL="257175" marR="0" lvl="0" indent="-295275" algn="l" rtl="0">
              <a:lnSpc>
                <a:spcPct val="150000"/>
              </a:lnSpc>
              <a:spcBef>
                <a:spcPts val="0"/>
              </a:spcBef>
              <a:spcAft>
                <a:spcPts val="0"/>
              </a:spcAft>
              <a:buClr>
                <a:schemeClr val="dk1"/>
              </a:buClr>
              <a:buSzPts val="2400"/>
              <a:buFont typeface="Times New Roman"/>
              <a:buChar char="⮚"/>
            </a:pPr>
            <a:r>
              <a:rPr lang="tr-TR" sz="2400" dirty="0" err="1">
                <a:solidFill>
                  <a:schemeClr val="dk1"/>
                </a:solidFill>
                <a:latin typeface="Times New Roman"/>
                <a:ea typeface="Times New Roman"/>
                <a:cs typeface="Times New Roman"/>
                <a:sym typeface="Times New Roman"/>
              </a:rPr>
              <a:t>Germiyan</a:t>
            </a:r>
            <a:r>
              <a:rPr lang="tr-TR" sz="2400" dirty="0">
                <a:solidFill>
                  <a:schemeClr val="dk1"/>
                </a:solidFill>
                <a:latin typeface="Times New Roman"/>
                <a:ea typeface="Times New Roman"/>
                <a:cs typeface="Times New Roman"/>
                <a:sym typeface="Times New Roman"/>
              </a:rPr>
              <a:t> Sokağı ve Kent Tarihi Müzesi </a:t>
            </a:r>
            <a:endParaRPr sz="2400" dirty="0">
              <a:latin typeface="Times New Roman"/>
              <a:ea typeface="Times New Roman"/>
              <a:cs typeface="Times New Roman"/>
              <a:sym typeface="Times New Roman"/>
            </a:endParaRPr>
          </a:p>
          <a:p>
            <a:pPr marL="257175" marR="0" lvl="0" indent="-142875" algn="l" rtl="0">
              <a:lnSpc>
                <a:spcPct val="150000"/>
              </a:lnSpc>
              <a:spcBef>
                <a:spcPts val="0"/>
              </a:spcBef>
              <a:spcAft>
                <a:spcPts val="0"/>
              </a:spcAft>
              <a:buClr>
                <a:schemeClr val="dk1"/>
              </a:buClr>
              <a:buSzPts val="1800"/>
              <a:buFont typeface="Noto Sans Symbols"/>
              <a:buNone/>
            </a:pPr>
            <a:endParaRPr sz="2400" dirty="0">
              <a:solidFill>
                <a:schemeClr val="dk1"/>
              </a:solidFill>
              <a:latin typeface="Times New Roman"/>
              <a:ea typeface="Times New Roman"/>
              <a:cs typeface="Times New Roman"/>
              <a:sym typeface="Times New Roman"/>
            </a:endParaRPr>
          </a:p>
          <a:p>
            <a:pPr marL="257175" marR="0" lvl="0" indent="-295275" algn="l" rtl="0">
              <a:lnSpc>
                <a:spcPct val="150000"/>
              </a:lnSpc>
              <a:spcBef>
                <a:spcPts val="0"/>
              </a:spcBef>
              <a:spcAft>
                <a:spcPts val="0"/>
              </a:spcAft>
              <a:buClr>
                <a:schemeClr val="dk1"/>
              </a:buClr>
              <a:buSzPts val="2400"/>
              <a:buFont typeface="Times New Roman"/>
              <a:buChar char="⮚"/>
            </a:pPr>
            <a:r>
              <a:rPr lang="tr-TR" sz="2400" dirty="0">
                <a:solidFill>
                  <a:schemeClr val="dk1"/>
                </a:solidFill>
                <a:latin typeface="Times New Roman"/>
                <a:ea typeface="Times New Roman"/>
                <a:cs typeface="Times New Roman"/>
                <a:sym typeface="Times New Roman"/>
              </a:rPr>
              <a:t>Sıtkı </a:t>
            </a:r>
            <a:r>
              <a:rPr lang="tr-TR" sz="2400" dirty="0" err="1">
                <a:solidFill>
                  <a:schemeClr val="dk1"/>
                </a:solidFill>
                <a:latin typeface="Times New Roman"/>
                <a:ea typeface="Times New Roman"/>
                <a:cs typeface="Times New Roman"/>
                <a:sym typeface="Times New Roman"/>
              </a:rPr>
              <a:t>Olçar</a:t>
            </a:r>
            <a:r>
              <a:rPr lang="tr-TR" sz="2400" dirty="0">
                <a:solidFill>
                  <a:schemeClr val="dk1"/>
                </a:solidFill>
                <a:latin typeface="Times New Roman"/>
                <a:ea typeface="Times New Roman"/>
                <a:cs typeface="Times New Roman"/>
                <a:sym typeface="Times New Roman"/>
              </a:rPr>
              <a:t> Çini Müzesi </a:t>
            </a:r>
            <a:endParaRPr sz="2400" dirty="0">
              <a:latin typeface="Times New Roman"/>
              <a:ea typeface="Times New Roman"/>
              <a:cs typeface="Times New Roman"/>
              <a:sym typeface="Times New Roman"/>
            </a:endParaRPr>
          </a:p>
          <a:p>
            <a:pPr marL="257175" marR="0" lvl="0" indent="-142875" algn="l" rtl="0">
              <a:lnSpc>
                <a:spcPct val="150000"/>
              </a:lnSpc>
              <a:spcBef>
                <a:spcPts val="0"/>
              </a:spcBef>
              <a:spcAft>
                <a:spcPts val="0"/>
              </a:spcAft>
              <a:buClr>
                <a:schemeClr val="dk1"/>
              </a:buClr>
              <a:buSzPts val="1800"/>
              <a:buFont typeface="Noto Sans Symbols"/>
              <a:buNone/>
            </a:pPr>
            <a:endParaRPr sz="2400" dirty="0">
              <a:solidFill>
                <a:schemeClr val="dk1"/>
              </a:solidFill>
              <a:latin typeface="Times New Roman"/>
              <a:ea typeface="Times New Roman"/>
              <a:cs typeface="Times New Roman"/>
              <a:sym typeface="Times New Roman"/>
            </a:endParaRPr>
          </a:p>
          <a:p>
            <a:pPr marL="257175" marR="0" lvl="0" indent="-295275" algn="l" rtl="0">
              <a:lnSpc>
                <a:spcPct val="150000"/>
              </a:lnSpc>
              <a:spcBef>
                <a:spcPts val="0"/>
              </a:spcBef>
              <a:spcAft>
                <a:spcPts val="0"/>
              </a:spcAft>
              <a:buClr>
                <a:schemeClr val="dk1"/>
              </a:buClr>
              <a:buSzPts val="2400"/>
              <a:buFont typeface="Times New Roman"/>
              <a:buChar char="⮚"/>
            </a:pPr>
            <a:r>
              <a:rPr lang="tr-TR" sz="2400" dirty="0">
                <a:solidFill>
                  <a:schemeClr val="dk1"/>
                </a:solidFill>
                <a:latin typeface="Times New Roman"/>
                <a:ea typeface="Times New Roman"/>
                <a:cs typeface="Times New Roman"/>
                <a:sym typeface="Times New Roman"/>
              </a:rPr>
              <a:t>Yıldırım Beyazıt Han Ulu camii</a:t>
            </a:r>
            <a:endParaRPr sz="2400" dirty="0">
              <a:solidFill>
                <a:schemeClr val="dk1"/>
              </a:solidFill>
              <a:latin typeface="Times New Roman"/>
              <a:ea typeface="Times New Roman"/>
              <a:cs typeface="Times New Roman"/>
              <a:sym typeface="Times New Roman"/>
            </a:endParaRPr>
          </a:p>
          <a:p>
            <a:pPr marL="257175" marR="0" lvl="0" indent="-142875" algn="l" rtl="0">
              <a:lnSpc>
                <a:spcPct val="150000"/>
              </a:lnSpc>
              <a:spcBef>
                <a:spcPts val="0"/>
              </a:spcBef>
              <a:spcAft>
                <a:spcPts val="0"/>
              </a:spcAft>
              <a:buClr>
                <a:schemeClr val="dk1"/>
              </a:buClr>
              <a:buSzPts val="1800"/>
              <a:buFont typeface="Noto Sans Symbols"/>
              <a:buNone/>
            </a:pPr>
            <a:endParaRPr sz="2400" dirty="0">
              <a:solidFill>
                <a:schemeClr val="dk1"/>
              </a:solidFill>
              <a:latin typeface="Times New Roman"/>
              <a:ea typeface="Times New Roman"/>
              <a:cs typeface="Times New Roman"/>
              <a:sym typeface="Times New Roman"/>
            </a:endParaRPr>
          </a:p>
          <a:p>
            <a:pPr marL="257175" marR="0" lvl="0" indent="-295275" algn="l" rtl="0">
              <a:lnSpc>
                <a:spcPct val="150000"/>
              </a:lnSpc>
              <a:spcBef>
                <a:spcPts val="0"/>
              </a:spcBef>
              <a:spcAft>
                <a:spcPts val="0"/>
              </a:spcAft>
              <a:buClr>
                <a:schemeClr val="dk1"/>
              </a:buClr>
              <a:buSzPts val="2400"/>
              <a:buFont typeface="Times New Roman"/>
              <a:buChar char="⮚"/>
            </a:pPr>
            <a:r>
              <a:rPr lang="tr-TR" sz="2400" dirty="0">
                <a:solidFill>
                  <a:schemeClr val="dk1"/>
                </a:solidFill>
                <a:latin typeface="Times New Roman"/>
                <a:ea typeface="Times New Roman"/>
                <a:cs typeface="Times New Roman"/>
                <a:sym typeface="Times New Roman"/>
              </a:rPr>
              <a:t>Arkeoloji Müzesi</a:t>
            </a:r>
            <a:endParaRPr sz="2400" dirty="0">
              <a:latin typeface="Times New Roman"/>
              <a:ea typeface="Times New Roman"/>
              <a:cs typeface="Times New Roman"/>
              <a:sym typeface="Times New Roman"/>
            </a:endParaRPr>
          </a:p>
          <a:p>
            <a:pPr marL="257175" marR="0" lvl="0" indent="-142875" algn="l" rtl="0">
              <a:lnSpc>
                <a:spcPct val="150000"/>
              </a:lnSpc>
              <a:spcBef>
                <a:spcPts val="0"/>
              </a:spcBef>
              <a:spcAft>
                <a:spcPts val="0"/>
              </a:spcAft>
              <a:buClr>
                <a:schemeClr val="dk1"/>
              </a:buClr>
              <a:buSzPts val="1800"/>
              <a:buFont typeface="Noto Sans Symbols"/>
              <a:buNone/>
            </a:pPr>
            <a:endParaRPr sz="2400" dirty="0">
              <a:solidFill>
                <a:schemeClr val="dk1"/>
              </a:solidFill>
              <a:latin typeface="Times New Roman"/>
              <a:ea typeface="Times New Roman"/>
              <a:cs typeface="Times New Roman"/>
              <a:sym typeface="Times New Roman"/>
            </a:endParaRPr>
          </a:p>
          <a:p>
            <a:pPr marL="257175" marR="0" lvl="0" indent="-295275" algn="l" rtl="0">
              <a:lnSpc>
                <a:spcPct val="150000"/>
              </a:lnSpc>
              <a:spcBef>
                <a:spcPts val="0"/>
              </a:spcBef>
              <a:spcAft>
                <a:spcPts val="0"/>
              </a:spcAft>
              <a:buClr>
                <a:schemeClr val="dk1"/>
              </a:buClr>
              <a:buSzPts val="2400"/>
              <a:buFont typeface="Times New Roman"/>
              <a:buChar char="⮚"/>
            </a:pPr>
            <a:r>
              <a:rPr lang="tr-TR" sz="2400" dirty="0">
                <a:solidFill>
                  <a:schemeClr val="dk1"/>
                </a:solidFill>
                <a:latin typeface="Times New Roman"/>
                <a:ea typeface="Times New Roman"/>
                <a:cs typeface="Times New Roman"/>
                <a:sym typeface="Times New Roman"/>
              </a:rPr>
              <a:t>Çini Müzesi</a:t>
            </a:r>
            <a:endParaRPr sz="1800" dirty="0">
              <a:solidFill>
                <a:schemeClr val="dk1"/>
              </a:solidFill>
              <a:latin typeface="Times New Roman"/>
              <a:ea typeface="Times New Roman"/>
              <a:cs typeface="Times New Roman"/>
              <a:sym typeface="Times New Roman"/>
            </a:endParaRPr>
          </a:p>
        </p:txBody>
      </p:sp>
      <p:sp>
        <p:nvSpPr>
          <p:cNvPr id="1209" name="Google Shape;1209;p130"/>
          <p:cNvSpPr txBox="1">
            <a:spLocks noGrp="1"/>
          </p:cNvSpPr>
          <p:nvPr>
            <p:ph type="title"/>
          </p:nvPr>
        </p:nvSpPr>
        <p:spPr>
          <a:xfrm>
            <a:off x="181557" y="115985"/>
            <a:ext cx="8249100" cy="59839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4AFC0"/>
              </a:buClr>
              <a:buSzPts val="2400"/>
              <a:buFont typeface="Times New Roman"/>
              <a:buNone/>
            </a:pPr>
            <a:r>
              <a:rPr lang="tr-TR" sz="3200" b="1" dirty="0">
                <a:solidFill>
                  <a:srgbClr val="34AFC0"/>
                </a:solidFill>
                <a:latin typeface="Times New Roman"/>
                <a:ea typeface="Times New Roman"/>
                <a:cs typeface="Times New Roman"/>
                <a:sym typeface="Times New Roman"/>
              </a:rPr>
              <a:t>KÜTAHYA’YI TANIYORUM-1</a:t>
            </a:r>
            <a:endParaRPr sz="5200" dirty="0"/>
          </a:p>
        </p:txBody>
      </p:sp>
      <p:pic>
        <p:nvPicPr>
          <p:cNvPr id="1210" name="Google Shape;1210;p130"/>
          <p:cNvPicPr preferRelativeResize="0"/>
          <p:nvPr/>
        </p:nvPicPr>
        <p:blipFill rotWithShape="1">
          <a:blip r:embed="rId3">
            <a:alphaModFix/>
          </a:blip>
          <a:srcRect/>
          <a:stretch/>
        </p:blipFill>
        <p:spPr>
          <a:xfrm>
            <a:off x="4692464" y="1526746"/>
            <a:ext cx="4337235" cy="4759754"/>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31"/>
          <p:cNvSpPr/>
          <p:nvPr/>
        </p:nvSpPr>
        <p:spPr>
          <a:xfrm>
            <a:off x="239212" y="1138776"/>
            <a:ext cx="7788730" cy="3831818"/>
          </a:xfrm>
          <a:prstGeom prst="rect">
            <a:avLst/>
          </a:prstGeom>
          <a:noFill/>
          <a:ln>
            <a:noFill/>
          </a:ln>
        </p:spPr>
        <p:txBody>
          <a:bodyPr spcFirstLastPara="1" wrap="square" lIns="91425" tIns="45700" rIns="91425" bIns="45700" anchor="t" anchorCtr="0">
            <a:spAutoFit/>
          </a:bodyPr>
          <a:lstStyle/>
          <a:p>
            <a:pPr marL="257175" marR="0" lvl="0" indent="-295275" algn="l"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Kale-Hisar </a:t>
            </a:r>
            <a:endParaRPr sz="2400" dirty="0"/>
          </a:p>
          <a:p>
            <a:pPr marL="257175" marR="0" lvl="0" indent="-142875" algn="l" rtl="0">
              <a:lnSpc>
                <a:spcPct val="150000"/>
              </a:lnSpc>
              <a:spcBef>
                <a:spcPts val="0"/>
              </a:spcBef>
              <a:spcAft>
                <a:spcPts val="0"/>
              </a:spcAft>
              <a:buClr>
                <a:schemeClr val="dk1"/>
              </a:buClr>
              <a:buSzPts val="1800"/>
              <a:buFont typeface="Noto Sans Symbols"/>
              <a:buNone/>
            </a:pPr>
            <a:endParaRPr sz="2400" dirty="0">
              <a:solidFill>
                <a:schemeClr val="dk1"/>
              </a:solidFill>
              <a:latin typeface="Times New Roman"/>
              <a:ea typeface="Times New Roman"/>
              <a:cs typeface="Times New Roman"/>
              <a:sym typeface="Times New Roman"/>
            </a:endParaRPr>
          </a:p>
          <a:p>
            <a:pPr marL="257175" marR="0" lvl="0" indent="-295275" algn="l"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Macar Evi</a:t>
            </a:r>
            <a:endParaRPr sz="2400" dirty="0"/>
          </a:p>
          <a:p>
            <a:pPr marL="257175" marR="0" lvl="0" indent="-142875" algn="l" rtl="0">
              <a:lnSpc>
                <a:spcPct val="150000"/>
              </a:lnSpc>
              <a:spcBef>
                <a:spcPts val="0"/>
              </a:spcBef>
              <a:spcAft>
                <a:spcPts val="0"/>
              </a:spcAft>
              <a:buClr>
                <a:schemeClr val="dk1"/>
              </a:buClr>
              <a:buSzPts val="1800"/>
              <a:buFont typeface="Noto Sans Symbols"/>
              <a:buNone/>
            </a:pPr>
            <a:endParaRPr sz="2400" dirty="0">
              <a:solidFill>
                <a:schemeClr val="dk1"/>
              </a:solidFill>
              <a:latin typeface="Times New Roman"/>
              <a:ea typeface="Times New Roman"/>
              <a:cs typeface="Times New Roman"/>
              <a:sym typeface="Times New Roman"/>
            </a:endParaRPr>
          </a:p>
          <a:p>
            <a:pPr marL="257175" marR="0" lvl="0" indent="-295275" algn="l"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Jeoloji Müzesi</a:t>
            </a:r>
            <a:endParaRPr sz="2400" dirty="0"/>
          </a:p>
          <a:p>
            <a:pPr marL="257175" marR="0" lvl="0" indent="-142875" algn="l" rtl="0">
              <a:lnSpc>
                <a:spcPct val="150000"/>
              </a:lnSpc>
              <a:spcBef>
                <a:spcPts val="0"/>
              </a:spcBef>
              <a:spcAft>
                <a:spcPts val="0"/>
              </a:spcAft>
              <a:buClr>
                <a:schemeClr val="dk1"/>
              </a:buClr>
              <a:buSzPts val="1800"/>
              <a:buFont typeface="Noto Sans Symbols"/>
              <a:buNone/>
            </a:pPr>
            <a:endParaRPr sz="2400" dirty="0">
              <a:solidFill>
                <a:schemeClr val="dk1"/>
              </a:solidFill>
              <a:latin typeface="Times New Roman"/>
              <a:ea typeface="Times New Roman"/>
              <a:cs typeface="Times New Roman"/>
              <a:sym typeface="Times New Roman"/>
            </a:endParaRPr>
          </a:p>
          <a:p>
            <a:pPr marL="257175" marR="0" lvl="0" indent="-295275" algn="l"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Milli Mücadele Müzesi</a:t>
            </a:r>
            <a:endParaRPr sz="2400" dirty="0"/>
          </a:p>
          <a:p>
            <a:pPr marL="0" marR="0" lvl="0" indent="0" algn="l" rtl="0">
              <a:spcBef>
                <a:spcPts val="0"/>
              </a:spcBef>
              <a:spcAft>
                <a:spcPts val="0"/>
              </a:spcAft>
              <a:buNone/>
            </a:pPr>
            <a:endParaRPr sz="18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8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800" dirty="0">
              <a:solidFill>
                <a:schemeClr val="dk1"/>
              </a:solidFill>
              <a:latin typeface="Times New Roman"/>
              <a:ea typeface="Times New Roman"/>
              <a:cs typeface="Times New Roman"/>
              <a:sym typeface="Times New Roman"/>
            </a:endParaRPr>
          </a:p>
        </p:txBody>
      </p:sp>
      <p:sp>
        <p:nvSpPr>
          <p:cNvPr id="1216" name="Google Shape;1216;p131"/>
          <p:cNvSpPr txBox="1">
            <a:spLocks noGrp="1"/>
          </p:cNvSpPr>
          <p:nvPr>
            <p:ph type="title"/>
          </p:nvPr>
        </p:nvSpPr>
        <p:spPr>
          <a:xfrm>
            <a:off x="118790" y="144576"/>
            <a:ext cx="8906420" cy="994200"/>
          </a:xfrm>
          <a:prstGeom prst="rect">
            <a:avLst/>
          </a:prstGeom>
          <a:solidFill>
            <a:schemeClr val="bg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KÜTAHYA’YI TANIYORUM-2</a:t>
            </a:r>
            <a:endParaRPr dirty="0"/>
          </a:p>
        </p:txBody>
      </p:sp>
      <p:pic>
        <p:nvPicPr>
          <p:cNvPr id="1217" name="Google Shape;1217;p131"/>
          <p:cNvPicPr preferRelativeResize="0"/>
          <p:nvPr/>
        </p:nvPicPr>
        <p:blipFill rotWithShape="1">
          <a:blip r:embed="rId3">
            <a:alphaModFix/>
          </a:blip>
          <a:srcRect/>
          <a:stretch/>
        </p:blipFill>
        <p:spPr>
          <a:xfrm>
            <a:off x="3813403" y="1138776"/>
            <a:ext cx="5091385" cy="4003268"/>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pic>
        <p:nvPicPr>
          <p:cNvPr id="2050" name="Picture 2" descr="Kütahya Belediyesi Hekim Sinan Tıbbi Bitkiler Araştırma Merkezi">
            <a:extLst>
              <a:ext uri="{FF2B5EF4-FFF2-40B4-BE49-F238E27FC236}">
                <a16:creationId xmlns:a16="http://schemas.microsoft.com/office/drawing/2014/main" id="{C7B396D7-E923-4BE0-9791-931C59F3F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222" name="Google Shape;1222;p132"/>
          <p:cNvSpPr/>
          <p:nvPr/>
        </p:nvSpPr>
        <p:spPr>
          <a:xfrm>
            <a:off x="2943225" y="3510717"/>
            <a:ext cx="6143625" cy="2585283"/>
          </a:xfrm>
          <a:prstGeom prst="rect">
            <a:avLst/>
          </a:prstGeom>
          <a:solidFill>
            <a:schemeClr val="bg1"/>
          </a:solidFill>
          <a:ln>
            <a:noFill/>
          </a:ln>
        </p:spPr>
        <p:txBody>
          <a:bodyPr spcFirstLastPara="1" wrap="square" lIns="91425" tIns="45700" rIns="91425" bIns="45700" anchor="t" anchorCtr="0">
            <a:spAutoFit/>
          </a:bodyPr>
          <a:lstStyle/>
          <a:p>
            <a:pPr marL="257175" marR="0" lvl="0" indent="-257175" algn="l" rtl="0">
              <a:lnSpc>
                <a:spcPct val="150000"/>
              </a:lnSpc>
              <a:spcBef>
                <a:spcPts val="0"/>
              </a:spcBef>
              <a:spcAft>
                <a:spcPts val="0"/>
              </a:spcAft>
              <a:buClr>
                <a:schemeClr val="dk1"/>
              </a:buClr>
              <a:buSzPts val="2400"/>
              <a:buFont typeface="Noto Sans Symbols"/>
              <a:buChar char="⮚"/>
            </a:pPr>
            <a:r>
              <a:rPr lang="tr-TR" sz="1800" dirty="0">
                <a:solidFill>
                  <a:schemeClr val="dk1"/>
                </a:solidFill>
                <a:latin typeface="Times New Roman" panose="02020603050405020304" pitchFamily="18" charset="0"/>
                <a:ea typeface="Times New Roman"/>
                <a:cs typeface="Times New Roman" panose="02020603050405020304" pitchFamily="18" charset="0"/>
                <a:sym typeface="Times New Roman"/>
              </a:rPr>
              <a:t>Hekim Sinan’ın Hayatı</a:t>
            </a:r>
            <a:endParaRPr sz="1800" dirty="0">
              <a:latin typeface="Times New Roman" panose="02020603050405020304" pitchFamily="18" charset="0"/>
              <a:cs typeface="Times New Roman" panose="02020603050405020304" pitchFamily="18" charset="0"/>
            </a:endParaRPr>
          </a:p>
          <a:p>
            <a:pPr marL="257175" marR="0" lvl="0" indent="-257175" algn="l" rtl="0">
              <a:lnSpc>
                <a:spcPct val="150000"/>
              </a:lnSpc>
              <a:spcBef>
                <a:spcPts val="0"/>
              </a:spcBef>
              <a:spcAft>
                <a:spcPts val="0"/>
              </a:spcAft>
              <a:buClr>
                <a:schemeClr val="dk1"/>
              </a:buClr>
              <a:buSzPts val="2400"/>
              <a:buFont typeface="Noto Sans Symbols"/>
              <a:buChar char="⮚"/>
            </a:pPr>
            <a:r>
              <a:rPr lang="tr-TR" sz="1800" dirty="0">
                <a:solidFill>
                  <a:schemeClr val="dk1"/>
                </a:solidFill>
                <a:latin typeface="Times New Roman" panose="02020603050405020304" pitchFamily="18" charset="0"/>
                <a:ea typeface="Times New Roman"/>
                <a:cs typeface="Times New Roman" panose="02020603050405020304" pitchFamily="18" charset="0"/>
                <a:sym typeface="Times New Roman"/>
              </a:rPr>
              <a:t>Hekim Sinan Tıbbi ve Aromatik Bitkiler Bahçesi’nin tanıtımı</a:t>
            </a:r>
            <a:endParaRPr sz="1800" dirty="0">
              <a:latin typeface="Times New Roman" panose="02020603050405020304" pitchFamily="18" charset="0"/>
              <a:cs typeface="Times New Roman" panose="02020603050405020304" pitchFamily="18" charset="0"/>
            </a:endParaRPr>
          </a:p>
          <a:p>
            <a:pPr marL="257175" marR="0" lvl="0" indent="-257175" algn="l" rtl="0">
              <a:lnSpc>
                <a:spcPct val="150000"/>
              </a:lnSpc>
              <a:spcBef>
                <a:spcPts val="0"/>
              </a:spcBef>
              <a:spcAft>
                <a:spcPts val="0"/>
              </a:spcAft>
              <a:buClr>
                <a:schemeClr val="dk1"/>
              </a:buClr>
              <a:buSzPts val="2400"/>
              <a:buFont typeface="Noto Sans Symbols"/>
              <a:buChar char="⮚"/>
            </a:pPr>
            <a:r>
              <a:rPr lang="tr-TR" sz="1800" dirty="0">
                <a:solidFill>
                  <a:schemeClr val="dk1"/>
                </a:solidFill>
                <a:latin typeface="Times New Roman" panose="02020603050405020304" pitchFamily="18" charset="0"/>
                <a:ea typeface="Times New Roman"/>
                <a:cs typeface="Times New Roman" panose="02020603050405020304" pitchFamily="18" charset="0"/>
                <a:sym typeface="Times New Roman"/>
              </a:rPr>
              <a:t>Bitkilerin tanıtımı ve kullanımı</a:t>
            </a:r>
            <a:endParaRPr sz="1800" dirty="0">
              <a:latin typeface="Times New Roman" panose="02020603050405020304" pitchFamily="18" charset="0"/>
              <a:cs typeface="Times New Roman" panose="02020603050405020304" pitchFamily="18" charset="0"/>
            </a:endParaRPr>
          </a:p>
          <a:p>
            <a:pPr marL="257175" marR="0" lvl="0" indent="-257175" algn="l" rtl="0">
              <a:lnSpc>
                <a:spcPct val="150000"/>
              </a:lnSpc>
              <a:spcBef>
                <a:spcPts val="0"/>
              </a:spcBef>
              <a:spcAft>
                <a:spcPts val="0"/>
              </a:spcAft>
              <a:buClr>
                <a:schemeClr val="dk1"/>
              </a:buClr>
              <a:buSzPts val="2400"/>
              <a:buFont typeface="Noto Sans Symbols"/>
              <a:buChar char="⮚"/>
            </a:pPr>
            <a:r>
              <a:rPr lang="tr-TR" sz="1800" dirty="0">
                <a:solidFill>
                  <a:schemeClr val="dk1"/>
                </a:solidFill>
                <a:latin typeface="Times New Roman" panose="02020603050405020304" pitchFamily="18" charset="0"/>
                <a:ea typeface="Times New Roman"/>
                <a:cs typeface="Times New Roman" panose="02020603050405020304" pitchFamily="18" charset="0"/>
                <a:sym typeface="Times New Roman"/>
              </a:rPr>
              <a:t>Seralarda bitkilerin üretim teknikleri</a:t>
            </a:r>
            <a:endParaRPr sz="1800" dirty="0">
              <a:latin typeface="Times New Roman" panose="02020603050405020304" pitchFamily="18" charset="0"/>
              <a:cs typeface="Times New Roman" panose="02020603050405020304" pitchFamily="18" charset="0"/>
            </a:endParaRPr>
          </a:p>
          <a:p>
            <a:pPr marL="257175" marR="0" lvl="0" indent="-257175" algn="l" rtl="0">
              <a:lnSpc>
                <a:spcPct val="150000"/>
              </a:lnSpc>
              <a:spcBef>
                <a:spcPts val="0"/>
              </a:spcBef>
              <a:spcAft>
                <a:spcPts val="0"/>
              </a:spcAft>
              <a:buClr>
                <a:schemeClr val="dk1"/>
              </a:buClr>
              <a:buSzPts val="2400"/>
              <a:buFont typeface="Noto Sans Symbols"/>
              <a:buChar char="⮚"/>
            </a:pPr>
            <a:r>
              <a:rPr lang="tr-TR" sz="1800" dirty="0">
                <a:solidFill>
                  <a:schemeClr val="dk1"/>
                </a:solidFill>
                <a:latin typeface="Times New Roman" panose="02020603050405020304" pitchFamily="18" charset="0"/>
                <a:ea typeface="Times New Roman"/>
                <a:cs typeface="Times New Roman" panose="02020603050405020304" pitchFamily="18" charset="0"/>
                <a:sym typeface="Times New Roman"/>
              </a:rPr>
              <a:t>Tıbbi bitkileri kurutma yöntemleri</a:t>
            </a:r>
            <a:endParaRPr sz="1800" dirty="0">
              <a:latin typeface="Times New Roman" panose="02020603050405020304" pitchFamily="18" charset="0"/>
              <a:cs typeface="Times New Roman" panose="02020603050405020304" pitchFamily="18" charset="0"/>
            </a:endParaRPr>
          </a:p>
          <a:p>
            <a:pPr marL="257175" marR="0" lvl="0" indent="-257175" algn="l" rtl="0">
              <a:lnSpc>
                <a:spcPct val="150000"/>
              </a:lnSpc>
              <a:spcBef>
                <a:spcPts val="0"/>
              </a:spcBef>
              <a:spcAft>
                <a:spcPts val="0"/>
              </a:spcAft>
              <a:buClr>
                <a:schemeClr val="dk1"/>
              </a:buClr>
              <a:buSzPts val="2400"/>
              <a:buFont typeface="Noto Sans Symbols"/>
              <a:buChar char="⮚"/>
            </a:pPr>
            <a:r>
              <a:rPr lang="tr-TR" sz="1800" dirty="0">
                <a:solidFill>
                  <a:schemeClr val="dk1"/>
                </a:solidFill>
                <a:latin typeface="Times New Roman" panose="02020603050405020304" pitchFamily="18" charset="0"/>
                <a:ea typeface="Times New Roman"/>
                <a:cs typeface="Times New Roman" panose="02020603050405020304" pitchFamily="18" charset="0"/>
                <a:sym typeface="Times New Roman"/>
              </a:rPr>
              <a:t>Tıbbi bitkilerin laboratuvarda değerlendirilmesi</a:t>
            </a:r>
            <a:endParaRPr sz="18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sp>
        <p:nvSpPr>
          <p:cNvPr id="1223" name="Google Shape;1223;p132"/>
          <p:cNvSpPr txBox="1">
            <a:spLocks noGrp="1"/>
          </p:cNvSpPr>
          <p:nvPr>
            <p:ph type="title"/>
          </p:nvPr>
        </p:nvSpPr>
        <p:spPr>
          <a:xfrm>
            <a:off x="0" y="0"/>
            <a:ext cx="9144000" cy="1250156"/>
          </a:xfrm>
          <a:prstGeom prst="rect">
            <a:avLst/>
          </a:prstGeom>
          <a:solidFill>
            <a:schemeClr val="bg1"/>
          </a:solidFill>
          <a:ln>
            <a:noFill/>
          </a:ln>
        </p:spPr>
        <p:txBody>
          <a:bodyPr spcFirstLastPara="1" wrap="square" lIns="91425" tIns="45700" rIns="91425" bIns="45700" anchor="ctr" anchorCtr="0">
            <a:normAutofit fontScale="90000"/>
          </a:bodyPr>
          <a:lstStyle/>
          <a:p>
            <a:pPr marL="0" lvl="0" indent="0" algn="ctr" rtl="0">
              <a:lnSpc>
                <a:spcPct val="15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HEKİM SİNAN TIBBİ BİTKİLER ARAŞTIRMA MERKEZİ</a:t>
            </a:r>
            <a:endParaRPr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133"/>
          <p:cNvSpPr/>
          <p:nvPr/>
        </p:nvSpPr>
        <p:spPr>
          <a:xfrm>
            <a:off x="258535" y="1146816"/>
            <a:ext cx="7788730" cy="5078313"/>
          </a:xfrm>
          <a:prstGeom prst="rect">
            <a:avLst/>
          </a:prstGeom>
          <a:noFill/>
          <a:ln>
            <a:noFill/>
          </a:ln>
        </p:spPr>
        <p:txBody>
          <a:bodyPr spcFirstLastPara="1" wrap="square" lIns="91425" tIns="45700" rIns="91425" bIns="45700" anchor="t" anchorCtr="0">
            <a:spAutoFit/>
          </a:bodyPr>
          <a:lstStyle/>
          <a:p>
            <a:pPr marL="257175" marR="0" lvl="0" indent="-257175" algn="l"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Sanatçılarla tanışma</a:t>
            </a:r>
            <a:endParaRPr dirty="0"/>
          </a:p>
          <a:p>
            <a:pPr marL="257175" marR="0" lvl="0" indent="-257175" algn="l"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Çini ressamlığı, çini boyama</a:t>
            </a:r>
            <a:endParaRPr dirty="0"/>
          </a:p>
          <a:p>
            <a:pPr marL="257175" marR="0" lvl="0" indent="-257175" algn="l"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Yağlı boyama, ahşap oyma</a:t>
            </a:r>
            <a:endParaRPr dirty="0"/>
          </a:p>
          <a:p>
            <a:pPr marL="257175" marR="0" lvl="0" indent="-257175" algn="l"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Hat ve tezhip sanatı</a:t>
            </a:r>
            <a:endParaRPr dirty="0"/>
          </a:p>
          <a:p>
            <a:pPr marL="257175" marR="0" lvl="0" indent="-257175" algn="l" rtl="0">
              <a:lnSpc>
                <a:spcPct val="150000"/>
              </a:lnSpc>
              <a:spcBef>
                <a:spcPts val="0"/>
              </a:spcBef>
              <a:spcAft>
                <a:spcPts val="0"/>
              </a:spcAft>
              <a:buClr>
                <a:schemeClr val="dk1"/>
              </a:buClr>
              <a:buSzPts val="2400"/>
              <a:buFont typeface="Noto Sans Symbols"/>
              <a:buChar char="⮚"/>
            </a:pPr>
            <a:r>
              <a:rPr lang="tr-TR" sz="2400" dirty="0" err="1">
                <a:solidFill>
                  <a:schemeClr val="dk1"/>
                </a:solidFill>
                <a:latin typeface="Times New Roman"/>
                <a:ea typeface="Times New Roman"/>
                <a:cs typeface="Times New Roman"/>
                <a:sym typeface="Times New Roman"/>
              </a:rPr>
              <a:t>Filografi</a:t>
            </a:r>
            <a:r>
              <a:rPr lang="tr-TR" sz="2400" dirty="0">
                <a:solidFill>
                  <a:schemeClr val="dk1"/>
                </a:solidFill>
                <a:latin typeface="Times New Roman"/>
                <a:ea typeface="Times New Roman"/>
                <a:cs typeface="Times New Roman"/>
                <a:sym typeface="Times New Roman"/>
              </a:rPr>
              <a:t>, </a:t>
            </a:r>
            <a:r>
              <a:rPr lang="tr-TR" sz="2400" dirty="0" err="1">
                <a:solidFill>
                  <a:schemeClr val="dk1"/>
                </a:solidFill>
                <a:latin typeface="Times New Roman"/>
                <a:ea typeface="Times New Roman"/>
                <a:cs typeface="Times New Roman"/>
                <a:sym typeface="Times New Roman"/>
              </a:rPr>
              <a:t>sigrofitto</a:t>
            </a:r>
            <a:endParaRPr sz="2400" dirty="0">
              <a:solidFill>
                <a:schemeClr val="dk1"/>
              </a:solidFill>
              <a:latin typeface="Times New Roman"/>
              <a:ea typeface="Times New Roman"/>
              <a:cs typeface="Times New Roman"/>
              <a:sym typeface="Times New Roman"/>
            </a:endParaRPr>
          </a:p>
          <a:p>
            <a:pPr marL="257175" marR="0" lvl="0" indent="-257175" algn="l"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Takı tasarımı, artık materyal tasarımı</a:t>
            </a:r>
            <a:endParaRPr dirty="0"/>
          </a:p>
          <a:p>
            <a:pPr marL="257175" marR="0" lvl="0" indent="-257175" algn="l"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Taş boyama atölyelerinin tanıtımı</a:t>
            </a:r>
            <a:endParaRPr dirty="0"/>
          </a:p>
          <a:p>
            <a:pPr marL="0" marR="0" lvl="0" indent="0" algn="l" rtl="0">
              <a:spcBef>
                <a:spcPts val="0"/>
              </a:spcBef>
              <a:spcAft>
                <a:spcPts val="0"/>
              </a:spcAft>
              <a:buNone/>
            </a:pPr>
            <a:endParaRPr sz="18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8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8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800" dirty="0">
              <a:solidFill>
                <a:schemeClr val="dk1"/>
              </a:solidFill>
              <a:latin typeface="Times New Roman"/>
              <a:ea typeface="Times New Roman"/>
              <a:cs typeface="Times New Roman"/>
              <a:sym typeface="Times New Roman"/>
            </a:endParaRPr>
          </a:p>
        </p:txBody>
      </p:sp>
      <p:sp>
        <p:nvSpPr>
          <p:cNvPr id="1230" name="Google Shape;1230;p133"/>
          <p:cNvSpPr txBox="1">
            <a:spLocks noGrp="1"/>
          </p:cNvSpPr>
          <p:nvPr>
            <p:ph type="title"/>
          </p:nvPr>
        </p:nvSpPr>
        <p:spPr>
          <a:xfrm>
            <a:off x="123145" y="0"/>
            <a:ext cx="8897710" cy="1040606"/>
          </a:xfrm>
          <a:prstGeom prst="rect">
            <a:avLst/>
          </a:prstGeom>
          <a:solidFill>
            <a:schemeClr val="bg1"/>
          </a:solidFill>
          <a:ln>
            <a:noFill/>
          </a:ln>
        </p:spPr>
        <p:txBody>
          <a:bodyPr spcFirstLastPara="1" wrap="square" lIns="91425" tIns="45700" rIns="91425" bIns="45700" anchor="ctr" anchorCtr="0">
            <a:normAutofit fontScale="90000"/>
          </a:bodyPr>
          <a:lstStyle/>
          <a:p>
            <a:pPr marL="0" lvl="0" indent="0" algn="ctr" rtl="0">
              <a:lnSpc>
                <a:spcPct val="15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KENT KONSEYİ KÜLTÜR VE SANAT MERKEZİ</a:t>
            </a:r>
            <a:endParaRPr dirty="0"/>
          </a:p>
        </p:txBody>
      </p:sp>
      <p:pic>
        <p:nvPicPr>
          <p:cNvPr id="1231" name="Google Shape;1231;p133"/>
          <p:cNvPicPr preferRelativeResize="0"/>
          <p:nvPr/>
        </p:nvPicPr>
        <p:blipFill rotWithShape="1">
          <a:blip r:embed="rId3">
            <a:alphaModFix/>
          </a:blip>
          <a:srcRect/>
          <a:stretch/>
        </p:blipFill>
        <p:spPr>
          <a:xfrm>
            <a:off x="5451020" y="1275604"/>
            <a:ext cx="3569835" cy="3763121"/>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pic>
        <p:nvPicPr>
          <p:cNvPr id="1239" name="Google Shape;1239;p134"/>
          <p:cNvPicPr preferRelativeResize="0"/>
          <p:nvPr/>
        </p:nvPicPr>
        <p:blipFill rotWithShape="1">
          <a:blip r:embed="rId3">
            <a:alphaModFix/>
          </a:blip>
          <a:srcRect/>
          <a:stretch/>
        </p:blipFill>
        <p:spPr>
          <a:xfrm>
            <a:off x="314385" y="955095"/>
            <a:ext cx="8515229" cy="5131922"/>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1236" name="Google Shape;1236;p134"/>
          <p:cNvSpPr/>
          <p:nvPr/>
        </p:nvSpPr>
        <p:spPr>
          <a:xfrm>
            <a:off x="0" y="934250"/>
            <a:ext cx="3233677" cy="1996660"/>
          </a:xfrm>
          <a:prstGeom prst="rect">
            <a:avLst/>
          </a:prstGeom>
          <a:solidFill>
            <a:schemeClr val="bg1"/>
          </a:solidFill>
          <a:ln>
            <a:noFill/>
          </a:ln>
        </p:spPr>
        <p:txBody>
          <a:bodyPr spcFirstLastPara="1" wrap="square" lIns="91425" tIns="45700" rIns="91425" bIns="45700" anchor="t" anchorCtr="0">
            <a:spAutoFit/>
          </a:bodyPr>
          <a:lstStyle/>
          <a:p>
            <a:pPr marL="257175" marR="0" lvl="0" indent="-257175" algn="l" rtl="0">
              <a:lnSpc>
                <a:spcPct val="150000"/>
              </a:lnSpc>
              <a:spcBef>
                <a:spcPts val="0"/>
              </a:spcBef>
              <a:spcAft>
                <a:spcPts val="0"/>
              </a:spcAft>
              <a:buClr>
                <a:schemeClr val="dk1"/>
              </a:buClr>
              <a:buSzPts val="1650"/>
              <a:buFont typeface="Noto Sans Symbols"/>
              <a:buChar char="⮚"/>
            </a:pPr>
            <a:r>
              <a:rPr lang="tr-TR" sz="1650" dirty="0">
                <a:solidFill>
                  <a:schemeClr val="dk1"/>
                </a:solidFill>
                <a:latin typeface="Times New Roman"/>
                <a:ea typeface="Times New Roman"/>
                <a:cs typeface="Times New Roman"/>
                <a:sym typeface="Times New Roman"/>
              </a:rPr>
              <a:t>Sanatçılarla tanışma</a:t>
            </a:r>
            <a:endParaRPr dirty="0"/>
          </a:p>
          <a:p>
            <a:pPr marL="257175" marR="0" lvl="0" indent="-257175" algn="l" rtl="0">
              <a:lnSpc>
                <a:spcPct val="150000"/>
              </a:lnSpc>
              <a:spcBef>
                <a:spcPts val="0"/>
              </a:spcBef>
              <a:spcAft>
                <a:spcPts val="0"/>
              </a:spcAft>
              <a:buClr>
                <a:schemeClr val="dk1"/>
              </a:buClr>
              <a:buSzPts val="1650"/>
              <a:buFont typeface="Noto Sans Symbols"/>
              <a:buChar char="⮚"/>
            </a:pPr>
            <a:r>
              <a:rPr lang="tr-TR" sz="1650" dirty="0" err="1">
                <a:solidFill>
                  <a:schemeClr val="dk1"/>
                </a:solidFill>
                <a:latin typeface="Times New Roman"/>
                <a:ea typeface="Times New Roman"/>
                <a:cs typeface="Times New Roman"/>
                <a:sym typeface="Times New Roman"/>
              </a:rPr>
              <a:t>Koleksiyoner</a:t>
            </a:r>
            <a:r>
              <a:rPr lang="tr-TR" sz="1650" dirty="0">
                <a:solidFill>
                  <a:schemeClr val="dk1"/>
                </a:solidFill>
                <a:latin typeface="Times New Roman"/>
                <a:ea typeface="Times New Roman"/>
                <a:cs typeface="Times New Roman"/>
                <a:sym typeface="Times New Roman"/>
              </a:rPr>
              <a:t> eserler</a:t>
            </a:r>
            <a:endParaRPr dirty="0"/>
          </a:p>
          <a:p>
            <a:pPr marL="257175" marR="0" lvl="0" indent="-257175" algn="l" rtl="0">
              <a:lnSpc>
                <a:spcPct val="150000"/>
              </a:lnSpc>
              <a:spcBef>
                <a:spcPts val="0"/>
              </a:spcBef>
              <a:spcAft>
                <a:spcPts val="0"/>
              </a:spcAft>
              <a:buClr>
                <a:schemeClr val="dk1"/>
              </a:buClr>
              <a:buSzPts val="1650"/>
              <a:buFont typeface="Noto Sans Symbols"/>
              <a:buChar char="⮚"/>
            </a:pPr>
            <a:r>
              <a:rPr lang="tr-TR" sz="1650" dirty="0">
                <a:solidFill>
                  <a:schemeClr val="dk1"/>
                </a:solidFill>
                <a:latin typeface="Times New Roman"/>
                <a:ea typeface="Times New Roman"/>
                <a:cs typeface="Times New Roman"/>
                <a:sym typeface="Times New Roman"/>
              </a:rPr>
              <a:t>Hobi resim</a:t>
            </a:r>
            <a:endParaRPr dirty="0"/>
          </a:p>
          <a:p>
            <a:pPr marL="257175" marR="0" lvl="0" indent="-257175" algn="l" rtl="0">
              <a:lnSpc>
                <a:spcPct val="150000"/>
              </a:lnSpc>
              <a:spcBef>
                <a:spcPts val="0"/>
              </a:spcBef>
              <a:spcAft>
                <a:spcPts val="0"/>
              </a:spcAft>
              <a:buClr>
                <a:schemeClr val="dk1"/>
              </a:buClr>
              <a:buSzPts val="1650"/>
              <a:buFont typeface="Noto Sans Symbols"/>
              <a:buChar char="⮚"/>
            </a:pPr>
            <a:r>
              <a:rPr lang="tr-TR" sz="1650" dirty="0">
                <a:solidFill>
                  <a:schemeClr val="dk1"/>
                </a:solidFill>
                <a:latin typeface="Times New Roman"/>
                <a:ea typeface="Times New Roman"/>
                <a:cs typeface="Times New Roman"/>
                <a:sym typeface="Times New Roman"/>
              </a:rPr>
              <a:t>Keçe sanatı</a:t>
            </a:r>
            <a:endParaRPr dirty="0"/>
          </a:p>
          <a:p>
            <a:pPr marL="257175" marR="0" lvl="0" indent="-257175" algn="l" rtl="0">
              <a:lnSpc>
                <a:spcPct val="150000"/>
              </a:lnSpc>
              <a:spcBef>
                <a:spcPts val="0"/>
              </a:spcBef>
              <a:spcAft>
                <a:spcPts val="0"/>
              </a:spcAft>
              <a:buClr>
                <a:schemeClr val="dk1"/>
              </a:buClr>
              <a:buSzPts val="1650"/>
              <a:buFont typeface="Noto Sans Symbols"/>
              <a:buChar char="⮚"/>
            </a:pPr>
            <a:r>
              <a:rPr lang="tr-TR" sz="1650" dirty="0">
                <a:solidFill>
                  <a:schemeClr val="dk1"/>
                </a:solidFill>
                <a:latin typeface="Times New Roman"/>
                <a:ea typeface="Times New Roman"/>
                <a:cs typeface="Times New Roman"/>
                <a:sym typeface="Times New Roman"/>
              </a:rPr>
              <a:t>Bitki yaprağı oyma sanatı</a:t>
            </a:r>
            <a:endParaRPr dirty="0"/>
          </a:p>
        </p:txBody>
      </p:sp>
      <p:sp>
        <p:nvSpPr>
          <p:cNvPr id="1237" name="Google Shape;1237;p134"/>
          <p:cNvSpPr txBox="1">
            <a:spLocks noGrp="1"/>
          </p:cNvSpPr>
          <p:nvPr>
            <p:ph type="title"/>
          </p:nvPr>
        </p:nvSpPr>
        <p:spPr>
          <a:xfrm>
            <a:off x="161925" y="11589"/>
            <a:ext cx="8982075" cy="765859"/>
          </a:xfrm>
          <a:prstGeom prst="rect">
            <a:avLst/>
          </a:prstGeom>
          <a:solidFill>
            <a:schemeClr val="bg1"/>
          </a:solidFill>
          <a:ln>
            <a:noFill/>
          </a:ln>
        </p:spPr>
        <p:txBody>
          <a:bodyPr spcFirstLastPara="1" wrap="square" lIns="91425" tIns="45700" rIns="91425" bIns="45700" anchor="ctr" anchorCtr="0">
            <a:normAutofit fontScale="90000"/>
          </a:bodyPr>
          <a:lstStyle/>
          <a:p>
            <a:pPr algn="ctr">
              <a:lnSpc>
                <a:spcPct val="150000"/>
              </a:lnSpc>
              <a:buClr>
                <a:srgbClr val="34AFC0"/>
              </a:buClr>
              <a:buSzPts val="3200"/>
              <a:buFont typeface="Times New Roman"/>
            </a:pPr>
            <a:r>
              <a:rPr lang="tr-TR" sz="3200" b="1" dirty="0">
                <a:solidFill>
                  <a:srgbClr val="34AFC0"/>
                </a:solidFill>
                <a:latin typeface="Times New Roman"/>
                <a:cs typeface="Times New Roman"/>
                <a:sym typeface="Times New Roman"/>
              </a:rPr>
              <a:t>KÜTAHYA KÜLTÜR VE SANAT DERNEĞİ</a:t>
            </a:r>
            <a:endParaRPr sz="3200" b="1" dirty="0">
              <a:solidFill>
                <a:srgbClr val="34AFC0"/>
              </a:solidFill>
              <a:latin typeface="Times New Roman"/>
              <a:cs typeface="Times New Roman"/>
            </a:endParaRPr>
          </a:p>
        </p:txBody>
      </p:sp>
      <p:sp>
        <p:nvSpPr>
          <p:cNvPr id="1238" name="Google Shape;1238;p134"/>
          <p:cNvSpPr/>
          <p:nvPr/>
        </p:nvSpPr>
        <p:spPr>
          <a:xfrm>
            <a:off x="314385" y="5041340"/>
            <a:ext cx="3047878" cy="1234913"/>
          </a:xfrm>
          <a:prstGeom prst="rect">
            <a:avLst/>
          </a:prstGeom>
          <a:solidFill>
            <a:schemeClr val="bg1"/>
          </a:solidFill>
          <a:ln>
            <a:noFill/>
          </a:ln>
        </p:spPr>
        <p:txBody>
          <a:bodyPr spcFirstLastPara="1" wrap="square" lIns="91425" tIns="45700" rIns="91425" bIns="45700" anchor="t" anchorCtr="0">
            <a:spAutoFit/>
          </a:bodyPr>
          <a:lstStyle/>
          <a:p>
            <a:pPr marL="257175" indent="-257175">
              <a:lnSpc>
                <a:spcPct val="150000"/>
              </a:lnSpc>
              <a:buClr>
                <a:schemeClr val="dk1"/>
              </a:buClr>
              <a:buSzPts val="1650"/>
              <a:buFont typeface="Noto Sans Symbols"/>
              <a:buChar char="⮚"/>
            </a:pPr>
            <a:r>
              <a:rPr lang="tr-TR" sz="1650" dirty="0">
                <a:solidFill>
                  <a:schemeClr val="dk1"/>
                </a:solidFill>
                <a:latin typeface="Times New Roman"/>
                <a:cs typeface="Times New Roman"/>
                <a:sym typeface="Times New Roman"/>
              </a:rPr>
              <a:t>Yağlı boya</a:t>
            </a:r>
            <a:endParaRPr sz="1650" dirty="0">
              <a:solidFill>
                <a:schemeClr val="dk1"/>
              </a:solidFill>
              <a:latin typeface="Times New Roman"/>
              <a:cs typeface="Times New Roman"/>
            </a:endParaRPr>
          </a:p>
          <a:p>
            <a:pPr marL="257175" indent="-257175">
              <a:lnSpc>
                <a:spcPct val="150000"/>
              </a:lnSpc>
              <a:buClr>
                <a:schemeClr val="dk1"/>
              </a:buClr>
              <a:buSzPts val="1650"/>
              <a:buFont typeface="Noto Sans Symbols"/>
              <a:buChar char="⮚"/>
            </a:pPr>
            <a:r>
              <a:rPr lang="tr-TR" sz="1650" dirty="0">
                <a:solidFill>
                  <a:schemeClr val="dk1"/>
                </a:solidFill>
                <a:latin typeface="Times New Roman"/>
                <a:cs typeface="Times New Roman"/>
                <a:sym typeface="Times New Roman"/>
              </a:rPr>
              <a:t>Kalem işi</a:t>
            </a:r>
            <a:endParaRPr sz="1650" dirty="0">
              <a:solidFill>
                <a:schemeClr val="dk1"/>
              </a:solidFill>
              <a:latin typeface="Times New Roman"/>
              <a:cs typeface="Times New Roman"/>
            </a:endParaRPr>
          </a:p>
          <a:p>
            <a:pPr marL="257175" indent="-257175">
              <a:lnSpc>
                <a:spcPct val="150000"/>
              </a:lnSpc>
              <a:buClr>
                <a:schemeClr val="dk1"/>
              </a:buClr>
              <a:buSzPts val="1650"/>
              <a:buFont typeface="Noto Sans Symbols"/>
              <a:buChar char="⮚"/>
            </a:pPr>
            <a:r>
              <a:rPr lang="tr-TR" sz="1650" dirty="0">
                <a:solidFill>
                  <a:schemeClr val="dk1"/>
                </a:solidFill>
                <a:latin typeface="Times New Roman"/>
                <a:cs typeface="Times New Roman"/>
                <a:sym typeface="Times New Roman"/>
              </a:rPr>
              <a:t>Kütahya Çinileri</a:t>
            </a:r>
            <a:endParaRPr sz="1650" dirty="0">
              <a:solidFill>
                <a:schemeClr val="dk1"/>
              </a:solidFill>
              <a:latin typeface="Times New Roman"/>
              <a:cs typeface="Times New Roman"/>
            </a:endParaRPr>
          </a:p>
        </p:txBody>
      </p:sp>
      <p:sp>
        <p:nvSpPr>
          <p:cNvPr id="2" name="Metin kutusu 1">
            <a:extLst>
              <a:ext uri="{FF2B5EF4-FFF2-40B4-BE49-F238E27FC236}">
                <a16:creationId xmlns:a16="http://schemas.microsoft.com/office/drawing/2014/main" id="{76EFCF5E-8F3A-4224-B7D4-BC52697E96E7}"/>
              </a:ext>
            </a:extLst>
          </p:cNvPr>
          <p:cNvSpPr txBox="1"/>
          <p:nvPr/>
        </p:nvSpPr>
        <p:spPr>
          <a:xfrm>
            <a:off x="3233677" y="934250"/>
            <a:ext cx="3400455" cy="1996660"/>
          </a:xfrm>
          <a:prstGeom prst="rect">
            <a:avLst/>
          </a:prstGeom>
          <a:solidFill>
            <a:schemeClr val="bg1"/>
          </a:soli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257175" indent="-257175">
              <a:lnSpc>
                <a:spcPct val="150000"/>
              </a:lnSpc>
              <a:buClr>
                <a:schemeClr val="dk1"/>
              </a:buClr>
              <a:buSzPts val="1650"/>
              <a:buFont typeface="Noto Sans Symbols"/>
              <a:buChar char="⮚"/>
              <a:defRPr sz="1650">
                <a:solidFill>
                  <a:schemeClr val="dk1"/>
                </a:solidFill>
                <a:latin typeface="Times New Roman"/>
                <a:ea typeface="Times New Roman"/>
                <a:cs typeface="Times New Roman"/>
              </a:defRPr>
            </a:lvl1pPr>
          </a:lstStyle>
          <a:p>
            <a:r>
              <a:rPr lang="tr-TR" dirty="0">
                <a:sym typeface="Times New Roman"/>
              </a:rPr>
              <a:t>Osmanlı fermanlarının tanıtımı</a:t>
            </a:r>
            <a:endParaRPr lang="tr-TR" dirty="0"/>
          </a:p>
          <a:p>
            <a:r>
              <a:rPr lang="tr-TR" dirty="0">
                <a:sym typeface="Times New Roman"/>
              </a:rPr>
              <a:t>Sulu boya sivil mimari eserler</a:t>
            </a:r>
            <a:endParaRPr lang="tr-TR" dirty="0"/>
          </a:p>
          <a:p>
            <a:r>
              <a:rPr lang="tr-TR" dirty="0">
                <a:sym typeface="Times New Roman"/>
              </a:rPr>
              <a:t>Çini sanatı</a:t>
            </a:r>
            <a:endParaRPr lang="tr-TR" dirty="0"/>
          </a:p>
          <a:p>
            <a:r>
              <a:rPr lang="tr-TR" dirty="0">
                <a:sym typeface="Times New Roman"/>
              </a:rPr>
              <a:t>Geleneksel Kütahya kıyafetleri</a:t>
            </a:r>
            <a:endParaRPr lang="tr-TR" dirty="0"/>
          </a:p>
          <a:p>
            <a:r>
              <a:rPr lang="tr-TR" dirty="0">
                <a:sym typeface="Times New Roman"/>
              </a:rPr>
              <a:t>Ebru </a:t>
            </a:r>
            <a:r>
              <a:rPr lang="tr-TR" dirty="0" err="1">
                <a:sym typeface="Times New Roman"/>
              </a:rPr>
              <a:t>sanatı&amp;Hat</a:t>
            </a:r>
            <a:r>
              <a:rPr lang="tr-TR" dirty="0">
                <a:sym typeface="Times New Roman"/>
              </a:rPr>
              <a:t> sanatı</a:t>
            </a:r>
            <a:endParaRPr lang="tr-TR" dirty="0"/>
          </a:p>
        </p:txBody>
      </p:sp>
      <p:sp>
        <p:nvSpPr>
          <p:cNvPr id="4" name="Metin kutusu 3">
            <a:extLst>
              <a:ext uri="{FF2B5EF4-FFF2-40B4-BE49-F238E27FC236}">
                <a16:creationId xmlns:a16="http://schemas.microsoft.com/office/drawing/2014/main" id="{ACFBF9CF-596E-46D7-B621-3FB60192FB73}"/>
              </a:ext>
            </a:extLst>
          </p:cNvPr>
          <p:cNvSpPr txBox="1"/>
          <p:nvPr/>
        </p:nvSpPr>
        <p:spPr>
          <a:xfrm>
            <a:off x="6634132" y="955095"/>
            <a:ext cx="2433637" cy="1996660"/>
          </a:xfrm>
          <a:prstGeom prst="rect">
            <a:avLst/>
          </a:prstGeom>
          <a:solidFill>
            <a:schemeClr val="bg1"/>
          </a:soli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257175" indent="-257175">
              <a:lnSpc>
                <a:spcPct val="150000"/>
              </a:lnSpc>
              <a:buClr>
                <a:schemeClr val="dk1"/>
              </a:buClr>
              <a:buSzPts val="1650"/>
              <a:buFont typeface="Noto Sans Symbols"/>
              <a:buChar char="⮚"/>
              <a:defRPr sz="1650">
                <a:solidFill>
                  <a:schemeClr val="dk1"/>
                </a:solidFill>
                <a:latin typeface="Times New Roman"/>
                <a:ea typeface="Times New Roman"/>
                <a:cs typeface="Times New Roman"/>
              </a:defRPr>
            </a:lvl1pPr>
          </a:lstStyle>
          <a:p>
            <a:r>
              <a:rPr lang="tr-TR" dirty="0">
                <a:sym typeface="Times New Roman"/>
              </a:rPr>
              <a:t>Naif resim</a:t>
            </a:r>
            <a:endParaRPr lang="tr-TR" dirty="0"/>
          </a:p>
          <a:p>
            <a:r>
              <a:rPr lang="tr-TR" dirty="0">
                <a:sym typeface="Times New Roman"/>
              </a:rPr>
              <a:t>Temel sanat</a:t>
            </a:r>
            <a:endParaRPr lang="tr-TR" dirty="0"/>
          </a:p>
          <a:p>
            <a:r>
              <a:rPr lang="tr-TR" dirty="0">
                <a:sym typeface="Times New Roman"/>
              </a:rPr>
              <a:t>Tezhip sanatı</a:t>
            </a:r>
            <a:endParaRPr lang="tr-TR" dirty="0"/>
          </a:p>
          <a:p>
            <a:r>
              <a:rPr lang="tr-TR" dirty="0" err="1">
                <a:sym typeface="Times New Roman"/>
              </a:rPr>
              <a:t>Linol</a:t>
            </a:r>
            <a:r>
              <a:rPr lang="tr-TR" dirty="0">
                <a:sym typeface="Times New Roman"/>
              </a:rPr>
              <a:t> baskı</a:t>
            </a:r>
            <a:endParaRPr lang="tr-TR" dirty="0"/>
          </a:p>
          <a:p>
            <a:r>
              <a:rPr lang="tr-TR" dirty="0" err="1">
                <a:sym typeface="Times New Roman"/>
              </a:rPr>
              <a:t>Sigrofitto</a:t>
            </a:r>
            <a:endParaRPr lang="tr-TR" dirty="0"/>
          </a:p>
        </p:txBody>
      </p:sp>
      <p:sp>
        <p:nvSpPr>
          <p:cNvPr id="5" name="Metin kutusu 4">
            <a:extLst>
              <a:ext uri="{FF2B5EF4-FFF2-40B4-BE49-F238E27FC236}">
                <a16:creationId xmlns:a16="http://schemas.microsoft.com/office/drawing/2014/main" id="{B232FF9C-EB59-4C9F-BC4D-767021F7ACFC}"/>
              </a:ext>
            </a:extLst>
          </p:cNvPr>
          <p:cNvSpPr txBox="1"/>
          <p:nvPr/>
        </p:nvSpPr>
        <p:spPr>
          <a:xfrm>
            <a:off x="5333939" y="5231776"/>
            <a:ext cx="3495675" cy="854040"/>
          </a:xfrm>
          <a:prstGeom prst="rect">
            <a:avLst/>
          </a:prstGeom>
          <a:solidFill>
            <a:schemeClr val="bg1"/>
          </a:soli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257175" indent="-257175">
              <a:lnSpc>
                <a:spcPct val="150000"/>
              </a:lnSpc>
              <a:buClr>
                <a:schemeClr val="dk1"/>
              </a:buClr>
              <a:buSzPts val="1650"/>
              <a:buFont typeface="Noto Sans Symbols"/>
              <a:buChar char="⮚"/>
              <a:defRPr sz="1650">
                <a:solidFill>
                  <a:schemeClr val="dk1"/>
                </a:solidFill>
                <a:latin typeface="Times New Roman"/>
                <a:cs typeface="Times New Roman"/>
              </a:defRPr>
            </a:lvl1pPr>
          </a:lstStyle>
          <a:p>
            <a:r>
              <a:rPr lang="tr-TR" dirty="0">
                <a:sym typeface="Times New Roman"/>
              </a:rPr>
              <a:t>Takı tasarımı &amp; Bez bebek</a:t>
            </a:r>
            <a:endParaRPr lang="tr-TR" dirty="0"/>
          </a:p>
          <a:p>
            <a:r>
              <a:rPr lang="tr-TR" dirty="0">
                <a:sym typeface="Times New Roman"/>
              </a:rPr>
              <a:t>Heykel atölyelerinin tanıtımı</a:t>
            </a:r>
            <a:endParaRPr lang="tr-TR"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p135"/>
          <p:cNvSpPr txBox="1">
            <a:spLocks noGrp="1"/>
          </p:cNvSpPr>
          <p:nvPr>
            <p:ph type="title"/>
          </p:nvPr>
        </p:nvSpPr>
        <p:spPr>
          <a:xfrm>
            <a:off x="66675" y="92868"/>
            <a:ext cx="9010650" cy="1916907"/>
          </a:xfrm>
          <a:prstGeom prst="rect">
            <a:avLst/>
          </a:prstGeom>
          <a:solidFill>
            <a:schemeClr val="bg1"/>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KÜTAHYA AİLE VE SOSYAL POLİTİKALAR İL MÜDÜRLÜĞÜ VE ÜNİVERSİTEMİZ İŞBİRLİĞİNDE DÜZENLENECEK ETKİNLİKLER</a:t>
            </a:r>
            <a:endParaRPr dirty="0"/>
          </a:p>
        </p:txBody>
      </p:sp>
      <p:sp>
        <p:nvSpPr>
          <p:cNvPr id="1245" name="Google Shape;1245;p135"/>
          <p:cNvSpPr txBox="1"/>
          <p:nvPr/>
        </p:nvSpPr>
        <p:spPr>
          <a:xfrm>
            <a:off x="252431" y="2167250"/>
            <a:ext cx="4909959" cy="3947486"/>
          </a:xfrm>
          <a:prstGeom prst="rect">
            <a:avLst/>
          </a:prstGeom>
          <a:noFill/>
          <a:ln>
            <a:noFill/>
          </a:ln>
        </p:spPr>
        <p:txBody>
          <a:bodyPr spcFirstLastPara="1" wrap="square" lIns="91425" tIns="45700" rIns="91425" bIns="45700" anchor="t" anchorCtr="0">
            <a:noAutofit/>
          </a:bodyPr>
          <a:lstStyle/>
          <a:p>
            <a:pPr marL="228600" marR="0" lvl="0" indent="-228600" algn="l" rtl="0">
              <a:lnSpc>
                <a:spcPct val="150000"/>
              </a:lnSpc>
              <a:spcBef>
                <a:spcPts val="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Kütahya tanıtımı ve aile eğitimi programları</a:t>
            </a:r>
            <a:endParaRPr dirty="0"/>
          </a:p>
          <a:p>
            <a:pPr marL="228600" marR="0" lvl="0" indent="-228600" algn="l" rtl="0">
              <a:lnSpc>
                <a:spcPct val="150000"/>
              </a:lnSpc>
              <a:spcBef>
                <a:spcPts val="100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Huzurevi ziyaretleri</a:t>
            </a:r>
            <a:endParaRPr dirty="0"/>
          </a:p>
          <a:p>
            <a:pPr marL="228600" marR="0" lvl="0" indent="-228600" algn="l" rtl="0">
              <a:lnSpc>
                <a:spcPct val="150000"/>
              </a:lnSpc>
              <a:spcBef>
                <a:spcPts val="100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Çocuk evlerinde yapılacak etkinlikler</a:t>
            </a:r>
            <a:endParaRPr dirty="0"/>
          </a:p>
          <a:p>
            <a:pPr marL="228600" marR="0" lvl="0" indent="-228600" algn="l" rtl="0">
              <a:lnSpc>
                <a:spcPct val="150000"/>
              </a:lnSpc>
              <a:spcBef>
                <a:spcPts val="1000"/>
              </a:spcBef>
              <a:spcAft>
                <a:spcPts val="0"/>
              </a:spcAft>
              <a:buClr>
                <a:schemeClr val="dk1"/>
              </a:buClr>
              <a:buSzPts val="2400"/>
              <a:buFont typeface="Noto Sans Symbols"/>
              <a:buChar char="⮚"/>
            </a:pPr>
            <a:r>
              <a:rPr lang="tr-TR" sz="2400" dirty="0">
                <a:solidFill>
                  <a:schemeClr val="dk1"/>
                </a:solidFill>
                <a:latin typeface="Times New Roman"/>
                <a:ea typeface="Times New Roman"/>
                <a:cs typeface="Times New Roman"/>
                <a:sym typeface="Times New Roman"/>
              </a:rPr>
              <a:t>Konferanslar </a:t>
            </a:r>
            <a:endParaRPr dirty="0"/>
          </a:p>
          <a:p>
            <a:pPr marL="228600" marR="0" lvl="0" indent="-95250" algn="l" rtl="0">
              <a:lnSpc>
                <a:spcPct val="90000"/>
              </a:lnSpc>
              <a:spcBef>
                <a:spcPts val="1000"/>
              </a:spcBef>
              <a:spcAft>
                <a:spcPts val="0"/>
              </a:spcAft>
              <a:buClr>
                <a:schemeClr val="dk1"/>
              </a:buClr>
              <a:buSzPts val="2100"/>
              <a:buFont typeface="Arial"/>
              <a:buNone/>
            </a:pPr>
            <a:endParaRPr sz="2100" dirty="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14"/>
          <p:cNvPicPr preferRelativeResize="0"/>
          <p:nvPr/>
        </p:nvPicPr>
        <p:blipFill rotWithShape="1">
          <a:blip r:embed="rId3">
            <a:alphaModFix/>
          </a:blip>
          <a:srcRect/>
          <a:stretch/>
        </p:blipFill>
        <p:spPr>
          <a:xfrm>
            <a:off x="67733" y="152400"/>
            <a:ext cx="8934252" cy="5816600"/>
          </a:xfrm>
          <a:prstGeom prst="rect">
            <a:avLst/>
          </a:prstGeom>
          <a:noFill/>
          <a:ln>
            <a:noFill/>
          </a:ln>
        </p:spPr>
      </p:pic>
      <p:cxnSp>
        <p:nvCxnSpPr>
          <p:cNvPr id="185" name="Google Shape;185;p14"/>
          <p:cNvCxnSpPr/>
          <p:nvPr/>
        </p:nvCxnSpPr>
        <p:spPr>
          <a:xfrm rot="10800000">
            <a:off x="2980267" y="4119033"/>
            <a:ext cx="626533" cy="8466"/>
          </a:xfrm>
          <a:prstGeom prst="straightConnector1">
            <a:avLst/>
          </a:prstGeom>
          <a:noFill/>
          <a:ln w="9525" cap="flat" cmpd="sng">
            <a:solidFill>
              <a:srgbClr val="FF0000"/>
            </a:solidFill>
            <a:prstDash val="solid"/>
            <a:miter lim="800000"/>
            <a:headEnd type="none" w="sm" len="sm"/>
            <a:tailEnd type="triangle" w="med" len="med"/>
          </a:ln>
        </p:spPr>
      </p:cxnSp>
      <p:sp>
        <p:nvSpPr>
          <p:cNvPr id="186" name="Google Shape;186;p14"/>
          <p:cNvSpPr/>
          <p:nvPr/>
        </p:nvSpPr>
        <p:spPr>
          <a:xfrm>
            <a:off x="3886201" y="3945467"/>
            <a:ext cx="3064932" cy="347133"/>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7" name="Google Shape;187;p14"/>
          <p:cNvSpPr txBox="1"/>
          <p:nvPr/>
        </p:nvSpPr>
        <p:spPr>
          <a:xfrm>
            <a:off x="643468" y="3896666"/>
            <a:ext cx="1845733" cy="461665"/>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200" b="1">
                <a:solidFill>
                  <a:srgbClr val="002060"/>
                </a:solidFill>
                <a:latin typeface="Times New Roman"/>
                <a:ea typeface="Times New Roman"/>
                <a:cs typeface="Times New Roman"/>
                <a:sym typeface="Times New Roman"/>
              </a:rPr>
              <a:t>Kurumsal mail adresinizi giriniz.</a:t>
            </a:r>
            <a:endParaRPr/>
          </a:p>
        </p:txBody>
      </p:sp>
      <p:cxnSp>
        <p:nvCxnSpPr>
          <p:cNvPr id="188" name="Google Shape;188;p14"/>
          <p:cNvCxnSpPr/>
          <p:nvPr/>
        </p:nvCxnSpPr>
        <p:spPr>
          <a:xfrm rot="10800000">
            <a:off x="2921000" y="4778432"/>
            <a:ext cx="618067" cy="0"/>
          </a:xfrm>
          <a:prstGeom prst="straightConnector1">
            <a:avLst/>
          </a:prstGeom>
          <a:noFill/>
          <a:ln w="9525" cap="flat" cmpd="sng">
            <a:solidFill>
              <a:srgbClr val="FF0000"/>
            </a:solidFill>
            <a:prstDash val="solid"/>
            <a:miter lim="800000"/>
            <a:headEnd type="none" w="sm" len="sm"/>
            <a:tailEnd type="triangle" w="med" len="med"/>
          </a:ln>
        </p:spPr>
      </p:cxnSp>
      <p:sp>
        <p:nvSpPr>
          <p:cNvPr id="189" name="Google Shape;189;p14"/>
          <p:cNvSpPr/>
          <p:nvPr/>
        </p:nvSpPr>
        <p:spPr>
          <a:xfrm>
            <a:off x="3886201" y="4595398"/>
            <a:ext cx="3064932" cy="366069"/>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0" name="Google Shape;190;p14"/>
          <p:cNvSpPr txBox="1"/>
          <p:nvPr/>
        </p:nvSpPr>
        <p:spPr>
          <a:xfrm>
            <a:off x="643468" y="4547599"/>
            <a:ext cx="1845733" cy="461665"/>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200" b="1">
                <a:solidFill>
                  <a:srgbClr val="002060"/>
                </a:solidFill>
                <a:latin typeface="Times New Roman"/>
                <a:ea typeface="Times New Roman"/>
                <a:cs typeface="Times New Roman"/>
                <a:sym typeface="Times New Roman"/>
              </a:rPr>
              <a:t>T.C. kimlik numaranızı giriniz.</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136"/>
          <p:cNvSpPr txBox="1">
            <a:spLocks noGrp="1"/>
          </p:cNvSpPr>
          <p:nvPr>
            <p:ph type="title"/>
          </p:nvPr>
        </p:nvSpPr>
        <p:spPr>
          <a:xfrm>
            <a:off x="89335" y="23210"/>
            <a:ext cx="9031400" cy="605129"/>
          </a:xfrm>
          <a:prstGeom prst="rect">
            <a:avLst/>
          </a:prstGeom>
          <a:solidFill>
            <a:schemeClr val="bg1"/>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4AFC0"/>
              </a:buClr>
              <a:buSzPts val="2400"/>
              <a:buFont typeface="Times New Roman"/>
              <a:buNone/>
            </a:pPr>
            <a:r>
              <a:rPr lang="tr-TR" sz="3200" b="1" dirty="0">
                <a:solidFill>
                  <a:srgbClr val="34AFC0"/>
                </a:solidFill>
                <a:latin typeface="Times New Roman"/>
                <a:ea typeface="Times New Roman"/>
                <a:cs typeface="Times New Roman"/>
                <a:sym typeface="Times New Roman"/>
              </a:rPr>
              <a:t>GEZİLER</a:t>
            </a:r>
            <a:endParaRPr sz="5200" dirty="0"/>
          </a:p>
        </p:txBody>
      </p:sp>
      <p:pic>
        <p:nvPicPr>
          <p:cNvPr id="1253" name="Google Shape;1253;p136"/>
          <p:cNvPicPr preferRelativeResize="0"/>
          <p:nvPr/>
        </p:nvPicPr>
        <p:blipFill rotWithShape="1">
          <a:blip r:embed="rId3">
            <a:alphaModFix/>
          </a:blip>
          <a:srcRect/>
          <a:stretch/>
        </p:blipFill>
        <p:spPr>
          <a:xfrm>
            <a:off x="5466429" y="3255314"/>
            <a:ext cx="3672892" cy="2916886"/>
          </a:xfrm>
          <a:prstGeom prst="rect">
            <a:avLst/>
          </a:prstGeom>
          <a:noFill/>
          <a:ln>
            <a:noFill/>
          </a:ln>
        </p:spPr>
      </p:pic>
      <p:pic>
        <p:nvPicPr>
          <p:cNvPr id="1255" name="Google Shape;1255;p136"/>
          <p:cNvPicPr preferRelativeResize="0"/>
          <p:nvPr/>
        </p:nvPicPr>
        <p:blipFill rotWithShape="1">
          <a:blip r:embed="rId4">
            <a:alphaModFix/>
          </a:blip>
          <a:srcRect/>
          <a:stretch/>
        </p:blipFill>
        <p:spPr>
          <a:xfrm>
            <a:off x="5582690" y="565856"/>
            <a:ext cx="3524052" cy="2689458"/>
          </a:xfrm>
          <a:prstGeom prst="rect">
            <a:avLst/>
          </a:prstGeom>
          <a:noFill/>
          <a:ln>
            <a:noFill/>
          </a:ln>
        </p:spPr>
      </p:pic>
      <p:pic>
        <p:nvPicPr>
          <p:cNvPr id="1256" name="Google Shape;1256;p136"/>
          <p:cNvPicPr preferRelativeResize="0"/>
          <p:nvPr/>
        </p:nvPicPr>
        <p:blipFill rotWithShape="1">
          <a:blip r:embed="rId5">
            <a:alphaModFix/>
          </a:blip>
          <a:srcRect/>
          <a:stretch/>
        </p:blipFill>
        <p:spPr>
          <a:xfrm>
            <a:off x="41681" y="536873"/>
            <a:ext cx="3524052" cy="2811555"/>
          </a:xfrm>
          <a:prstGeom prst="rect">
            <a:avLst/>
          </a:prstGeom>
          <a:noFill/>
          <a:ln>
            <a:noFill/>
          </a:ln>
        </p:spPr>
      </p:pic>
      <p:pic>
        <p:nvPicPr>
          <p:cNvPr id="1254" name="Google Shape;1254;p136"/>
          <p:cNvPicPr preferRelativeResize="0"/>
          <p:nvPr/>
        </p:nvPicPr>
        <p:blipFill rotWithShape="1">
          <a:blip r:embed="rId6">
            <a:alphaModFix/>
          </a:blip>
          <a:srcRect/>
          <a:stretch/>
        </p:blipFill>
        <p:spPr>
          <a:xfrm>
            <a:off x="-5181" y="3429000"/>
            <a:ext cx="3476398" cy="2929540"/>
          </a:xfrm>
          <a:prstGeom prst="rect">
            <a:avLst/>
          </a:prstGeom>
          <a:noFill/>
          <a:ln>
            <a:noFill/>
          </a:ln>
        </p:spPr>
      </p:pic>
      <p:sp>
        <p:nvSpPr>
          <p:cNvPr id="1252" name="Google Shape;1252;p136"/>
          <p:cNvSpPr txBox="1"/>
          <p:nvPr/>
        </p:nvSpPr>
        <p:spPr>
          <a:xfrm>
            <a:off x="3563917" y="955257"/>
            <a:ext cx="2016165" cy="2130030"/>
          </a:xfrm>
          <a:prstGeom prst="rect">
            <a:avLst/>
          </a:prstGeom>
          <a:solidFill>
            <a:schemeClr val="bg1"/>
          </a:solidFill>
          <a:ln>
            <a:noFill/>
          </a:ln>
        </p:spPr>
        <p:txBody>
          <a:bodyPr spcFirstLastPara="1" wrap="square" lIns="91425" tIns="45700" rIns="91425" bIns="45700" anchor="t" anchorCtr="0">
            <a:noAutofit/>
          </a:bodyPr>
          <a:lstStyle/>
          <a:p>
            <a:pPr algn="ctr">
              <a:lnSpc>
                <a:spcPct val="150000"/>
              </a:lnSpc>
              <a:buClr>
                <a:schemeClr val="dk1"/>
              </a:buClr>
              <a:buSzPts val="2400"/>
            </a:pPr>
            <a:r>
              <a:rPr lang="tr-TR" sz="1800" b="1" dirty="0">
                <a:solidFill>
                  <a:srgbClr val="0070C0"/>
                </a:solidFill>
                <a:latin typeface="Calibri"/>
                <a:ea typeface="Calibri"/>
                <a:cs typeface="Calibri"/>
                <a:sym typeface="Calibri"/>
              </a:rPr>
              <a:t>Dumlupınar Şehitliği</a:t>
            </a:r>
            <a:endParaRPr lang="tr-TR" sz="1800" b="1" dirty="0">
              <a:solidFill>
                <a:srgbClr val="0070C0"/>
              </a:solidFill>
            </a:endParaRPr>
          </a:p>
          <a:p>
            <a:pPr marR="0" lvl="0" algn="ctr" rtl="0">
              <a:lnSpc>
                <a:spcPct val="150000"/>
              </a:lnSpc>
              <a:spcBef>
                <a:spcPts val="0"/>
              </a:spcBef>
              <a:spcAft>
                <a:spcPts val="0"/>
              </a:spcAft>
              <a:buClr>
                <a:schemeClr val="dk1"/>
              </a:buClr>
              <a:buSzPts val="2400"/>
            </a:pPr>
            <a:endParaRPr lang="tr-TR" sz="1800" b="1" dirty="0">
              <a:solidFill>
                <a:srgbClr val="0070C0"/>
              </a:solidFill>
              <a:latin typeface="Calibri"/>
              <a:ea typeface="Calibri"/>
              <a:cs typeface="Calibri"/>
              <a:sym typeface="Calibri"/>
            </a:endParaRPr>
          </a:p>
          <a:p>
            <a:pPr marR="0" lvl="0" algn="ctr" rtl="0">
              <a:lnSpc>
                <a:spcPct val="150000"/>
              </a:lnSpc>
              <a:spcBef>
                <a:spcPts val="0"/>
              </a:spcBef>
              <a:spcAft>
                <a:spcPts val="0"/>
              </a:spcAft>
              <a:buClr>
                <a:schemeClr val="dk1"/>
              </a:buClr>
              <a:buSzPts val="2400"/>
            </a:pPr>
            <a:r>
              <a:rPr lang="tr-TR" sz="1800" b="1" dirty="0">
                <a:solidFill>
                  <a:srgbClr val="0070C0"/>
                </a:solidFill>
                <a:latin typeface="Calibri"/>
                <a:ea typeface="Calibri"/>
                <a:cs typeface="Calibri"/>
                <a:sym typeface="Calibri"/>
              </a:rPr>
              <a:t>Çavdarhisar </a:t>
            </a:r>
            <a:r>
              <a:rPr lang="tr-TR" sz="1800" b="1" dirty="0" err="1">
                <a:solidFill>
                  <a:srgbClr val="0070C0"/>
                </a:solidFill>
                <a:latin typeface="Calibri"/>
                <a:ea typeface="Calibri"/>
                <a:cs typeface="Calibri"/>
                <a:sym typeface="Calibri"/>
              </a:rPr>
              <a:t>Aizanoi</a:t>
            </a:r>
            <a:r>
              <a:rPr lang="tr-TR" sz="1800" b="1" dirty="0">
                <a:solidFill>
                  <a:srgbClr val="0070C0"/>
                </a:solidFill>
                <a:latin typeface="Calibri"/>
                <a:ea typeface="Calibri"/>
                <a:cs typeface="Calibri"/>
                <a:sym typeface="Calibri"/>
              </a:rPr>
              <a:t> Antik Kenti</a:t>
            </a:r>
            <a:endParaRPr lang="tr-TR" sz="1800" b="1" dirty="0">
              <a:solidFill>
                <a:srgbClr val="0070C0"/>
              </a:solidFill>
            </a:endParaRPr>
          </a:p>
          <a:p>
            <a:pPr marR="0" lvl="0" algn="ctr" rtl="0">
              <a:lnSpc>
                <a:spcPct val="150000"/>
              </a:lnSpc>
              <a:spcBef>
                <a:spcPts val="1000"/>
              </a:spcBef>
              <a:spcAft>
                <a:spcPts val="0"/>
              </a:spcAft>
              <a:buClr>
                <a:schemeClr val="dk1"/>
              </a:buClr>
              <a:buSzPts val="2400"/>
            </a:pPr>
            <a:endParaRPr lang="tr-TR" sz="1800" b="1" dirty="0">
              <a:solidFill>
                <a:srgbClr val="0070C0"/>
              </a:solidFill>
              <a:latin typeface="Calibri"/>
              <a:ea typeface="Calibri"/>
              <a:cs typeface="Calibri"/>
              <a:sym typeface="Calibri"/>
            </a:endParaRPr>
          </a:p>
          <a:p>
            <a:pPr marR="0" lvl="0" algn="ctr" rtl="0">
              <a:lnSpc>
                <a:spcPct val="150000"/>
              </a:lnSpc>
              <a:spcBef>
                <a:spcPts val="1000"/>
              </a:spcBef>
              <a:spcAft>
                <a:spcPts val="0"/>
              </a:spcAft>
              <a:buClr>
                <a:schemeClr val="dk1"/>
              </a:buClr>
              <a:buSzPts val="2400"/>
            </a:pPr>
            <a:endParaRPr lang="tr-TR" sz="1800" b="1" dirty="0">
              <a:solidFill>
                <a:srgbClr val="0070C0"/>
              </a:solidFill>
              <a:latin typeface="Calibri"/>
              <a:ea typeface="Calibri"/>
              <a:cs typeface="Calibri"/>
              <a:sym typeface="Calibri"/>
            </a:endParaRPr>
          </a:p>
          <a:p>
            <a:pPr marR="0" lvl="0" algn="ctr" rtl="0">
              <a:lnSpc>
                <a:spcPct val="150000"/>
              </a:lnSpc>
              <a:spcBef>
                <a:spcPts val="1000"/>
              </a:spcBef>
              <a:spcAft>
                <a:spcPts val="0"/>
              </a:spcAft>
              <a:buClr>
                <a:schemeClr val="dk1"/>
              </a:buClr>
              <a:buSzPts val="2400"/>
            </a:pPr>
            <a:endParaRPr lang="tr-TR" sz="1800" b="1" dirty="0">
              <a:solidFill>
                <a:srgbClr val="0070C0"/>
              </a:solidFill>
            </a:endParaRPr>
          </a:p>
        </p:txBody>
      </p:sp>
      <p:sp>
        <p:nvSpPr>
          <p:cNvPr id="2" name="Metin kutusu 1">
            <a:extLst>
              <a:ext uri="{FF2B5EF4-FFF2-40B4-BE49-F238E27FC236}">
                <a16:creationId xmlns:a16="http://schemas.microsoft.com/office/drawing/2014/main" id="{C315DCAB-870E-45FD-9836-15B8131F79CC}"/>
              </a:ext>
            </a:extLst>
          </p:cNvPr>
          <p:cNvSpPr txBox="1"/>
          <p:nvPr/>
        </p:nvSpPr>
        <p:spPr>
          <a:xfrm>
            <a:off x="3506767" y="3660840"/>
            <a:ext cx="1902512" cy="2465860"/>
          </a:xfrm>
          <a:prstGeom prst="rect">
            <a:avLst/>
          </a:prstGeom>
          <a:solidFill>
            <a:schemeClr val="bg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algn="ctr">
              <a:lnSpc>
                <a:spcPct val="150000"/>
              </a:lnSpc>
              <a:buClr>
                <a:schemeClr val="dk1"/>
              </a:buClr>
              <a:buSzPts val="2400"/>
              <a:defRPr sz="1800" b="1">
                <a:solidFill>
                  <a:srgbClr val="0070C0"/>
                </a:solidFill>
                <a:latin typeface="Calibri"/>
                <a:ea typeface="Calibri"/>
                <a:cs typeface="Calibri"/>
              </a:defRPr>
            </a:lvl1pPr>
          </a:lstStyle>
          <a:p>
            <a:pPr>
              <a:lnSpc>
                <a:spcPct val="200000"/>
              </a:lnSpc>
            </a:pPr>
            <a:r>
              <a:rPr lang="tr-TR" dirty="0">
                <a:sym typeface="Calibri"/>
              </a:rPr>
              <a:t>Domaniç </a:t>
            </a:r>
            <a:r>
              <a:rPr lang="tr-TR" dirty="0" err="1">
                <a:sym typeface="Calibri"/>
              </a:rPr>
              <a:t>Hayme</a:t>
            </a:r>
            <a:r>
              <a:rPr lang="tr-TR" dirty="0">
                <a:sym typeface="Calibri"/>
              </a:rPr>
              <a:t> Ana</a:t>
            </a:r>
            <a:endParaRPr lang="tr-TR" dirty="0"/>
          </a:p>
          <a:p>
            <a:pPr>
              <a:lnSpc>
                <a:spcPct val="200000"/>
              </a:lnSpc>
            </a:pPr>
            <a:r>
              <a:rPr lang="tr-TR" dirty="0">
                <a:sym typeface="Calibri"/>
              </a:rPr>
              <a:t>Gediz Murat Dağı</a:t>
            </a:r>
            <a:endParaRPr lang="tr-TR" dirty="0"/>
          </a:p>
          <a:p>
            <a:pPr>
              <a:lnSpc>
                <a:spcPct val="200000"/>
              </a:lnSpc>
            </a:pPr>
            <a:r>
              <a:rPr lang="tr-TR" dirty="0">
                <a:sym typeface="Calibri"/>
              </a:rPr>
              <a:t>Simav</a:t>
            </a:r>
            <a:endParaRPr lang="tr-TR"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3"/>
          <p:cNvSpPr txBox="1"/>
          <p:nvPr/>
        </p:nvSpPr>
        <p:spPr>
          <a:xfrm>
            <a:off x="2502991" y="5982957"/>
            <a:ext cx="4054762" cy="369332"/>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i="0" u="none" strike="noStrike" cap="none" dirty="0">
                <a:solidFill>
                  <a:srgbClr val="002060"/>
                </a:solidFill>
                <a:latin typeface="Times New Roman"/>
                <a:ea typeface="Times New Roman"/>
                <a:cs typeface="Times New Roman"/>
                <a:sym typeface="Times New Roman"/>
              </a:rPr>
              <a:t>Üniversite web sitesi: www.ksbu.edu.tr</a:t>
            </a:r>
            <a:endParaRPr dirty="0"/>
          </a:p>
        </p:txBody>
      </p:sp>
      <p:pic>
        <p:nvPicPr>
          <p:cNvPr id="2050" name="Picture 2" descr="http://tip.ksbu.edu.tr/app/views/panel/ckfinder/userfiles/209/images/3ccfe757-79ab-47ba-906a-4a40ccf2cf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731" y="0"/>
            <a:ext cx="5826910" cy="5826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439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15"/>
          <p:cNvPicPr preferRelativeResize="0"/>
          <p:nvPr/>
        </p:nvPicPr>
        <p:blipFill rotWithShape="1">
          <a:blip r:embed="rId3">
            <a:alphaModFix/>
          </a:blip>
          <a:srcRect/>
          <a:stretch/>
        </p:blipFill>
        <p:spPr>
          <a:xfrm>
            <a:off x="49462" y="897467"/>
            <a:ext cx="9094538" cy="3953933"/>
          </a:xfrm>
          <a:prstGeom prst="rect">
            <a:avLst/>
          </a:prstGeom>
          <a:noFill/>
          <a:ln>
            <a:noFill/>
          </a:ln>
        </p:spPr>
      </p:pic>
      <p:sp>
        <p:nvSpPr>
          <p:cNvPr id="196" name="Google Shape;196;p15"/>
          <p:cNvSpPr/>
          <p:nvPr/>
        </p:nvSpPr>
        <p:spPr>
          <a:xfrm>
            <a:off x="49462" y="2523067"/>
            <a:ext cx="1305205" cy="2794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97" name="Google Shape;197;p15"/>
          <p:cNvCxnSpPr/>
          <p:nvPr/>
        </p:nvCxnSpPr>
        <p:spPr>
          <a:xfrm>
            <a:off x="1735667" y="2662767"/>
            <a:ext cx="736600" cy="0"/>
          </a:xfrm>
          <a:prstGeom prst="straightConnector1">
            <a:avLst/>
          </a:prstGeom>
          <a:noFill/>
          <a:ln w="9525" cap="flat" cmpd="sng">
            <a:solidFill>
              <a:srgbClr val="FF0000"/>
            </a:solidFill>
            <a:prstDash val="solid"/>
            <a:miter lim="800000"/>
            <a:headEnd type="none" w="sm" len="sm"/>
            <a:tailEnd type="triangle" w="med" len="med"/>
          </a:ln>
        </p:spPr>
      </p:cxnSp>
      <p:sp>
        <p:nvSpPr>
          <p:cNvPr id="198" name="Google Shape;198;p15"/>
          <p:cNvSpPr txBox="1"/>
          <p:nvPr/>
        </p:nvSpPr>
        <p:spPr>
          <a:xfrm>
            <a:off x="2514600" y="2236569"/>
            <a:ext cx="2734733" cy="646331"/>
          </a:xfrm>
          <a:prstGeom prst="rect">
            <a:avLst/>
          </a:prstGeom>
          <a:solidFill>
            <a:srgbClr val="EDEDED"/>
          </a:solid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rgbClr val="002060"/>
                </a:solidFill>
                <a:latin typeface="Times New Roman"/>
                <a:ea typeface="Times New Roman"/>
                <a:cs typeface="Times New Roman"/>
                <a:sym typeface="Times New Roman"/>
              </a:rPr>
              <a:t>Danışmandan randevu talebi oluşturabilirsiniz</a:t>
            </a:r>
            <a:r>
              <a:rPr lang="tr-TR" sz="1800" b="1">
                <a:solidFill>
                  <a:srgbClr val="002060"/>
                </a:solidFill>
                <a:latin typeface="Calibri"/>
                <a:ea typeface="Calibri"/>
                <a:cs typeface="Calibri"/>
                <a:sym typeface="Calibri"/>
              </a:rPr>
              <a:t>.</a:t>
            </a:r>
            <a:endParaRPr/>
          </a:p>
        </p:txBody>
      </p:sp>
      <p:sp>
        <p:nvSpPr>
          <p:cNvPr id="199" name="Google Shape;199;p15"/>
          <p:cNvSpPr/>
          <p:nvPr/>
        </p:nvSpPr>
        <p:spPr>
          <a:xfrm>
            <a:off x="110067" y="3386667"/>
            <a:ext cx="1244600" cy="364066"/>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0" name="Google Shape;200;p15"/>
          <p:cNvPicPr preferRelativeResize="0"/>
          <p:nvPr/>
        </p:nvPicPr>
        <p:blipFill rotWithShape="1">
          <a:blip r:embed="rId4">
            <a:alphaModFix/>
          </a:blip>
          <a:srcRect/>
          <a:stretch/>
        </p:blipFill>
        <p:spPr>
          <a:xfrm>
            <a:off x="1655332" y="3510175"/>
            <a:ext cx="816935" cy="164606"/>
          </a:xfrm>
          <a:prstGeom prst="rect">
            <a:avLst/>
          </a:prstGeom>
          <a:noFill/>
          <a:ln>
            <a:noFill/>
          </a:ln>
        </p:spPr>
      </p:pic>
      <p:sp>
        <p:nvSpPr>
          <p:cNvPr id="201" name="Google Shape;201;p15"/>
          <p:cNvSpPr txBox="1"/>
          <p:nvPr/>
        </p:nvSpPr>
        <p:spPr>
          <a:xfrm>
            <a:off x="2603499" y="3269312"/>
            <a:ext cx="2556933" cy="646331"/>
          </a:xfrm>
          <a:prstGeom prst="rect">
            <a:avLst/>
          </a:prstGeom>
          <a:solidFill>
            <a:srgbClr val="EDEDED"/>
          </a:solid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rgbClr val="002060"/>
                </a:solidFill>
                <a:latin typeface="Times New Roman"/>
                <a:ea typeface="Times New Roman"/>
                <a:cs typeface="Times New Roman"/>
                <a:sym typeface="Times New Roman"/>
              </a:rPr>
              <a:t>Danışmanınıza ait bilgilere ulaşabilirsiniz</a:t>
            </a:r>
            <a:r>
              <a:rPr lang="tr-TR" sz="1800">
                <a:solidFill>
                  <a:schemeClr val="dk1"/>
                </a:solidFill>
                <a:latin typeface="Times New Roman"/>
                <a:ea typeface="Times New Roman"/>
                <a:cs typeface="Times New Roman"/>
                <a:sym typeface="Times New Roman"/>
              </a:rPr>
              <a: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16"/>
          <p:cNvPicPr preferRelativeResize="0"/>
          <p:nvPr/>
        </p:nvPicPr>
        <p:blipFill rotWithShape="1">
          <a:blip r:embed="rId3">
            <a:alphaModFix/>
          </a:blip>
          <a:srcRect/>
          <a:stretch/>
        </p:blipFill>
        <p:spPr>
          <a:xfrm>
            <a:off x="0" y="1027907"/>
            <a:ext cx="9125479" cy="4504207"/>
          </a:xfrm>
          <a:prstGeom prst="rect">
            <a:avLst/>
          </a:prstGeom>
          <a:noFill/>
          <a:ln>
            <a:noFill/>
          </a:ln>
        </p:spPr>
      </p:pic>
      <p:sp>
        <p:nvSpPr>
          <p:cNvPr id="207" name="Google Shape;207;p16"/>
          <p:cNvSpPr/>
          <p:nvPr/>
        </p:nvSpPr>
        <p:spPr>
          <a:xfrm>
            <a:off x="4301067" y="3852333"/>
            <a:ext cx="1498600" cy="3556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16"/>
          <p:cNvSpPr txBox="1"/>
          <p:nvPr/>
        </p:nvSpPr>
        <p:spPr>
          <a:xfrm>
            <a:off x="1862667" y="5858933"/>
            <a:ext cx="5604933" cy="369332"/>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dirty="0">
                <a:solidFill>
                  <a:srgbClr val="002060"/>
                </a:solidFill>
                <a:latin typeface="Times New Roman"/>
                <a:ea typeface="Times New Roman"/>
                <a:cs typeface="Times New Roman"/>
                <a:sym typeface="Times New Roman"/>
              </a:rPr>
              <a:t>Sağlık Bilimleri Fakültesi Web Sitesi: ksbf.ksbu.edu.tr</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a:solidFill>
                  <a:srgbClr val="34AFC0"/>
                </a:solidFill>
                <a:latin typeface="Times New Roman"/>
                <a:ea typeface="Times New Roman"/>
                <a:cs typeface="Times New Roman"/>
                <a:sym typeface="Times New Roman"/>
              </a:rPr>
              <a:t>YÖNETMELİK VE YÖNERGELER</a:t>
            </a:r>
            <a:endParaRPr/>
          </a:p>
        </p:txBody>
      </p:sp>
      <p:pic>
        <p:nvPicPr>
          <p:cNvPr id="248" name="Google Shape;248;p8"/>
          <p:cNvPicPr preferRelativeResize="0"/>
          <p:nvPr/>
        </p:nvPicPr>
        <p:blipFill rotWithShape="1">
          <a:blip r:embed="rId3">
            <a:alphaModFix/>
          </a:blip>
          <a:srcRect/>
          <a:stretch/>
        </p:blipFill>
        <p:spPr>
          <a:xfrm>
            <a:off x="127650" y="1577128"/>
            <a:ext cx="8656132" cy="4539416"/>
          </a:xfrm>
          <a:prstGeom prst="rect">
            <a:avLst/>
          </a:prstGeom>
          <a:noFill/>
          <a:ln>
            <a:noFill/>
          </a:ln>
        </p:spPr>
      </p:pic>
      <p:sp>
        <p:nvSpPr>
          <p:cNvPr id="249" name="Google Shape;249;p8"/>
          <p:cNvSpPr/>
          <p:nvPr/>
        </p:nvSpPr>
        <p:spPr>
          <a:xfrm>
            <a:off x="6428510" y="3426691"/>
            <a:ext cx="720436" cy="314037"/>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10"/>
          <p:cNvPicPr preferRelativeResize="0"/>
          <p:nvPr/>
        </p:nvPicPr>
        <p:blipFill rotWithShape="1">
          <a:blip r:embed="rId3">
            <a:alphaModFix/>
          </a:blip>
          <a:srcRect/>
          <a:stretch/>
        </p:blipFill>
        <p:spPr>
          <a:xfrm>
            <a:off x="390138" y="272071"/>
            <a:ext cx="8393643" cy="5899170"/>
          </a:xfrm>
          <a:prstGeom prst="rect">
            <a:avLst/>
          </a:prstGeom>
          <a:noFill/>
          <a:ln>
            <a:noFill/>
          </a:ln>
        </p:spPr>
      </p:pic>
      <p:cxnSp>
        <p:nvCxnSpPr>
          <p:cNvPr id="255" name="Google Shape;255;p10"/>
          <p:cNvCxnSpPr/>
          <p:nvPr/>
        </p:nvCxnSpPr>
        <p:spPr>
          <a:xfrm rot="10800000" flipH="1">
            <a:off x="2955636" y="5126182"/>
            <a:ext cx="1246909" cy="1"/>
          </a:xfrm>
          <a:prstGeom prst="straightConnector1">
            <a:avLst/>
          </a:prstGeom>
          <a:noFill/>
          <a:ln w="9525" cap="flat" cmpd="sng">
            <a:solidFill>
              <a:srgbClr val="FF0000"/>
            </a:solidFill>
            <a:prstDash val="solid"/>
            <a:miter lim="800000"/>
            <a:headEnd type="none" w="sm" len="sm"/>
            <a:tailEnd type="triangle" w="med" len="med"/>
          </a:ln>
        </p:spPr>
      </p:cxnSp>
      <p:sp>
        <p:nvSpPr>
          <p:cNvPr id="256" name="Google Shape;256;p10"/>
          <p:cNvSpPr/>
          <p:nvPr/>
        </p:nvSpPr>
        <p:spPr>
          <a:xfrm>
            <a:off x="480291" y="4876800"/>
            <a:ext cx="2364509" cy="461818"/>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7" name="Google Shape;257;p10"/>
          <p:cNvSpPr txBox="1"/>
          <p:nvPr/>
        </p:nvSpPr>
        <p:spPr>
          <a:xfrm>
            <a:off x="4313381" y="4784543"/>
            <a:ext cx="2733964" cy="646331"/>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rgbClr val="002060"/>
                </a:solidFill>
                <a:latin typeface="Times New Roman"/>
                <a:ea typeface="Times New Roman"/>
                <a:cs typeface="Times New Roman"/>
                <a:sym typeface="Times New Roman"/>
              </a:rPr>
              <a:t>Lisans yönetmeliğine buradan ulaşabilirsiniz.</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Verdana"/>
              <a:buNone/>
            </a:pPr>
            <a:endParaRPr/>
          </a:p>
        </p:txBody>
      </p:sp>
      <p:pic>
        <p:nvPicPr>
          <p:cNvPr id="263" name="Google Shape;263;p11"/>
          <p:cNvPicPr preferRelativeResize="0"/>
          <p:nvPr/>
        </p:nvPicPr>
        <p:blipFill rotWithShape="1">
          <a:blip r:embed="rId3">
            <a:alphaModFix/>
          </a:blip>
          <a:srcRect/>
          <a:stretch/>
        </p:blipFill>
        <p:spPr>
          <a:xfrm>
            <a:off x="230909" y="120072"/>
            <a:ext cx="8729928" cy="6077187"/>
          </a:xfrm>
          <a:prstGeom prst="rect">
            <a:avLst/>
          </a:prstGeom>
          <a:noFill/>
          <a:ln>
            <a:noFill/>
          </a:ln>
        </p:spPr>
      </p:pic>
      <p:sp>
        <p:nvSpPr>
          <p:cNvPr id="264" name="Google Shape;264;p11"/>
          <p:cNvSpPr/>
          <p:nvPr/>
        </p:nvSpPr>
        <p:spPr>
          <a:xfrm>
            <a:off x="295564" y="1773382"/>
            <a:ext cx="2872509" cy="4331854"/>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65" name="Google Shape;265;p11"/>
          <p:cNvCxnSpPr/>
          <p:nvPr/>
        </p:nvCxnSpPr>
        <p:spPr>
          <a:xfrm>
            <a:off x="3426691" y="3860800"/>
            <a:ext cx="1265382" cy="0"/>
          </a:xfrm>
          <a:prstGeom prst="straightConnector1">
            <a:avLst/>
          </a:prstGeom>
          <a:noFill/>
          <a:ln w="19050" cap="flat" cmpd="sng">
            <a:solidFill>
              <a:srgbClr val="FF0000"/>
            </a:solidFill>
            <a:prstDash val="solid"/>
            <a:miter lim="800000"/>
            <a:headEnd type="none" w="sm" len="sm"/>
            <a:tailEnd type="triangle" w="med" len="med"/>
          </a:ln>
        </p:spPr>
      </p:cxnSp>
      <p:sp>
        <p:nvSpPr>
          <p:cNvPr id="266" name="Google Shape;266;p11"/>
          <p:cNvSpPr txBox="1"/>
          <p:nvPr/>
        </p:nvSpPr>
        <p:spPr>
          <a:xfrm>
            <a:off x="4839855" y="3399135"/>
            <a:ext cx="3380509" cy="923330"/>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rgbClr val="002060"/>
                </a:solidFill>
                <a:latin typeface="Times New Roman"/>
                <a:ea typeface="Times New Roman"/>
                <a:cs typeface="Times New Roman"/>
                <a:sym typeface="Times New Roman"/>
              </a:rPr>
              <a:t>İLGİLİ YÖNERGELERE YÖNERGELER KISMINDAN ULAŞABİLİRSİNİZ.</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3"/>
          <p:cNvSpPr txBox="1"/>
          <p:nvPr/>
        </p:nvSpPr>
        <p:spPr>
          <a:xfrm>
            <a:off x="2502991" y="5982957"/>
            <a:ext cx="4054762" cy="369332"/>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i="0" u="none" strike="noStrike" cap="none" dirty="0">
                <a:solidFill>
                  <a:srgbClr val="002060"/>
                </a:solidFill>
                <a:latin typeface="Times New Roman"/>
                <a:ea typeface="Times New Roman"/>
                <a:cs typeface="Times New Roman"/>
                <a:sym typeface="Times New Roman"/>
              </a:rPr>
              <a:t>Üniversite web sitesi: www.ksbu.edu.tr</a:t>
            </a:r>
            <a:endParaRPr dirty="0"/>
          </a:p>
        </p:txBody>
      </p:sp>
      <p:pic>
        <p:nvPicPr>
          <p:cNvPr id="2050" name="Picture 2" descr="http://tip.ksbu.edu.tr/app/views/panel/ckfinder/userfiles/209/images/3ccfe757-79ab-47ba-906a-4a40ccf2cf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731" y="0"/>
            <a:ext cx="5826910" cy="5826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9"/>
          <p:cNvSpPr txBox="1">
            <a:spLocks noGrp="1"/>
          </p:cNvSpPr>
          <p:nvPr>
            <p:ph type="title"/>
          </p:nvPr>
        </p:nvSpPr>
        <p:spPr>
          <a:xfrm>
            <a:off x="739486" y="2766580"/>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150000"/>
              </a:lnSpc>
              <a:spcBef>
                <a:spcPts val="0"/>
              </a:spcBef>
              <a:spcAft>
                <a:spcPts val="0"/>
              </a:spcAft>
              <a:buClr>
                <a:srgbClr val="34AFC0"/>
              </a:buClr>
              <a:buSzPts val="3200"/>
              <a:buFont typeface="Times New Roman"/>
              <a:buNone/>
            </a:pPr>
            <a:r>
              <a:rPr lang="tr-TR" sz="3200" b="1">
                <a:solidFill>
                  <a:srgbClr val="34AFC0"/>
                </a:solidFill>
                <a:latin typeface="Times New Roman"/>
                <a:ea typeface="Times New Roman"/>
                <a:cs typeface="Times New Roman"/>
                <a:sym typeface="Times New Roman"/>
              </a:rPr>
              <a:t>ÖĞRENCİ DİLEKÇELERİNE </a:t>
            </a:r>
            <a:br>
              <a:rPr lang="tr-TR" sz="3200" b="1">
                <a:solidFill>
                  <a:srgbClr val="34AFC0"/>
                </a:solidFill>
                <a:latin typeface="Times New Roman"/>
                <a:ea typeface="Times New Roman"/>
                <a:cs typeface="Times New Roman"/>
                <a:sym typeface="Times New Roman"/>
              </a:rPr>
            </a:br>
            <a:r>
              <a:rPr lang="tr-TR" sz="3200" b="1">
                <a:solidFill>
                  <a:srgbClr val="34AFC0"/>
                </a:solidFill>
                <a:latin typeface="Times New Roman"/>
                <a:ea typeface="Times New Roman"/>
                <a:cs typeface="Times New Roman"/>
                <a:sym typeface="Times New Roman"/>
              </a:rPr>
              <a:t>ERİŞİM NASIL SAĞLANIR?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20"/>
          <p:cNvPicPr preferRelativeResize="0"/>
          <p:nvPr/>
        </p:nvPicPr>
        <p:blipFill rotWithShape="1">
          <a:blip r:embed="rId3">
            <a:alphaModFix/>
          </a:blip>
          <a:srcRect/>
          <a:stretch/>
        </p:blipFill>
        <p:spPr>
          <a:xfrm>
            <a:off x="0" y="771524"/>
            <a:ext cx="9144000" cy="4561873"/>
          </a:xfrm>
          <a:prstGeom prst="rect">
            <a:avLst/>
          </a:prstGeom>
          <a:noFill/>
          <a:ln>
            <a:noFill/>
          </a:ln>
        </p:spPr>
      </p:pic>
      <p:sp>
        <p:nvSpPr>
          <p:cNvPr id="277" name="Google Shape;277;p20"/>
          <p:cNvSpPr/>
          <p:nvPr/>
        </p:nvSpPr>
        <p:spPr>
          <a:xfrm>
            <a:off x="7553325" y="1933575"/>
            <a:ext cx="1285875" cy="4191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Verdana"/>
              <a:buNone/>
            </a:pPr>
            <a:endParaRPr/>
          </a:p>
        </p:txBody>
      </p:sp>
      <p:pic>
        <p:nvPicPr>
          <p:cNvPr id="283" name="Google Shape;283;p21"/>
          <p:cNvPicPr preferRelativeResize="0"/>
          <p:nvPr/>
        </p:nvPicPr>
        <p:blipFill rotWithShape="1">
          <a:blip r:embed="rId3">
            <a:alphaModFix/>
          </a:blip>
          <a:srcRect/>
          <a:stretch/>
        </p:blipFill>
        <p:spPr>
          <a:xfrm>
            <a:off x="0" y="-34681"/>
            <a:ext cx="9367837" cy="6527555"/>
          </a:xfrm>
          <a:prstGeom prst="rect">
            <a:avLst/>
          </a:prstGeom>
          <a:noFill/>
          <a:ln>
            <a:noFill/>
          </a:ln>
        </p:spPr>
      </p:pic>
      <p:sp>
        <p:nvSpPr>
          <p:cNvPr id="284" name="Google Shape;284;p21"/>
          <p:cNvSpPr/>
          <p:nvPr/>
        </p:nvSpPr>
        <p:spPr>
          <a:xfrm rot="5400000">
            <a:off x="2967901" y="2199351"/>
            <a:ext cx="866775" cy="1343025"/>
          </a:xfrm>
          <a:prstGeom prst="down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5" name="Google Shape;285;p21"/>
          <p:cNvSpPr txBox="1"/>
          <p:nvPr/>
        </p:nvSpPr>
        <p:spPr>
          <a:xfrm>
            <a:off x="59963" y="2539951"/>
            <a:ext cx="2609850" cy="584775"/>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600" b="1" dirty="0">
                <a:solidFill>
                  <a:srgbClr val="002060"/>
                </a:solidFill>
                <a:latin typeface="Times New Roman"/>
                <a:ea typeface="Times New Roman"/>
                <a:cs typeface="Times New Roman"/>
                <a:sym typeface="Times New Roman"/>
              </a:rPr>
              <a:t>Dilekçeyi yazdıktan sonra danışmana onaylatınız.</a:t>
            </a:r>
            <a:endParaRPr dirty="0"/>
          </a:p>
        </p:txBody>
      </p:sp>
      <p:sp>
        <p:nvSpPr>
          <p:cNvPr id="286" name="Google Shape;286;p21"/>
          <p:cNvSpPr/>
          <p:nvPr/>
        </p:nvSpPr>
        <p:spPr>
          <a:xfrm>
            <a:off x="1308720" y="3144370"/>
            <a:ext cx="438150" cy="809625"/>
          </a:xfrm>
          <a:prstGeom prst="down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21"/>
          <p:cNvSpPr txBox="1"/>
          <p:nvPr/>
        </p:nvSpPr>
        <p:spPr>
          <a:xfrm>
            <a:off x="1144802" y="4279348"/>
            <a:ext cx="3133725" cy="830956"/>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600" b="1" dirty="0">
                <a:solidFill>
                  <a:srgbClr val="002060"/>
                </a:solidFill>
                <a:latin typeface="Times New Roman"/>
                <a:ea typeface="Times New Roman"/>
                <a:cs typeface="Times New Roman"/>
                <a:sym typeface="Times New Roman"/>
              </a:rPr>
              <a:t>Daha sonra evrak kayıt sorumlusu </a:t>
            </a:r>
            <a:r>
              <a:rPr lang="tr-TR" sz="1600" b="1" dirty="0" smtClean="0">
                <a:solidFill>
                  <a:srgbClr val="002060"/>
                </a:solidFill>
                <a:latin typeface="Times New Roman"/>
                <a:ea typeface="Times New Roman"/>
                <a:cs typeface="Times New Roman"/>
                <a:sym typeface="Times New Roman"/>
              </a:rPr>
              <a:t>Ahmet </a:t>
            </a:r>
            <a:r>
              <a:rPr lang="tr-TR" sz="1600" b="1" dirty="0" err="1" smtClean="0">
                <a:solidFill>
                  <a:srgbClr val="002060"/>
                </a:solidFill>
                <a:latin typeface="Times New Roman"/>
                <a:ea typeface="Times New Roman"/>
                <a:cs typeface="Times New Roman"/>
                <a:sym typeface="Times New Roman"/>
              </a:rPr>
              <a:t>Daş’a</a:t>
            </a:r>
            <a:r>
              <a:rPr lang="tr-TR" sz="1600" b="1" dirty="0" smtClean="0">
                <a:solidFill>
                  <a:srgbClr val="002060"/>
                </a:solidFill>
                <a:latin typeface="Times New Roman"/>
                <a:ea typeface="Times New Roman"/>
                <a:cs typeface="Times New Roman"/>
                <a:sym typeface="Times New Roman"/>
              </a:rPr>
              <a:t> </a:t>
            </a:r>
            <a:r>
              <a:rPr lang="tr-TR" sz="1600" b="1" dirty="0">
                <a:solidFill>
                  <a:srgbClr val="002060"/>
                </a:solidFill>
                <a:latin typeface="Times New Roman"/>
                <a:ea typeface="Times New Roman"/>
                <a:cs typeface="Times New Roman"/>
                <a:sym typeface="Times New Roman"/>
              </a:rPr>
              <a:t>teslim ediniz.</a:t>
            </a:r>
            <a:endParaRPr dirty="0"/>
          </a:p>
        </p:txBody>
      </p:sp>
      <p:sp>
        <p:nvSpPr>
          <p:cNvPr id="2" name="Metin kutusu 1">
            <a:extLst>
              <a:ext uri="{FF2B5EF4-FFF2-40B4-BE49-F238E27FC236}">
                <a16:creationId xmlns:a16="http://schemas.microsoft.com/office/drawing/2014/main" id="{F1B49902-AD1D-447C-819E-E40D387D4D01}"/>
              </a:ext>
            </a:extLst>
          </p:cNvPr>
          <p:cNvSpPr txBox="1"/>
          <p:nvPr/>
        </p:nvSpPr>
        <p:spPr>
          <a:xfrm>
            <a:off x="59963" y="5269753"/>
            <a:ext cx="4342355" cy="120028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gn="ctr">
              <a:buNone/>
              <a:defRPr sz="1600" b="1">
                <a:solidFill>
                  <a:srgbClr val="002060"/>
                </a:solidFill>
                <a:latin typeface="Times New Roman"/>
                <a:ea typeface="Times New Roman"/>
                <a:cs typeface="Times New Roman"/>
              </a:defRPr>
            </a:lvl1pPr>
          </a:lstStyle>
          <a:p>
            <a:pPr>
              <a:lnSpc>
                <a:spcPct val="150000"/>
              </a:lnSpc>
            </a:pPr>
            <a:r>
              <a:rPr lang="tr-TR" dirty="0"/>
              <a:t>Dilekçelerinizi </a:t>
            </a:r>
            <a:r>
              <a:rPr lang="tr-TR" dirty="0">
                <a:hlinkClick r:id="rId4"/>
              </a:rPr>
              <a:t>sbf@ksbu.edu.tr</a:t>
            </a:r>
            <a:r>
              <a:rPr lang="tr-TR" dirty="0"/>
              <a:t> mail adresine ve </a:t>
            </a:r>
            <a:r>
              <a:rPr lang="tr-TR" dirty="0" smtClean="0"/>
              <a:t>danışmanınızın </a:t>
            </a:r>
            <a:r>
              <a:rPr lang="tr-TR" dirty="0"/>
              <a:t>mail adresine gönderebilirsiniz</a:t>
            </a:r>
          </a:p>
        </p:txBody>
      </p:sp>
      <p:pic>
        <p:nvPicPr>
          <p:cNvPr id="4" name="Resim 3"/>
          <p:cNvPicPr>
            <a:picLocks noChangeAspect="1"/>
          </p:cNvPicPr>
          <p:nvPr/>
        </p:nvPicPr>
        <p:blipFill>
          <a:blip r:embed="rId5"/>
          <a:stretch>
            <a:fillRect/>
          </a:stretch>
        </p:blipFill>
        <p:spPr>
          <a:xfrm>
            <a:off x="86932" y="3673239"/>
            <a:ext cx="1134856" cy="159651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2"/>
          <p:cNvSpPr txBox="1">
            <a:spLocks noGrp="1"/>
          </p:cNvSpPr>
          <p:nvPr>
            <p:ph type="title"/>
          </p:nvPr>
        </p:nvSpPr>
        <p:spPr>
          <a:xfrm>
            <a:off x="1695058" y="2419937"/>
            <a:ext cx="5753296" cy="1481175"/>
          </a:xfrm>
          <a:prstGeom prst="rect">
            <a:avLst/>
          </a:prstGeom>
          <a:solidFill>
            <a:schemeClr val="lt1"/>
          </a:solidFill>
          <a:ln w="57150" cap="flat" cmpd="sng">
            <a:solidFill>
              <a:srgbClr val="F2F2F2"/>
            </a:solidFill>
            <a:prstDash val="solid"/>
            <a:miter lim="800000"/>
            <a:headEnd type="none" w="sm" len="sm"/>
            <a:tailEnd type="none" w="sm" len="sm"/>
          </a:ln>
        </p:spPr>
        <p:txBody>
          <a:bodyPr spcFirstLastPara="1" wrap="square" lIns="91425" tIns="45700" rIns="91425" bIns="45700" anchor="ctr" anchorCtr="0">
            <a:spAutoFit/>
          </a:bodyPr>
          <a:lstStyle/>
          <a:p>
            <a:pPr marL="0" lvl="0" indent="0" algn="ctr" rtl="0">
              <a:lnSpc>
                <a:spcPct val="150000"/>
              </a:lnSpc>
              <a:spcBef>
                <a:spcPts val="0"/>
              </a:spcBef>
              <a:spcAft>
                <a:spcPts val="0"/>
              </a:spcAft>
              <a:buClr>
                <a:srgbClr val="34AFC0"/>
              </a:buClr>
              <a:buSzPts val="3200"/>
              <a:buFont typeface="Times New Roman"/>
              <a:buNone/>
            </a:pPr>
            <a:r>
              <a:rPr lang="tr-TR" sz="3200" b="1">
                <a:solidFill>
                  <a:srgbClr val="34AFC0"/>
                </a:solidFill>
                <a:latin typeface="Times New Roman"/>
                <a:ea typeface="Times New Roman"/>
                <a:cs typeface="Times New Roman"/>
                <a:sym typeface="Times New Roman"/>
              </a:rPr>
              <a:t>ÖĞRENCİ BİLGİ SİSTEMİ (OBS)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23"/>
          <p:cNvPicPr preferRelativeResize="0"/>
          <p:nvPr/>
        </p:nvPicPr>
        <p:blipFill rotWithShape="1">
          <a:blip r:embed="rId3">
            <a:alphaModFix/>
          </a:blip>
          <a:srcRect/>
          <a:stretch/>
        </p:blipFill>
        <p:spPr>
          <a:xfrm>
            <a:off x="0" y="0"/>
            <a:ext cx="9144000" cy="6196519"/>
          </a:xfrm>
          <a:prstGeom prst="rect">
            <a:avLst/>
          </a:prstGeom>
          <a:noFill/>
          <a:ln>
            <a:noFill/>
          </a:ln>
        </p:spPr>
      </p:pic>
      <p:sp>
        <p:nvSpPr>
          <p:cNvPr id="299" name="Google Shape;299;p23"/>
          <p:cNvSpPr txBox="1"/>
          <p:nvPr/>
        </p:nvSpPr>
        <p:spPr>
          <a:xfrm>
            <a:off x="4194927" y="1404594"/>
            <a:ext cx="754145" cy="369332"/>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23"/>
          <p:cNvSpPr txBox="1"/>
          <p:nvPr/>
        </p:nvSpPr>
        <p:spPr>
          <a:xfrm>
            <a:off x="2377012" y="2569366"/>
            <a:ext cx="1106417" cy="27699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cxnSp>
        <p:nvCxnSpPr>
          <p:cNvPr id="301" name="Google Shape;301;p23"/>
          <p:cNvCxnSpPr/>
          <p:nvPr/>
        </p:nvCxnSpPr>
        <p:spPr>
          <a:xfrm flipH="1">
            <a:off x="3483429" y="1782134"/>
            <a:ext cx="961872" cy="925731"/>
          </a:xfrm>
          <a:prstGeom prst="straightConnector1">
            <a:avLst/>
          </a:prstGeom>
          <a:noFill/>
          <a:ln w="38100" cap="flat" cmpd="sng">
            <a:solidFill>
              <a:srgbClr val="EDEDED"/>
            </a:solidFill>
            <a:prstDash val="solid"/>
            <a:miter lim="800000"/>
            <a:headEnd type="none" w="sm" len="sm"/>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24"/>
          <p:cNvPicPr preferRelativeResize="0"/>
          <p:nvPr/>
        </p:nvPicPr>
        <p:blipFill rotWithShape="1">
          <a:blip r:embed="rId3">
            <a:alphaModFix/>
          </a:blip>
          <a:srcRect/>
          <a:stretch/>
        </p:blipFill>
        <p:spPr>
          <a:xfrm>
            <a:off x="43544" y="326572"/>
            <a:ext cx="9100456" cy="5889172"/>
          </a:xfrm>
          <a:prstGeom prst="rect">
            <a:avLst/>
          </a:prstGeom>
          <a:noFill/>
          <a:ln>
            <a:noFill/>
          </a:ln>
        </p:spPr>
      </p:pic>
      <p:sp>
        <p:nvSpPr>
          <p:cNvPr id="308" name="Google Shape;308;p24"/>
          <p:cNvSpPr txBox="1"/>
          <p:nvPr/>
        </p:nvSpPr>
        <p:spPr>
          <a:xfrm>
            <a:off x="4018791" y="2699995"/>
            <a:ext cx="1106417" cy="27699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25"/>
          <p:cNvPicPr preferRelativeResize="0"/>
          <p:nvPr/>
        </p:nvPicPr>
        <p:blipFill rotWithShape="1">
          <a:blip r:embed="rId3">
            <a:alphaModFix/>
          </a:blip>
          <a:srcRect/>
          <a:stretch/>
        </p:blipFill>
        <p:spPr>
          <a:xfrm>
            <a:off x="43542" y="41505"/>
            <a:ext cx="9144000" cy="6128657"/>
          </a:xfrm>
          <a:prstGeom prst="rect">
            <a:avLst/>
          </a:prstGeom>
          <a:solidFill>
            <a:schemeClr val="lt1"/>
          </a:solidFill>
          <a:ln w="12700" cap="flat" cmpd="sng">
            <a:solidFill>
              <a:schemeClr val="accent1"/>
            </a:solidFill>
            <a:prstDash val="solid"/>
            <a:miter lim="800000"/>
            <a:headEnd type="none" w="sm" len="sm"/>
            <a:tailEnd type="none" w="sm" len="sm"/>
          </a:ln>
        </p:spPr>
      </p:pic>
      <p:cxnSp>
        <p:nvCxnSpPr>
          <p:cNvPr id="314" name="Google Shape;314;p25"/>
          <p:cNvCxnSpPr/>
          <p:nvPr/>
        </p:nvCxnSpPr>
        <p:spPr>
          <a:xfrm>
            <a:off x="2220686" y="2427514"/>
            <a:ext cx="1001485" cy="0"/>
          </a:xfrm>
          <a:prstGeom prst="straightConnector1">
            <a:avLst/>
          </a:prstGeom>
          <a:noFill/>
          <a:ln w="57150" cap="flat" cmpd="sng">
            <a:solidFill>
              <a:schemeClr val="accent1"/>
            </a:solidFill>
            <a:prstDash val="solid"/>
            <a:miter lim="800000"/>
            <a:headEnd type="none" w="sm" len="sm"/>
            <a:tailEnd type="triangle" w="med" len="med"/>
          </a:ln>
        </p:spPr>
      </p:cxnSp>
      <p:cxnSp>
        <p:nvCxnSpPr>
          <p:cNvPr id="315" name="Google Shape;315;p25"/>
          <p:cNvCxnSpPr/>
          <p:nvPr/>
        </p:nvCxnSpPr>
        <p:spPr>
          <a:xfrm>
            <a:off x="2220686" y="2634343"/>
            <a:ext cx="696685" cy="0"/>
          </a:xfrm>
          <a:prstGeom prst="straightConnector1">
            <a:avLst/>
          </a:prstGeom>
          <a:noFill/>
          <a:ln w="57150" cap="flat" cmpd="sng">
            <a:solidFill>
              <a:schemeClr val="accent1"/>
            </a:solidFill>
            <a:prstDash val="solid"/>
            <a:miter lim="800000"/>
            <a:headEnd type="none" w="sm" len="sm"/>
            <a:tailEnd type="none" w="sm" len="sm"/>
          </a:ln>
        </p:spPr>
      </p:cxnSp>
      <p:cxnSp>
        <p:nvCxnSpPr>
          <p:cNvPr id="316" name="Google Shape;316;p25"/>
          <p:cNvCxnSpPr/>
          <p:nvPr/>
        </p:nvCxnSpPr>
        <p:spPr>
          <a:xfrm>
            <a:off x="2917371" y="2634343"/>
            <a:ext cx="0" cy="402771"/>
          </a:xfrm>
          <a:prstGeom prst="straightConnector1">
            <a:avLst/>
          </a:prstGeom>
          <a:noFill/>
          <a:ln w="57150" cap="flat" cmpd="sng">
            <a:solidFill>
              <a:schemeClr val="accent1"/>
            </a:solidFill>
            <a:prstDash val="solid"/>
            <a:miter lim="800000"/>
            <a:headEnd type="none" w="sm" len="sm"/>
            <a:tailEnd type="triangle" w="med" len="med"/>
          </a:ln>
        </p:spPr>
      </p:cxnSp>
      <p:sp>
        <p:nvSpPr>
          <p:cNvPr id="317" name="Google Shape;317;p25"/>
          <p:cNvSpPr txBox="1"/>
          <p:nvPr/>
        </p:nvSpPr>
        <p:spPr>
          <a:xfrm>
            <a:off x="3222172" y="2035351"/>
            <a:ext cx="2204357" cy="646331"/>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rgbClr val="002060"/>
                </a:solidFill>
                <a:latin typeface="Times New Roman"/>
                <a:ea typeface="Times New Roman"/>
                <a:cs typeface="Times New Roman"/>
                <a:sym typeface="Times New Roman"/>
              </a:rPr>
              <a:t>Öğrenci numaranızı yazınız.</a:t>
            </a:r>
            <a:endParaRPr/>
          </a:p>
        </p:txBody>
      </p:sp>
      <p:sp>
        <p:nvSpPr>
          <p:cNvPr id="318" name="Google Shape;318;p25"/>
          <p:cNvSpPr txBox="1"/>
          <p:nvPr/>
        </p:nvSpPr>
        <p:spPr>
          <a:xfrm>
            <a:off x="1915886" y="3066868"/>
            <a:ext cx="2068284" cy="646331"/>
          </a:xfrm>
          <a:prstGeom prst="rect">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a:solidFill>
                  <a:schemeClr val="lt1"/>
                </a:solidFill>
                <a:latin typeface="Times New Roman"/>
                <a:ea typeface="Times New Roman"/>
                <a:cs typeface="Times New Roman"/>
                <a:sym typeface="Times New Roman"/>
              </a:rPr>
              <a:t>Sisteme ilk giriş yaparken şifreniz</a:t>
            </a:r>
            <a:endParaRPr/>
          </a:p>
        </p:txBody>
      </p:sp>
      <p:cxnSp>
        <p:nvCxnSpPr>
          <p:cNvPr id="319" name="Google Shape;319;p25"/>
          <p:cNvCxnSpPr/>
          <p:nvPr/>
        </p:nvCxnSpPr>
        <p:spPr>
          <a:xfrm>
            <a:off x="2950028" y="3752165"/>
            <a:ext cx="0" cy="402771"/>
          </a:xfrm>
          <a:prstGeom prst="straightConnector1">
            <a:avLst/>
          </a:prstGeom>
          <a:noFill/>
          <a:ln w="57150" cap="flat" cmpd="sng">
            <a:solidFill>
              <a:schemeClr val="accent1"/>
            </a:solidFill>
            <a:prstDash val="solid"/>
            <a:miter lim="800000"/>
            <a:headEnd type="none" w="sm" len="sm"/>
            <a:tailEnd type="triangle" w="med" len="med"/>
          </a:ln>
        </p:spPr>
      </p:cxnSp>
      <p:sp>
        <p:nvSpPr>
          <p:cNvPr id="320" name="Google Shape;320;p25"/>
          <p:cNvSpPr txBox="1"/>
          <p:nvPr/>
        </p:nvSpPr>
        <p:spPr>
          <a:xfrm>
            <a:off x="1817913" y="4291009"/>
            <a:ext cx="2590800" cy="923330"/>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rgbClr val="002060"/>
                </a:solidFill>
                <a:latin typeface="Times New Roman"/>
                <a:ea typeface="Times New Roman"/>
                <a:cs typeface="Times New Roman"/>
                <a:sym typeface="Times New Roman"/>
              </a:rPr>
              <a:t>T.C. Kimlik Numaranızın ilk 5 rakamıdır.</a:t>
            </a:r>
            <a:endParaRPr/>
          </a:p>
        </p:txBody>
      </p:sp>
      <p:sp>
        <p:nvSpPr>
          <p:cNvPr id="321" name="Google Shape;321;p25"/>
          <p:cNvSpPr/>
          <p:nvPr/>
        </p:nvSpPr>
        <p:spPr>
          <a:xfrm>
            <a:off x="4327071" y="2698580"/>
            <a:ext cx="3523150" cy="1698321"/>
          </a:xfrm>
          <a:prstGeom prst="cloudCallout">
            <a:avLst>
              <a:gd name="adj1" fmla="val -40703"/>
              <a:gd name="adj2" fmla="val 73211"/>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2000">
                <a:solidFill>
                  <a:schemeClr val="dk1"/>
                </a:solidFill>
                <a:latin typeface="Times New Roman"/>
                <a:ea typeface="Times New Roman"/>
                <a:cs typeface="Times New Roman"/>
                <a:sym typeface="Times New Roman"/>
              </a:rPr>
              <a:t>Sisteme ilk giriş yaptığınızda yeni şifrenizi belirleyiniz</a:t>
            </a:r>
            <a:endParaRPr/>
          </a:p>
        </p:txBody>
      </p:sp>
      <p:sp>
        <p:nvSpPr>
          <p:cNvPr id="322" name="Google Shape;322;p25"/>
          <p:cNvSpPr txBox="1"/>
          <p:nvPr/>
        </p:nvSpPr>
        <p:spPr>
          <a:xfrm>
            <a:off x="1624518" y="5475756"/>
            <a:ext cx="5038929"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u="sng">
                <a:solidFill>
                  <a:schemeClr val="dk1"/>
                </a:solidFill>
                <a:latin typeface="Times New Roman"/>
                <a:ea typeface="Times New Roman"/>
                <a:cs typeface="Times New Roman"/>
                <a:sym typeface="Times New Roman"/>
                <a:hlinkClick r:id="rId4">
                  <a:extLst>
                    <a:ext uri="{A12FA001-AC4F-418D-AE19-62706E023703}">
                      <ahyp:hlinkClr xmlns="" xmlns:ahyp="http://schemas.microsoft.com/office/drawing/2018/hyperlinkcolor" val="tx"/>
                    </a:ext>
                  </a:extLst>
                </a:hlinkClick>
              </a:rPr>
              <a:t>https://obs.ksbu.edu.tr/oibs/ogrenci/login.aspx</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6"/>
          <p:cNvSpPr txBox="1">
            <a:spLocks noGrp="1"/>
          </p:cNvSpPr>
          <p:nvPr>
            <p:ph type="title"/>
          </p:nvPr>
        </p:nvSpPr>
        <p:spPr>
          <a:xfrm>
            <a:off x="3102427" y="2087071"/>
            <a:ext cx="2818066" cy="1473159"/>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50000"/>
              </a:lnSpc>
              <a:spcBef>
                <a:spcPts val="0"/>
              </a:spcBef>
              <a:spcAft>
                <a:spcPts val="0"/>
              </a:spcAft>
              <a:buClr>
                <a:srgbClr val="34AFC0"/>
              </a:buClr>
              <a:buSzPts val="2000"/>
              <a:buFont typeface="Times New Roman"/>
              <a:buNone/>
            </a:pPr>
            <a:r>
              <a:rPr lang="tr-TR" sz="2000" b="1">
                <a:solidFill>
                  <a:srgbClr val="34AFC0"/>
                </a:solidFill>
                <a:latin typeface="Times New Roman"/>
                <a:ea typeface="Times New Roman"/>
                <a:cs typeface="Times New Roman"/>
                <a:sym typeface="Times New Roman"/>
              </a:rPr>
              <a:t>ÖĞRENCİ BİLGİ SİSTEMİNİN BİZE SAĞLADIKLARI</a:t>
            </a:r>
            <a:endParaRPr/>
          </a:p>
        </p:txBody>
      </p:sp>
      <p:cxnSp>
        <p:nvCxnSpPr>
          <p:cNvPr id="328" name="Google Shape;328;p26"/>
          <p:cNvCxnSpPr/>
          <p:nvPr/>
        </p:nvCxnSpPr>
        <p:spPr>
          <a:xfrm rot="10800000">
            <a:off x="4261758" y="1643743"/>
            <a:ext cx="0" cy="391886"/>
          </a:xfrm>
          <a:prstGeom prst="straightConnector1">
            <a:avLst/>
          </a:prstGeom>
          <a:noFill/>
          <a:ln w="57150" cap="flat" cmpd="sng">
            <a:solidFill>
              <a:schemeClr val="accent1"/>
            </a:solidFill>
            <a:prstDash val="solid"/>
            <a:miter lim="800000"/>
            <a:headEnd type="none" w="sm" len="sm"/>
            <a:tailEnd type="triangle" w="med" len="med"/>
          </a:ln>
        </p:spPr>
      </p:cxnSp>
      <p:pic>
        <p:nvPicPr>
          <p:cNvPr id="329" name="Google Shape;329;p26" descr="dizüstü, kişi, bilgisayar, iç mekan içeren bir resim&#10;&#10;Açıklama otomatik olarak oluşturuldu"/>
          <p:cNvPicPr preferRelativeResize="0"/>
          <p:nvPr/>
        </p:nvPicPr>
        <p:blipFill rotWithShape="1">
          <a:blip r:embed="rId3">
            <a:alphaModFix/>
          </a:blip>
          <a:srcRect/>
          <a:stretch/>
        </p:blipFill>
        <p:spPr>
          <a:xfrm>
            <a:off x="3102427" y="263705"/>
            <a:ext cx="2696933" cy="1359647"/>
          </a:xfrm>
          <a:prstGeom prst="rect">
            <a:avLst/>
          </a:prstGeom>
          <a:noFill/>
          <a:ln>
            <a:noFill/>
          </a:ln>
        </p:spPr>
      </p:pic>
      <p:sp>
        <p:nvSpPr>
          <p:cNvPr id="330" name="Google Shape;330;p26"/>
          <p:cNvSpPr txBox="1"/>
          <p:nvPr/>
        </p:nvSpPr>
        <p:spPr>
          <a:xfrm>
            <a:off x="4294415" y="303858"/>
            <a:ext cx="1504946" cy="400110"/>
          </a:xfrm>
          <a:prstGeom prst="rect">
            <a:avLst/>
          </a:prstGeom>
          <a:solidFill>
            <a:schemeClr val="lt1"/>
          </a:solidFill>
          <a:ln w="57150" cap="flat" cmpd="sng">
            <a:solidFill>
              <a:srgbClr val="F2F2F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2000" b="1">
                <a:solidFill>
                  <a:schemeClr val="dk1"/>
                </a:solidFill>
                <a:latin typeface="Times New Roman"/>
                <a:ea typeface="Times New Roman"/>
                <a:cs typeface="Times New Roman"/>
                <a:sym typeface="Times New Roman"/>
              </a:rPr>
              <a:t>Ders kaydı</a:t>
            </a:r>
            <a:endParaRPr/>
          </a:p>
        </p:txBody>
      </p:sp>
      <p:pic>
        <p:nvPicPr>
          <p:cNvPr id="331" name="Google Shape;331;p26" descr="Arka planda kara tahtayla masanın üzerinde açık bir kitap"/>
          <p:cNvPicPr preferRelativeResize="0"/>
          <p:nvPr/>
        </p:nvPicPr>
        <p:blipFill rotWithShape="1">
          <a:blip r:embed="rId4">
            <a:alphaModFix/>
          </a:blip>
          <a:srcRect/>
          <a:stretch/>
        </p:blipFill>
        <p:spPr>
          <a:xfrm>
            <a:off x="6168100" y="263705"/>
            <a:ext cx="2247229" cy="1500145"/>
          </a:xfrm>
          <a:prstGeom prst="rect">
            <a:avLst/>
          </a:prstGeom>
          <a:noFill/>
          <a:ln>
            <a:noFill/>
          </a:ln>
        </p:spPr>
      </p:pic>
      <p:sp>
        <p:nvSpPr>
          <p:cNvPr id="332" name="Google Shape;332;p26"/>
          <p:cNvSpPr txBox="1"/>
          <p:nvPr/>
        </p:nvSpPr>
        <p:spPr>
          <a:xfrm>
            <a:off x="6226629" y="299771"/>
            <a:ext cx="2247229" cy="400110"/>
          </a:xfrm>
          <a:prstGeom prst="rect">
            <a:avLst/>
          </a:prstGeom>
          <a:solidFill>
            <a:schemeClr val="lt1"/>
          </a:solidFill>
          <a:ln w="57150" cap="flat" cmpd="sng">
            <a:solidFill>
              <a:srgbClr val="F2F2F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2000" b="1">
                <a:solidFill>
                  <a:schemeClr val="dk1"/>
                </a:solidFill>
                <a:latin typeface="Times New Roman"/>
                <a:ea typeface="Times New Roman"/>
                <a:cs typeface="Times New Roman"/>
                <a:sym typeface="Times New Roman"/>
              </a:rPr>
              <a:t>Ders programı</a:t>
            </a:r>
            <a:endParaRPr/>
          </a:p>
        </p:txBody>
      </p:sp>
      <p:cxnSp>
        <p:nvCxnSpPr>
          <p:cNvPr id="333" name="Google Shape;333;p26"/>
          <p:cNvCxnSpPr/>
          <p:nvPr/>
        </p:nvCxnSpPr>
        <p:spPr>
          <a:xfrm rot="10800000" flipH="1">
            <a:off x="5531971" y="1557986"/>
            <a:ext cx="534778" cy="465761"/>
          </a:xfrm>
          <a:prstGeom prst="straightConnector1">
            <a:avLst/>
          </a:prstGeom>
          <a:noFill/>
          <a:ln w="57150" cap="flat" cmpd="sng">
            <a:solidFill>
              <a:schemeClr val="accent1"/>
            </a:solidFill>
            <a:prstDash val="solid"/>
            <a:miter lim="800000"/>
            <a:headEnd type="none" w="sm" len="sm"/>
            <a:tailEnd type="triangle" w="med" len="med"/>
          </a:ln>
        </p:spPr>
      </p:cxnSp>
      <p:pic>
        <p:nvPicPr>
          <p:cNvPr id="334" name="Google Shape;334;p26" descr="Sınıfta dizüstü bilgisayar kullanan öğrenciler"/>
          <p:cNvPicPr preferRelativeResize="0"/>
          <p:nvPr/>
        </p:nvPicPr>
        <p:blipFill rotWithShape="1">
          <a:blip r:embed="rId5">
            <a:alphaModFix/>
          </a:blip>
          <a:srcRect/>
          <a:stretch/>
        </p:blipFill>
        <p:spPr>
          <a:xfrm>
            <a:off x="6226629" y="2264441"/>
            <a:ext cx="2818066" cy="1654416"/>
          </a:xfrm>
          <a:prstGeom prst="rect">
            <a:avLst/>
          </a:prstGeom>
          <a:noFill/>
          <a:ln>
            <a:noFill/>
          </a:ln>
        </p:spPr>
      </p:pic>
      <p:sp>
        <p:nvSpPr>
          <p:cNvPr id="335" name="Google Shape;335;p26"/>
          <p:cNvSpPr txBox="1"/>
          <p:nvPr/>
        </p:nvSpPr>
        <p:spPr>
          <a:xfrm>
            <a:off x="6226629" y="3737600"/>
            <a:ext cx="2818066" cy="400110"/>
          </a:xfrm>
          <a:prstGeom prst="rect">
            <a:avLst/>
          </a:prstGeom>
          <a:solidFill>
            <a:schemeClr val="lt1"/>
          </a:solidFill>
          <a:ln w="57150" cap="flat" cmpd="sng">
            <a:solidFill>
              <a:srgbClr val="F2F2F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2000" b="1">
                <a:solidFill>
                  <a:schemeClr val="dk1"/>
                </a:solidFill>
                <a:latin typeface="Times New Roman"/>
                <a:ea typeface="Times New Roman"/>
                <a:cs typeface="Times New Roman"/>
                <a:sym typeface="Times New Roman"/>
              </a:rPr>
              <a:t>Ders materyaline erişim</a:t>
            </a:r>
            <a:endParaRPr/>
          </a:p>
        </p:txBody>
      </p:sp>
      <p:cxnSp>
        <p:nvCxnSpPr>
          <p:cNvPr id="336" name="Google Shape;336;p26"/>
          <p:cNvCxnSpPr>
            <a:stCxn id="327" idx="3"/>
          </p:cNvCxnSpPr>
          <p:nvPr/>
        </p:nvCxnSpPr>
        <p:spPr>
          <a:xfrm>
            <a:off x="5920493" y="2823651"/>
            <a:ext cx="306000" cy="0"/>
          </a:xfrm>
          <a:prstGeom prst="straightConnector1">
            <a:avLst/>
          </a:prstGeom>
          <a:noFill/>
          <a:ln w="57150" cap="flat" cmpd="sng">
            <a:solidFill>
              <a:schemeClr val="accent1"/>
            </a:solidFill>
            <a:prstDash val="solid"/>
            <a:miter lim="800000"/>
            <a:headEnd type="none" w="sm" len="sm"/>
            <a:tailEnd type="triangle" w="med" len="med"/>
          </a:ln>
        </p:spPr>
      </p:cxnSp>
      <p:pic>
        <p:nvPicPr>
          <p:cNvPr id="337" name="Google Shape;337;p26" descr="Kitap okuyan küçük kız"/>
          <p:cNvPicPr preferRelativeResize="0"/>
          <p:nvPr/>
        </p:nvPicPr>
        <p:blipFill rotWithShape="1">
          <a:blip r:embed="rId6">
            <a:alphaModFix/>
          </a:blip>
          <a:srcRect/>
          <a:stretch/>
        </p:blipFill>
        <p:spPr>
          <a:xfrm>
            <a:off x="5781650" y="4242007"/>
            <a:ext cx="3020124" cy="1780752"/>
          </a:xfrm>
          <a:prstGeom prst="rect">
            <a:avLst/>
          </a:prstGeom>
          <a:noFill/>
          <a:ln>
            <a:noFill/>
          </a:ln>
        </p:spPr>
      </p:pic>
      <p:sp>
        <p:nvSpPr>
          <p:cNvPr id="338" name="Google Shape;338;p26"/>
          <p:cNvSpPr txBox="1"/>
          <p:nvPr/>
        </p:nvSpPr>
        <p:spPr>
          <a:xfrm>
            <a:off x="5603476" y="6038387"/>
            <a:ext cx="3441219" cy="400110"/>
          </a:xfrm>
          <a:prstGeom prst="rect">
            <a:avLst/>
          </a:prstGeom>
          <a:solidFill>
            <a:schemeClr val="lt1"/>
          </a:solidFill>
          <a:ln w="57150" cap="flat" cmpd="sng">
            <a:solidFill>
              <a:srgbClr val="F2F2F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2000" b="1">
                <a:solidFill>
                  <a:schemeClr val="dk1"/>
                </a:solidFill>
                <a:latin typeface="Times New Roman"/>
                <a:ea typeface="Times New Roman"/>
                <a:cs typeface="Times New Roman"/>
                <a:sym typeface="Times New Roman"/>
              </a:rPr>
              <a:t>Ders/sınav programına erişim</a:t>
            </a:r>
            <a:endParaRPr/>
          </a:p>
        </p:txBody>
      </p:sp>
      <p:cxnSp>
        <p:nvCxnSpPr>
          <p:cNvPr id="339" name="Google Shape;339;p26"/>
          <p:cNvCxnSpPr/>
          <p:nvPr/>
        </p:nvCxnSpPr>
        <p:spPr>
          <a:xfrm>
            <a:off x="5456469" y="3729786"/>
            <a:ext cx="770160" cy="504407"/>
          </a:xfrm>
          <a:prstGeom prst="straightConnector1">
            <a:avLst/>
          </a:prstGeom>
          <a:noFill/>
          <a:ln w="57150" cap="flat" cmpd="sng">
            <a:solidFill>
              <a:schemeClr val="accent1"/>
            </a:solidFill>
            <a:prstDash val="solid"/>
            <a:miter lim="800000"/>
            <a:headEnd type="none" w="sm" len="sm"/>
            <a:tailEnd type="triangle" w="med" len="med"/>
          </a:ln>
        </p:spPr>
      </p:cxnSp>
      <p:pic>
        <p:nvPicPr>
          <p:cNvPr id="340" name="Google Shape;340;p26" descr="Bir kitabın üzerinde gözlük"/>
          <p:cNvPicPr preferRelativeResize="0"/>
          <p:nvPr/>
        </p:nvPicPr>
        <p:blipFill rotWithShape="1">
          <a:blip r:embed="rId7">
            <a:alphaModFix/>
          </a:blip>
          <a:srcRect/>
          <a:stretch/>
        </p:blipFill>
        <p:spPr>
          <a:xfrm>
            <a:off x="2906540" y="4013407"/>
            <a:ext cx="2696933" cy="1780753"/>
          </a:xfrm>
          <a:prstGeom prst="rect">
            <a:avLst/>
          </a:prstGeom>
          <a:noFill/>
          <a:ln>
            <a:noFill/>
          </a:ln>
        </p:spPr>
      </p:pic>
      <p:sp>
        <p:nvSpPr>
          <p:cNvPr id="341" name="Google Shape;341;p26"/>
          <p:cNvSpPr txBox="1"/>
          <p:nvPr/>
        </p:nvSpPr>
        <p:spPr>
          <a:xfrm>
            <a:off x="2873853" y="5698998"/>
            <a:ext cx="2762305" cy="707886"/>
          </a:xfrm>
          <a:prstGeom prst="rect">
            <a:avLst/>
          </a:prstGeom>
          <a:solidFill>
            <a:schemeClr val="lt1"/>
          </a:solidFill>
          <a:ln w="57150" cap="flat" cmpd="sng">
            <a:solidFill>
              <a:srgbClr val="F2F2F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2000" b="1">
                <a:solidFill>
                  <a:schemeClr val="dk1"/>
                </a:solidFill>
                <a:latin typeface="Times New Roman"/>
                <a:ea typeface="Times New Roman"/>
                <a:cs typeface="Times New Roman"/>
                <a:sym typeface="Times New Roman"/>
              </a:rPr>
              <a:t>Sınav notlarına &amp; transkripte erişim</a:t>
            </a:r>
            <a:endParaRPr/>
          </a:p>
        </p:txBody>
      </p:sp>
      <p:cxnSp>
        <p:nvCxnSpPr>
          <p:cNvPr id="342" name="Google Shape;342;p26"/>
          <p:cNvCxnSpPr>
            <a:stCxn id="327" idx="2"/>
          </p:cNvCxnSpPr>
          <p:nvPr/>
        </p:nvCxnSpPr>
        <p:spPr>
          <a:xfrm>
            <a:off x="4511460" y="3560230"/>
            <a:ext cx="0" cy="456600"/>
          </a:xfrm>
          <a:prstGeom prst="straightConnector1">
            <a:avLst/>
          </a:prstGeom>
          <a:noFill/>
          <a:ln w="57150" cap="flat" cmpd="sng">
            <a:solidFill>
              <a:schemeClr val="accent1"/>
            </a:solidFill>
            <a:prstDash val="solid"/>
            <a:miter lim="800000"/>
            <a:headEnd type="none" w="sm" len="sm"/>
            <a:tailEnd type="triangle" w="med" len="med"/>
          </a:ln>
        </p:spPr>
      </p:cxnSp>
      <p:pic>
        <p:nvPicPr>
          <p:cNvPr id="343" name="Google Shape;343;p26" descr="Toplantıda dijital tablet kullanan iş adamı"/>
          <p:cNvPicPr preferRelativeResize="0"/>
          <p:nvPr/>
        </p:nvPicPr>
        <p:blipFill rotWithShape="1">
          <a:blip r:embed="rId8">
            <a:alphaModFix/>
          </a:blip>
          <a:srcRect/>
          <a:stretch/>
        </p:blipFill>
        <p:spPr>
          <a:xfrm>
            <a:off x="236809" y="799801"/>
            <a:ext cx="2496878" cy="1516370"/>
          </a:xfrm>
          <a:prstGeom prst="rect">
            <a:avLst/>
          </a:prstGeom>
          <a:noFill/>
          <a:ln>
            <a:noFill/>
          </a:ln>
        </p:spPr>
      </p:pic>
      <p:sp>
        <p:nvSpPr>
          <p:cNvPr id="344" name="Google Shape;344;p26"/>
          <p:cNvSpPr txBox="1"/>
          <p:nvPr/>
        </p:nvSpPr>
        <p:spPr>
          <a:xfrm>
            <a:off x="194591" y="2363964"/>
            <a:ext cx="2539096" cy="400110"/>
          </a:xfrm>
          <a:prstGeom prst="rect">
            <a:avLst/>
          </a:prstGeom>
          <a:solidFill>
            <a:schemeClr val="lt1"/>
          </a:solidFill>
          <a:ln w="57150" cap="flat" cmpd="sng">
            <a:solidFill>
              <a:srgbClr val="F2F2F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2000" b="1">
                <a:solidFill>
                  <a:schemeClr val="dk1"/>
                </a:solidFill>
                <a:latin typeface="Times New Roman"/>
                <a:ea typeface="Times New Roman"/>
                <a:cs typeface="Times New Roman"/>
                <a:sym typeface="Times New Roman"/>
              </a:rPr>
              <a:t>Online Danışmanlık</a:t>
            </a:r>
            <a:endParaRPr/>
          </a:p>
        </p:txBody>
      </p:sp>
      <p:cxnSp>
        <p:nvCxnSpPr>
          <p:cNvPr id="345" name="Google Shape;345;p26"/>
          <p:cNvCxnSpPr>
            <a:endCxn id="343" idx="3"/>
          </p:cNvCxnSpPr>
          <p:nvPr/>
        </p:nvCxnSpPr>
        <p:spPr>
          <a:xfrm rot="10800000">
            <a:off x="2733687" y="1557986"/>
            <a:ext cx="586500" cy="477600"/>
          </a:xfrm>
          <a:prstGeom prst="straightConnector1">
            <a:avLst/>
          </a:prstGeom>
          <a:noFill/>
          <a:ln w="57150" cap="flat" cmpd="sng">
            <a:solidFill>
              <a:schemeClr val="accent1"/>
            </a:solidFill>
            <a:prstDash val="solid"/>
            <a:miter lim="800000"/>
            <a:headEnd type="none" w="sm" len="sm"/>
            <a:tailEnd type="triangle" w="med" len="med"/>
          </a:ln>
        </p:spPr>
      </p:cxnSp>
      <p:sp>
        <p:nvSpPr>
          <p:cNvPr id="346" name="Google Shape;346;p26"/>
          <p:cNvSpPr txBox="1"/>
          <p:nvPr/>
        </p:nvSpPr>
        <p:spPr>
          <a:xfrm>
            <a:off x="416701" y="3280697"/>
            <a:ext cx="2017335" cy="1015663"/>
          </a:xfrm>
          <a:prstGeom prst="rect">
            <a:avLst/>
          </a:prstGeom>
          <a:solidFill>
            <a:schemeClr val="lt1"/>
          </a:solidFill>
          <a:ln w="57150" cap="flat" cmpd="sng">
            <a:solidFill>
              <a:srgbClr val="F2F2F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2000" b="1">
                <a:solidFill>
                  <a:schemeClr val="dk1"/>
                </a:solidFill>
                <a:latin typeface="Times New Roman"/>
                <a:ea typeface="Times New Roman"/>
                <a:cs typeface="Times New Roman"/>
                <a:sym typeface="Times New Roman"/>
              </a:rPr>
              <a:t>Transkript Senaryosu oluşturma</a:t>
            </a:r>
            <a:endParaRPr/>
          </a:p>
        </p:txBody>
      </p:sp>
      <p:cxnSp>
        <p:nvCxnSpPr>
          <p:cNvPr id="347" name="Google Shape;347;p26"/>
          <p:cNvCxnSpPr/>
          <p:nvPr/>
        </p:nvCxnSpPr>
        <p:spPr>
          <a:xfrm flipH="1">
            <a:off x="2526384" y="3176833"/>
            <a:ext cx="500531" cy="560767"/>
          </a:xfrm>
          <a:prstGeom prst="straightConnector1">
            <a:avLst/>
          </a:prstGeom>
          <a:noFill/>
          <a:ln w="57150" cap="flat" cmpd="sng">
            <a:solidFill>
              <a:schemeClr val="accent1"/>
            </a:solidFill>
            <a:prstDash val="solid"/>
            <a:miter lim="800000"/>
            <a:headEnd type="none" w="sm" len="sm"/>
            <a:tailEnd type="triangl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27" descr="İş yerinde dizüstü bilgisayarda görüntülü konferans gerçekleştiren bir kişi"/>
          <p:cNvPicPr preferRelativeResize="0"/>
          <p:nvPr/>
        </p:nvPicPr>
        <p:blipFill rotWithShape="1">
          <a:blip r:embed="rId3">
            <a:alphaModFix/>
          </a:blip>
          <a:srcRect/>
          <a:stretch/>
        </p:blipFill>
        <p:spPr>
          <a:xfrm>
            <a:off x="0" y="0"/>
            <a:ext cx="9144000" cy="6411686"/>
          </a:xfrm>
          <a:prstGeom prst="rect">
            <a:avLst/>
          </a:prstGeom>
          <a:noFill/>
          <a:ln>
            <a:noFill/>
          </a:ln>
        </p:spPr>
      </p:pic>
      <p:sp>
        <p:nvSpPr>
          <p:cNvPr id="353" name="Google Shape;353;p27"/>
          <p:cNvSpPr txBox="1"/>
          <p:nvPr/>
        </p:nvSpPr>
        <p:spPr>
          <a:xfrm>
            <a:off x="1029008" y="1673194"/>
            <a:ext cx="2955164" cy="1687963"/>
          </a:xfrm>
          <a:prstGeom prst="rect">
            <a:avLst/>
          </a:prstGeom>
          <a:solidFill>
            <a:srgbClr val="FFFFCC"/>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tr-TR" sz="2400" b="1">
                <a:solidFill>
                  <a:srgbClr val="0070C0"/>
                </a:solidFill>
                <a:latin typeface="Times New Roman"/>
                <a:ea typeface="Times New Roman"/>
                <a:cs typeface="Times New Roman"/>
                <a:sym typeface="Times New Roman"/>
              </a:rPr>
              <a:t>Öğrencimiz olarak sizinle iletişim kurabilmemiz için</a:t>
            </a:r>
            <a:endParaRPr/>
          </a:p>
        </p:txBody>
      </p:sp>
      <p:sp>
        <p:nvSpPr>
          <p:cNvPr id="354" name="Google Shape;354;p27"/>
          <p:cNvSpPr txBox="1"/>
          <p:nvPr/>
        </p:nvSpPr>
        <p:spPr>
          <a:xfrm>
            <a:off x="970663" y="3939215"/>
            <a:ext cx="4929394" cy="2241960"/>
          </a:xfrm>
          <a:prstGeom prst="rect">
            <a:avLst/>
          </a:prstGeom>
          <a:solidFill>
            <a:srgbClr val="34AFC0"/>
          </a:solidFill>
          <a:ln>
            <a:noFill/>
          </a:ln>
          <a:effectLst>
            <a:outerShdw blurRad="57150" dist="19050" dir="5400000" algn="ctr" rotWithShape="0">
              <a:srgbClr val="000000">
                <a:alpha val="62745"/>
              </a:srgbClr>
            </a:outerShdw>
          </a:effectLst>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tr-TR" sz="2400" b="1">
                <a:solidFill>
                  <a:schemeClr val="lt1"/>
                </a:solidFill>
                <a:latin typeface="Times New Roman"/>
                <a:ea typeface="Times New Roman"/>
                <a:cs typeface="Times New Roman"/>
                <a:sym typeface="Times New Roman"/>
              </a:rPr>
              <a:t>ÖĞRENCİ BİLGİ SİSTEMİNDEKİ </a:t>
            </a:r>
            <a:endParaRPr/>
          </a:p>
          <a:p>
            <a:pPr marL="0" marR="0" lvl="0" indent="0" algn="ctr" rtl="0">
              <a:lnSpc>
                <a:spcPct val="150000"/>
              </a:lnSpc>
              <a:spcBef>
                <a:spcPts val="0"/>
              </a:spcBef>
              <a:spcAft>
                <a:spcPts val="0"/>
              </a:spcAft>
              <a:buNone/>
            </a:pPr>
            <a:r>
              <a:rPr lang="tr-TR" sz="2400" b="1">
                <a:solidFill>
                  <a:schemeClr val="lt1"/>
                </a:solidFill>
                <a:latin typeface="Times New Roman"/>
                <a:ea typeface="Times New Roman"/>
                <a:cs typeface="Times New Roman"/>
                <a:sym typeface="Times New Roman"/>
              </a:rPr>
              <a:t>İLETİŞİM BİLGİLERİNİZİN GÜNCEL OLMASI ÖNEMLİ </a:t>
            </a:r>
            <a:endParaRPr/>
          </a:p>
        </p:txBody>
      </p:sp>
      <p:grpSp>
        <p:nvGrpSpPr>
          <p:cNvPr id="355" name="Google Shape;355;p27" descr="Ünlem İşareti"/>
          <p:cNvGrpSpPr/>
          <p:nvPr/>
        </p:nvGrpSpPr>
        <p:grpSpPr>
          <a:xfrm>
            <a:off x="5592871" y="5552525"/>
            <a:ext cx="114299" cy="564355"/>
            <a:chOff x="6833842" y="5143178"/>
            <a:chExt cx="114299" cy="564355"/>
          </a:xfrm>
        </p:grpSpPr>
        <p:sp>
          <p:nvSpPr>
            <p:cNvPr id="356" name="Google Shape;356;p27"/>
            <p:cNvSpPr/>
            <p:nvPr/>
          </p:nvSpPr>
          <p:spPr>
            <a:xfrm>
              <a:off x="6850630" y="5143178"/>
              <a:ext cx="80724" cy="406407"/>
            </a:xfrm>
            <a:custGeom>
              <a:avLst/>
              <a:gdLst/>
              <a:ahLst/>
              <a:cxnLst/>
              <a:rect l="l" t="t" r="r" b="b"/>
              <a:pathLst>
                <a:path w="80724" h="406407" extrusionOk="0">
                  <a:moveTo>
                    <a:pt x="0" y="0"/>
                  </a:moveTo>
                  <a:lnTo>
                    <a:pt x="80724" y="0"/>
                  </a:lnTo>
                  <a:lnTo>
                    <a:pt x="74009" y="406407"/>
                  </a:lnTo>
                  <a:lnTo>
                    <a:pt x="6715" y="406407"/>
                  </a:lnTo>
                  <a:lnTo>
                    <a:pt x="0" y="0"/>
                  </a:lnTo>
                  <a:close/>
                </a:path>
              </a:pathLst>
            </a:custGeom>
            <a:solidFill>
              <a:srgbClr val="000000"/>
            </a:solidFill>
            <a:ln w="28575" cap="flat" cmpd="sng">
              <a:solidFill>
                <a:srgbClr val="5B9BD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7" name="Google Shape;357;p27"/>
            <p:cNvSpPr/>
            <p:nvPr/>
          </p:nvSpPr>
          <p:spPr>
            <a:xfrm>
              <a:off x="6833842" y="5593234"/>
              <a:ext cx="114299" cy="114299"/>
            </a:xfrm>
            <a:custGeom>
              <a:avLst/>
              <a:gdLst/>
              <a:ahLst/>
              <a:cxnLst/>
              <a:rect l="l" t="t" r="r" b="b"/>
              <a:pathLst>
                <a:path w="114299" h="114299" extrusionOk="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rgbClr val="000000"/>
            </a:solidFill>
            <a:ln w="28575" cap="flat" cmpd="sng">
              <a:solidFill>
                <a:srgbClr val="5B9BD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58" name="Google Shape;358;p27"/>
          <p:cNvSpPr/>
          <p:nvPr/>
        </p:nvSpPr>
        <p:spPr>
          <a:xfrm>
            <a:off x="36878" y="2783100"/>
            <a:ext cx="955252" cy="1447766"/>
          </a:xfrm>
          <a:prstGeom prst="curvedRightArrow">
            <a:avLst>
              <a:gd name="adj1" fmla="val 25000"/>
              <a:gd name="adj2" fmla="val 50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Verdana"/>
              <a:buNone/>
            </a:pPr>
            <a:endParaRPr/>
          </a:p>
        </p:txBody>
      </p:sp>
      <p:pic>
        <p:nvPicPr>
          <p:cNvPr id="364" name="Google Shape;364;p28"/>
          <p:cNvPicPr preferRelativeResize="0"/>
          <p:nvPr/>
        </p:nvPicPr>
        <p:blipFill rotWithShape="1">
          <a:blip r:embed="rId3">
            <a:alphaModFix/>
          </a:blip>
          <a:srcRect b="13591"/>
          <a:stretch/>
        </p:blipFill>
        <p:spPr>
          <a:xfrm>
            <a:off x="22456" y="67725"/>
            <a:ext cx="9059159" cy="6182246"/>
          </a:xfrm>
          <a:prstGeom prst="rect">
            <a:avLst/>
          </a:prstGeom>
          <a:noFill/>
          <a:ln w="9525" cap="flat" cmpd="sng">
            <a:solidFill>
              <a:srgbClr val="009BB0"/>
            </a:solidFill>
            <a:prstDash val="solid"/>
            <a:round/>
            <a:headEnd type="none" w="sm" len="sm"/>
            <a:tailEnd type="none" w="sm" len="sm"/>
          </a:ln>
        </p:spPr>
      </p:pic>
      <p:sp>
        <p:nvSpPr>
          <p:cNvPr id="365" name="Google Shape;365;p28"/>
          <p:cNvSpPr txBox="1"/>
          <p:nvPr/>
        </p:nvSpPr>
        <p:spPr>
          <a:xfrm>
            <a:off x="1764270" y="1221333"/>
            <a:ext cx="1704794" cy="70076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6" name="Google Shape;366;p28"/>
          <p:cNvSpPr txBox="1"/>
          <p:nvPr/>
        </p:nvSpPr>
        <p:spPr>
          <a:xfrm>
            <a:off x="3575788" y="1221938"/>
            <a:ext cx="1704794" cy="70076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7" name="Google Shape;367;p28"/>
          <p:cNvSpPr txBox="1"/>
          <p:nvPr/>
        </p:nvSpPr>
        <p:spPr>
          <a:xfrm>
            <a:off x="5488644" y="1221333"/>
            <a:ext cx="1704794" cy="70076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8" name="Google Shape;368;p28"/>
          <p:cNvSpPr txBox="1"/>
          <p:nvPr/>
        </p:nvSpPr>
        <p:spPr>
          <a:xfrm>
            <a:off x="7348556" y="1221332"/>
            <a:ext cx="1704794" cy="70076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9" name="Google Shape;369;p28"/>
          <p:cNvSpPr txBox="1"/>
          <p:nvPr/>
        </p:nvSpPr>
        <p:spPr>
          <a:xfrm>
            <a:off x="40613" y="1257513"/>
            <a:ext cx="1581470" cy="2123658"/>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0" name="Google Shape;370;p28"/>
          <p:cNvSpPr/>
          <p:nvPr/>
        </p:nvSpPr>
        <p:spPr>
          <a:xfrm>
            <a:off x="527603" y="3546124"/>
            <a:ext cx="603316" cy="848412"/>
          </a:xfrm>
          <a:prstGeom prst="up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1" name="Google Shape;371;p28"/>
          <p:cNvSpPr txBox="1"/>
          <p:nvPr/>
        </p:nvSpPr>
        <p:spPr>
          <a:xfrm>
            <a:off x="1728807" y="2185545"/>
            <a:ext cx="7324543" cy="700769"/>
          </a:xfrm>
          <a:prstGeom prst="rect">
            <a:avLst/>
          </a:prstGeom>
          <a:noFill/>
          <a:ln w="38100" cap="flat" cmpd="sng">
            <a:solidFill>
              <a:srgbClr val="009BB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2" name="Google Shape;372;p28"/>
          <p:cNvSpPr txBox="1"/>
          <p:nvPr/>
        </p:nvSpPr>
        <p:spPr>
          <a:xfrm>
            <a:off x="1728807" y="3078615"/>
            <a:ext cx="7324543" cy="700769"/>
          </a:xfrm>
          <a:prstGeom prst="rect">
            <a:avLst/>
          </a:prstGeom>
          <a:noFill/>
          <a:ln w="38100" cap="flat" cmpd="sng">
            <a:solidFill>
              <a:srgbClr val="009BB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p:nvPr/>
        </p:nvSpPr>
        <p:spPr>
          <a:xfrm>
            <a:off x="462395" y="321153"/>
            <a:ext cx="8432223" cy="168796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tr-TR" sz="2400" b="0" i="0" u="none" strike="noStrike" cap="none">
                <a:solidFill>
                  <a:schemeClr val="dk1"/>
                </a:solidFill>
                <a:latin typeface="Times New Roman"/>
                <a:ea typeface="Times New Roman"/>
                <a:cs typeface="Times New Roman"/>
                <a:sym typeface="Times New Roman"/>
              </a:rPr>
              <a:t>Kütahya Sağlık Bilimleri Üniversitesi, 2018 yılında kurulmuş olup bünyesinde 4 fakülte, 1 enstitü, 4 meslek yüksekokulu bulundurmaktadır.</a:t>
            </a:r>
            <a:endParaRPr/>
          </a:p>
        </p:txBody>
      </p:sp>
      <p:sp>
        <p:nvSpPr>
          <p:cNvPr id="106" name="Google Shape;106;p2"/>
          <p:cNvSpPr txBox="1"/>
          <p:nvPr/>
        </p:nvSpPr>
        <p:spPr>
          <a:xfrm>
            <a:off x="3266721" y="4519248"/>
            <a:ext cx="246408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400" b="1" i="0" u="none" strike="noStrike" cap="none" dirty="0">
                <a:solidFill>
                  <a:schemeClr val="dk1"/>
                </a:solidFill>
                <a:latin typeface="Times New Roman"/>
                <a:ea typeface="Times New Roman"/>
                <a:cs typeface="Times New Roman"/>
                <a:sym typeface="Times New Roman"/>
              </a:rPr>
              <a:t>Rektör</a:t>
            </a:r>
            <a:endParaRPr dirty="0"/>
          </a:p>
          <a:p>
            <a:pPr marL="0" marR="0" lvl="0" indent="0" algn="ctr" rtl="0">
              <a:spcBef>
                <a:spcPts val="0"/>
              </a:spcBef>
              <a:spcAft>
                <a:spcPts val="0"/>
              </a:spcAft>
              <a:buNone/>
            </a:pPr>
            <a:r>
              <a:rPr lang="tr-TR" sz="1400" b="0" i="0" u="none" strike="noStrike" cap="none" dirty="0">
                <a:solidFill>
                  <a:schemeClr val="dk1"/>
                </a:solidFill>
                <a:latin typeface="Times New Roman"/>
                <a:ea typeface="Times New Roman"/>
                <a:cs typeface="Times New Roman"/>
                <a:sym typeface="Times New Roman"/>
              </a:rPr>
              <a:t>Prof. Dr. </a:t>
            </a:r>
            <a:r>
              <a:rPr lang="tr-TR" dirty="0" smtClean="0">
                <a:solidFill>
                  <a:schemeClr val="dk1"/>
                </a:solidFill>
                <a:latin typeface="Times New Roman"/>
                <a:ea typeface="Times New Roman"/>
                <a:cs typeface="Times New Roman"/>
                <a:sym typeface="Times New Roman"/>
              </a:rPr>
              <a:t>Ahmet TEKİN</a:t>
            </a:r>
            <a:endParaRPr dirty="0"/>
          </a:p>
        </p:txBody>
      </p:sp>
      <p:sp>
        <p:nvSpPr>
          <p:cNvPr id="108" name="Google Shape;108;p2"/>
          <p:cNvSpPr txBox="1"/>
          <p:nvPr/>
        </p:nvSpPr>
        <p:spPr>
          <a:xfrm>
            <a:off x="277991" y="5865090"/>
            <a:ext cx="24285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200" b="1" i="0" u="none" strike="noStrike" cap="none" dirty="0">
                <a:solidFill>
                  <a:schemeClr val="dk1"/>
                </a:solidFill>
                <a:latin typeface="Times New Roman"/>
                <a:ea typeface="Times New Roman"/>
                <a:cs typeface="Times New Roman"/>
                <a:sym typeface="Times New Roman"/>
              </a:rPr>
              <a:t>Rektör Yardımcısı</a:t>
            </a:r>
            <a:endParaRPr dirty="0"/>
          </a:p>
          <a:p>
            <a:pPr marL="0" marR="0" lvl="0" indent="0" algn="ctr" rtl="0">
              <a:spcBef>
                <a:spcPts val="0"/>
              </a:spcBef>
              <a:spcAft>
                <a:spcPts val="0"/>
              </a:spcAft>
              <a:buNone/>
            </a:pPr>
            <a:r>
              <a:rPr lang="tr-TR" sz="1200" b="0" i="0" u="none" strike="noStrike" cap="none" dirty="0">
                <a:solidFill>
                  <a:schemeClr val="dk1"/>
                </a:solidFill>
                <a:latin typeface="Times New Roman"/>
                <a:ea typeface="Times New Roman"/>
                <a:cs typeface="Times New Roman"/>
                <a:sym typeface="Times New Roman"/>
              </a:rPr>
              <a:t>Prof. Dr. </a:t>
            </a:r>
            <a:r>
              <a:rPr lang="tr-TR" sz="1200" dirty="0" smtClean="0">
                <a:solidFill>
                  <a:schemeClr val="dk1"/>
                </a:solidFill>
                <a:latin typeface="Times New Roman"/>
                <a:ea typeface="Times New Roman"/>
                <a:cs typeface="Times New Roman"/>
                <a:sym typeface="Times New Roman"/>
              </a:rPr>
              <a:t>Fatih ÖZCURA</a:t>
            </a:r>
            <a:endParaRPr dirty="0"/>
          </a:p>
        </p:txBody>
      </p:sp>
      <p:sp>
        <p:nvSpPr>
          <p:cNvPr id="112" name="Google Shape;112;p2"/>
          <p:cNvSpPr txBox="1"/>
          <p:nvPr/>
        </p:nvSpPr>
        <p:spPr>
          <a:xfrm>
            <a:off x="6519207" y="5865090"/>
            <a:ext cx="214283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200" b="1" i="0" u="none" strike="noStrike" cap="none" dirty="0">
                <a:solidFill>
                  <a:schemeClr val="dk1"/>
                </a:solidFill>
                <a:latin typeface="Times New Roman"/>
                <a:ea typeface="Times New Roman"/>
                <a:cs typeface="Times New Roman"/>
                <a:sym typeface="Times New Roman"/>
              </a:rPr>
              <a:t>Rektör Yardımcısı</a:t>
            </a:r>
            <a:endParaRPr dirty="0"/>
          </a:p>
          <a:p>
            <a:pPr marL="0" marR="0" lvl="0" indent="0" algn="ctr" rtl="0">
              <a:spcBef>
                <a:spcPts val="0"/>
              </a:spcBef>
              <a:spcAft>
                <a:spcPts val="0"/>
              </a:spcAft>
              <a:buNone/>
            </a:pPr>
            <a:r>
              <a:rPr lang="tr-TR" sz="1200" b="0" i="0" u="none" strike="noStrike" cap="none" dirty="0">
                <a:solidFill>
                  <a:schemeClr val="dk1"/>
                </a:solidFill>
                <a:latin typeface="Times New Roman"/>
                <a:ea typeface="Times New Roman"/>
                <a:cs typeface="Times New Roman"/>
                <a:sym typeface="Times New Roman"/>
              </a:rPr>
              <a:t>Prof. Dr. </a:t>
            </a:r>
            <a:r>
              <a:rPr lang="tr-TR" sz="1200" b="0" i="0" u="none" strike="noStrike" cap="none" dirty="0" smtClean="0">
                <a:solidFill>
                  <a:schemeClr val="dk1"/>
                </a:solidFill>
                <a:latin typeface="Times New Roman"/>
                <a:ea typeface="Times New Roman"/>
                <a:cs typeface="Times New Roman"/>
                <a:sym typeface="Times New Roman"/>
              </a:rPr>
              <a:t>Sezgin ZEREN</a:t>
            </a:r>
            <a:endParaRPr dirty="0"/>
          </a:p>
        </p:txBody>
      </p:sp>
      <p:pic>
        <p:nvPicPr>
          <p:cNvPr id="3" name="Resim 2"/>
          <p:cNvPicPr>
            <a:picLocks noChangeAspect="1"/>
          </p:cNvPicPr>
          <p:nvPr/>
        </p:nvPicPr>
        <p:blipFill>
          <a:blip r:embed="rId3"/>
          <a:stretch>
            <a:fillRect/>
          </a:stretch>
        </p:blipFill>
        <p:spPr>
          <a:xfrm>
            <a:off x="3700130" y="2082434"/>
            <a:ext cx="1772622" cy="2363496"/>
          </a:xfrm>
          <a:prstGeom prst="rect">
            <a:avLst/>
          </a:prstGeom>
        </p:spPr>
      </p:pic>
      <p:pic>
        <p:nvPicPr>
          <p:cNvPr id="1028" name="Picture 4" descr="https://ksbu.edu.tr/Images/Uploads/MyContents/5084-20230406104034964891.jpg"/>
          <p:cNvPicPr>
            <a:picLocks noChangeAspect="1" noChangeArrowheads="1"/>
          </p:cNvPicPr>
          <p:nvPr/>
        </p:nvPicPr>
        <p:blipFill rotWithShape="1">
          <a:blip r:embed="rId4">
            <a:extLst>
              <a:ext uri="{28A0092B-C50C-407E-A947-70E740481C1C}">
                <a14:useLocalDpi xmlns:a14="http://schemas.microsoft.com/office/drawing/2010/main" val="0"/>
              </a:ext>
            </a:extLst>
          </a:blip>
          <a:srcRect l="2267" t="10195" r="72533" b="36956"/>
          <a:stretch/>
        </p:blipFill>
        <p:spPr bwMode="auto">
          <a:xfrm>
            <a:off x="703148" y="3769070"/>
            <a:ext cx="1578272" cy="202597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www.ksbu.edu.tr/Images/Uploads/8O9A8791.JPG"/>
          <p:cNvPicPr>
            <a:picLocks noChangeAspect="1" noChangeArrowheads="1"/>
          </p:cNvPicPr>
          <p:nvPr/>
        </p:nvPicPr>
        <p:blipFill rotWithShape="1">
          <a:blip r:embed="rId5">
            <a:extLst>
              <a:ext uri="{28A0092B-C50C-407E-A947-70E740481C1C}">
                <a14:useLocalDpi xmlns:a14="http://schemas.microsoft.com/office/drawing/2010/main" val="0"/>
              </a:ext>
            </a:extLst>
          </a:blip>
          <a:srcRect l="2138" t="15618" r="69132" b="28192"/>
          <a:stretch/>
        </p:blipFill>
        <p:spPr bwMode="auto">
          <a:xfrm>
            <a:off x="6804341" y="3744619"/>
            <a:ext cx="1572568" cy="2050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29"/>
          <p:cNvPicPr preferRelativeResize="0"/>
          <p:nvPr/>
        </p:nvPicPr>
        <p:blipFill rotWithShape="1">
          <a:blip r:embed="rId3">
            <a:alphaModFix/>
          </a:blip>
          <a:srcRect/>
          <a:stretch/>
        </p:blipFill>
        <p:spPr>
          <a:xfrm>
            <a:off x="0" y="0"/>
            <a:ext cx="9144000" cy="6352162"/>
          </a:xfrm>
          <a:prstGeom prst="rect">
            <a:avLst/>
          </a:prstGeom>
          <a:noFill/>
          <a:ln>
            <a:noFill/>
          </a:ln>
        </p:spPr>
      </p:pic>
      <p:sp>
        <p:nvSpPr>
          <p:cNvPr id="378" name="Google Shape;378;p29"/>
          <p:cNvSpPr txBox="1"/>
          <p:nvPr/>
        </p:nvSpPr>
        <p:spPr>
          <a:xfrm>
            <a:off x="0" y="1432427"/>
            <a:ext cx="1498862" cy="307154"/>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9" name="Google Shape;379;p29"/>
          <p:cNvSpPr txBox="1"/>
          <p:nvPr/>
        </p:nvSpPr>
        <p:spPr>
          <a:xfrm>
            <a:off x="81239" y="1785257"/>
            <a:ext cx="1533752" cy="3785652"/>
          </a:xfrm>
          <a:prstGeom prst="rect">
            <a:avLst/>
          </a:prstGeom>
          <a:noFill/>
          <a:ln w="38100" cap="flat" cmpd="sng">
            <a:solidFill>
              <a:srgbClr val="009BB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cxnSp>
        <p:nvCxnSpPr>
          <p:cNvPr id="380" name="Google Shape;380;p29"/>
          <p:cNvCxnSpPr/>
          <p:nvPr/>
        </p:nvCxnSpPr>
        <p:spPr>
          <a:xfrm>
            <a:off x="81239" y="1989838"/>
            <a:ext cx="1284514" cy="0"/>
          </a:xfrm>
          <a:prstGeom prst="straightConnector1">
            <a:avLst/>
          </a:prstGeom>
          <a:noFill/>
          <a:ln w="38100" cap="flat" cmpd="sng">
            <a:solidFill>
              <a:srgbClr val="FF0000"/>
            </a:solidFill>
            <a:prstDash val="solid"/>
            <a:miter lim="800000"/>
            <a:headEnd type="none" w="sm" len="sm"/>
            <a:tailEnd type="none" w="sm" len="sm"/>
          </a:ln>
        </p:spPr>
      </p:cxnSp>
      <p:cxnSp>
        <p:nvCxnSpPr>
          <p:cNvPr id="381" name="Google Shape;381;p29"/>
          <p:cNvCxnSpPr/>
          <p:nvPr/>
        </p:nvCxnSpPr>
        <p:spPr>
          <a:xfrm>
            <a:off x="81239" y="3916610"/>
            <a:ext cx="1203275" cy="0"/>
          </a:xfrm>
          <a:prstGeom prst="straightConnector1">
            <a:avLst/>
          </a:prstGeom>
          <a:noFill/>
          <a:ln w="38100" cap="flat" cmpd="sng">
            <a:solidFill>
              <a:srgbClr val="FF0000"/>
            </a:solidFill>
            <a:prstDash val="solid"/>
            <a:miter lim="800000"/>
            <a:headEnd type="none" w="sm" len="sm"/>
            <a:tailEnd type="none" w="sm" len="sm"/>
          </a:ln>
        </p:spPr>
      </p:cxnSp>
      <p:cxnSp>
        <p:nvCxnSpPr>
          <p:cNvPr id="382" name="Google Shape;382;p29"/>
          <p:cNvCxnSpPr/>
          <p:nvPr/>
        </p:nvCxnSpPr>
        <p:spPr>
          <a:xfrm>
            <a:off x="105652" y="3113585"/>
            <a:ext cx="1102662" cy="0"/>
          </a:xfrm>
          <a:prstGeom prst="straightConnector1">
            <a:avLst/>
          </a:prstGeom>
          <a:noFill/>
          <a:ln w="38100" cap="flat" cmpd="sng">
            <a:solidFill>
              <a:srgbClr val="FF0000"/>
            </a:solidFill>
            <a:prstDash val="solid"/>
            <a:miter lim="800000"/>
            <a:headEnd type="none" w="sm" len="sm"/>
            <a:tailEnd type="none" w="sm" len="sm"/>
          </a:ln>
        </p:spPr>
      </p:cxnSp>
      <p:cxnSp>
        <p:nvCxnSpPr>
          <p:cNvPr id="383" name="Google Shape;383;p29"/>
          <p:cNvCxnSpPr/>
          <p:nvPr/>
        </p:nvCxnSpPr>
        <p:spPr>
          <a:xfrm>
            <a:off x="109773" y="4213043"/>
            <a:ext cx="1102662" cy="0"/>
          </a:xfrm>
          <a:prstGeom prst="straightConnector1">
            <a:avLst/>
          </a:prstGeom>
          <a:noFill/>
          <a:ln w="38100" cap="flat" cmpd="sng">
            <a:solidFill>
              <a:srgbClr val="FF0000"/>
            </a:solidFill>
            <a:prstDash val="solid"/>
            <a:miter lim="800000"/>
            <a:headEnd type="none" w="sm" len="sm"/>
            <a:tailEnd type="none" w="sm" len="sm"/>
          </a:ln>
        </p:spPr>
      </p:cxnSp>
      <p:cxnSp>
        <p:nvCxnSpPr>
          <p:cNvPr id="384" name="Google Shape;384;p29"/>
          <p:cNvCxnSpPr/>
          <p:nvPr/>
        </p:nvCxnSpPr>
        <p:spPr>
          <a:xfrm>
            <a:off x="81239" y="4496070"/>
            <a:ext cx="1102662" cy="0"/>
          </a:xfrm>
          <a:prstGeom prst="straightConnector1">
            <a:avLst/>
          </a:prstGeom>
          <a:noFill/>
          <a:ln w="38100" cap="flat" cmpd="sng">
            <a:solidFill>
              <a:srgbClr val="FF0000"/>
            </a:solidFill>
            <a:prstDash val="solid"/>
            <a:miter lim="800000"/>
            <a:headEnd type="none" w="sm" len="sm"/>
            <a:tailEnd type="none" w="sm" len="sm"/>
          </a:ln>
        </p:spPr>
      </p:cxnSp>
      <p:cxnSp>
        <p:nvCxnSpPr>
          <p:cNvPr id="385" name="Google Shape;385;p29"/>
          <p:cNvCxnSpPr/>
          <p:nvPr/>
        </p:nvCxnSpPr>
        <p:spPr>
          <a:xfrm>
            <a:off x="105652" y="3667468"/>
            <a:ext cx="1102662" cy="0"/>
          </a:xfrm>
          <a:prstGeom prst="straightConnector1">
            <a:avLst/>
          </a:prstGeom>
          <a:noFill/>
          <a:ln w="38100" cap="flat" cmpd="sng">
            <a:solidFill>
              <a:srgbClr val="FF0000"/>
            </a:solidFill>
            <a:prstDash val="solid"/>
            <a:miter lim="800000"/>
            <a:headEnd type="none" w="sm" len="sm"/>
            <a:tailEnd type="none" w="sm" len="sm"/>
          </a:ln>
        </p:spPr>
      </p:cxnSp>
      <p:cxnSp>
        <p:nvCxnSpPr>
          <p:cNvPr id="386" name="Google Shape;386;p29"/>
          <p:cNvCxnSpPr/>
          <p:nvPr/>
        </p:nvCxnSpPr>
        <p:spPr>
          <a:xfrm>
            <a:off x="105652" y="2808785"/>
            <a:ext cx="1102662" cy="0"/>
          </a:xfrm>
          <a:prstGeom prst="straightConnector1">
            <a:avLst/>
          </a:prstGeom>
          <a:noFill/>
          <a:ln w="38100" cap="flat" cmpd="sng">
            <a:solidFill>
              <a:srgbClr val="FF0000"/>
            </a:solidFill>
            <a:prstDash val="solid"/>
            <a:miter lim="800000"/>
            <a:headEnd type="none" w="sm" len="sm"/>
            <a:tailEnd type="none" w="sm" len="sm"/>
          </a:ln>
        </p:spPr>
      </p:cxnSp>
      <p:cxnSp>
        <p:nvCxnSpPr>
          <p:cNvPr id="387" name="Google Shape;387;p29"/>
          <p:cNvCxnSpPr/>
          <p:nvPr/>
        </p:nvCxnSpPr>
        <p:spPr>
          <a:xfrm>
            <a:off x="81239" y="5290728"/>
            <a:ext cx="1102662" cy="0"/>
          </a:xfrm>
          <a:prstGeom prst="straightConnector1">
            <a:avLst/>
          </a:prstGeom>
          <a:noFill/>
          <a:ln w="38100" cap="flat" cmpd="sng">
            <a:solidFill>
              <a:srgbClr val="FF0000"/>
            </a:solidFill>
            <a:prstDash val="solid"/>
            <a:miter lim="800000"/>
            <a:headEnd type="none" w="sm" len="sm"/>
            <a:tailEnd type="none" w="sm" len="sm"/>
          </a:ln>
        </p:spPr>
      </p:cxnSp>
      <p:sp>
        <p:nvSpPr>
          <p:cNvPr id="388" name="Google Shape;388;p29"/>
          <p:cNvSpPr/>
          <p:nvPr/>
        </p:nvSpPr>
        <p:spPr>
          <a:xfrm>
            <a:off x="1861456" y="2987003"/>
            <a:ext cx="2329543" cy="1073367"/>
          </a:xfrm>
          <a:prstGeom prst="lef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30"/>
          <p:cNvPicPr preferRelativeResize="0"/>
          <p:nvPr/>
        </p:nvPicPr>
        <p:blipFill rotWithShape="1">
          <a:blip r:embed="rId3">
            <a:alphaModFix/>
          </a:blip>
          <a:srcRect/>
          <a:stretch/>
        </p:blipFill>
        <p:spPr>
          <a:xfrm>
            <a:off x="0" y="-1"/>
            <a:ext cx="9144000" cy="6204857"/>
          </a:xfrm>
          <a:prstGeom prst="rect">
            <a:avLst/>
          </a:prstGeom>
          <a:noFill/>
          <a:ln>
            <a:noFill/>
          </a:ln>
        </p:spPr>
      </p:pic>
      <p:sp>
        <p:nvSpPr>
          <p:cNvPr id="394" name="Google Shape;394;p30"/>
          <p:cNvSpPr txBox="1"/>
          <p:nvPr/>
        </p:nvSpPr>
        <p:spPr>
          <a:xfrm>
            <a:off x="76200" y="1606597"/>
            <a:ext cx="1498862" cy="307154"/>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5" name="Google Shape;395;p30"/>
          <p:cNvSpPr txBox="1"/>
          <p:nvPr/>
        </p:nvSpPr>
        <p:spPr>
          <a:xfrm>
            <a:off x="41310" y="1957295"/>
            <a:ext cx="1533752" cy="2677656"/>
          </a:xfrm>
          <a:prstGeom prst="rect">
            <a:avLst/>
          </a:prstGeom>
          <a:noFill/>
          <a:ln w="38100" cap="flat" cmpd="sng">
            <a:solidFill>
              <a:srgbClr val="009BB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cxnSp>
        <p:nvCxnSpPr>
          <p:cNvPr id="396" name="Google Shape;396;p30"/>
          <p:cNvCxnSpPr/>
          <p:nvPr/>
        </p:nvCxnSpPr>
        <p:spPr>
          <a:xfrm>
            <a:off x="97969" y="2188029"/>
            <a:ext cx="1284514" cy="0"/>
          </a:xfrm>
          <a:prstGeom prst="straightConnector1">
            <a:avLst/>
          </a:prstGeom>
          <a:noFill/>
          <a:ln w="38100" cap="flat" cmpd="sng">
            <a:solidFill>
              <a:srgbClr val="FF0000"/>
            </a:solidFill>
            <a:prstDash val="solid"/>
            <a:miter lim="800000"/>
            <a:headEnd type="none" w="sm" len="sm"/>
            <a:tailEnd type="none" w="sm" len="sm"/>
          </a:ln>
        </p:spPr>
      </p:cxnSp>
      <p:cxnSp>
        <p:nvCxnSpPr>
          <p:cNvPr id="397" name="Google Shape;397;p30"/>
          <p:cNvCxnSpPr/>
          <p:nvPr/>
        </p:nvCxnSpPr>
        <p:spPr>
          <a:xfrm>
            <a:off x="97969" y="2754086"/>
            <a:ext cx="1284514" cy="0"/>
          </a:xfrm>
          <a:prstGeom prst="straightConnector1">
            <a:avLst/>
          </a:prstGeom>
          <a:noFill/>
          <a:ln w="38100" cap="flat" cmpd="sng">
            <a:solidFill>
              <a:srgbClr val="FF0000"/>
            </a:solidFill>
            <a:prstDash val="solid"/>
            <a:miter lim="800000"/>
            <a:headEnd type="none" w="sm" len="sm"/>
            <a:tailEnd type="none" w="sm" len="sm"/>
          </a:ln>
        </p:spPr>
      </p:cxnSp>
      <p:cxnSp>
        <p:nvCxnSpPr>
          <p:cNvPr id="398" name="Google Shape;398;p30"/>
          <p:cNvCxnSpPr/>
          <p:nvPr/>
        </p:nvCxnSpPr>
        <p:spPr>
          <a:xfrm>
            <a:off x="122385" y="3285238"/>
            <a:ext cx="1284514" cy="0"/>
          </a:xfrm>
          <a:prstGeom prst="straightConnector1">
            <a:avLst/>
          </a:prstGeom>
          <a:noFill/>
          <a:ln w="38100" cap="flat" cmpd="sng">
            <a:solidFill>
              <a:srgbClr val="FF0000"/>
            </a:solidFill>
            <a:prstDash val="solid"/>
            <a:miter lim="800000"/>
            <a:headEnd type="none" w="sm" len="sm"/>
            <a:tailEnd type="none" w="sm" len="sm"/>
          </a:ln>
        </p:spPr>
      </p:cxnSp>
      <p:cxnSp>
        <p:nvCxnSpPr>
          <p:cNvPr id="399" name="Google Shape;399;p30"/>
          <p:cNvCxnSpPr/>
          <p:nvPr/>
        </p:nvCxnSpPr>
        <p:spPr>
          <a:xfrm>
            <a:off x="128944" y="3820887"/>
            <a:ext cx="1284514" cy="0"/>
          </a:xfrm>
          <a:prstGeom prst="straightConnector1">
            <a:avLst/>
          </a:prstGeom>
          <a:noFill/>
          <a:ln w="38100" cap="flat" cmpd="sng">
            <a:solidFill>
              <a:srgbClr val="FF0000"/>
            </a:solidFill>
            <a:prstDash val="solid"/>
            <a:miter lim="800000"/>
            <a:headEnd type="none" w="sm" len="sm"/>
            <a:tailEnd type="none" w="sm" len="sm"/>
          </a:ln>
        </p:spPr>
      </p:cxnSp>
      <p:cxnSp>
        <p:nvCxnSpPr>
          <p:cNvPr id="400" name="Google Shape;400;p30"/>
          <p:cNvCxnSpPr/>
          <p:nvPr/>
        </p:nvCxnSpPr>
        <p:spPr>
          <a:xfrm>
            <a:off x="97969" y="2987004"/>
            <a:ext cx="1284514" cy="0"/>
          </a:xfrm>
          <a:prstGeom prst="straightConnector1">
            <a:avLst/>
          </a:prstGeom>
          <a:noFill/>
          <a:ln w="38100" cap="flat" cmpd="sng">
            <a:solidFill>
              <a:srgbClr val="FF0000"/>
            </a:solidFill>
            <a:prstDash val="solid"/>
            <a:miter lim="800000"/>
            <a:headEnd type="none" w="sm" len="sm"/>
            <a:tailEnd type="none" w="sm" len="sm"/>
          </a:ln>
        </p:spPr>
      </p:cxnSp>
      <p:sp>
        <p:nvSpPr>
          <p:cNvPr id="401" name="Google Shape;401;p30"/>
          <p:cNvSpPr/>
          <p:nvPr/>
        </p:nvSpPr>
        <p:spPr>
          <a:xfrm>
            <a:off x="1861456" y="2987003"/>
            <a:ext cx="2329543" cy="1073367"/>
          </a:xfrm>
          <a:prstGeom prst="lef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31"/>
          <p:cNvPicPr preferRelativeResize="0"/>
          <p:nvPr/>
        </p:nvPicPr>
        <p:blipFill rotWithShape="1">
          <a:blip r:embed="rId3">
            <a:alphaModFix/>
          </a:blip>
          <a:srcRect/>
          <a:stretch/>
        </p:blipFill>
        <p:spPr>
          <a:xfrm>
            <a:off x="0" y="0"/>
            <a:ext cx="9144000" cy="6118698"/>
          </a:xfrm>
          <a:prstGeom prst="rect">
            <a:avLst/>
          </a:prstGeom>
          <a:noFill/>
          <a:ln>
            <a:noFill/>
          </a:ln>
        </p:spPr>
      </p:pic>
      <p:sp>
        <p:nvSpPr>
          <p:cNvPr id="407" name="Google Shape;407;p31"/>
          <p:cNvSpPr txBox="1"/>
          <p:nvPr/>
        </p:nvSpPr>
        <p:spPr>
          <a:xfrm>
            <a:off x="10886" y="2054595"/>
            <a:ext cx="1602556" cy="325763"/>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8" name="Google Shape;408;p31"/>
          <p:cNvSpPr txBox="1"/>
          <p:nvPr/>
        </p:nvSpPr>
        <p:spPr>
          <a:xfrm>
            <a:off x="17445" y="2413018"/>
            <a:ext cx="1602556" cy="830997"/>
          </a:xfrm>
          <a:prstGeom prst="rect">
            <a:avLst/>
          </a:prstGeom>
          <a:noFill/>
          <a:ln w="38100" cap="flat" cmpd="sng">
            <a:solidFill>
              <a:srgbClr val="009BB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cxnSp>
        <p:nvCxnSpPr>
          <p:cNvPr id="409" name="Google Shape;409;p31"/>
          <p:cNvCxnSpPr/>
          <p:nvPr/>
        </p:nvCxnSpPr>
        <p:spPr>
          <a:xfrm>
            <a:off x="86249" y="2645499"/>
            <a:ext cx="1102662" cy="0"/>
          </a:xfrm>
          <a:prstGeom prst="straightConnector1">
            <a:avLst/>
          </a:prstGeom>
          <a:noFill/>
          <a:ln w="38100" cap="flat" cmpd="sng">
            <a:solidFill>
              <a:srgbClr val="FF0000"/>
            </a:solidFill>
            <a:prstDash val="solid"/>
            <a:miter lim="800000"/>
            <a:headEnd type="none" w="sm" len="sm"/>
            <a:tailEnd type="none" w="sm" len="sm"/>
          </a:ln>
        </p:spPr>
      </p:cxnSp>
      <p:cxnSp>
        <p:nvCxnSpPr>
          <p:cNvPr id="410" name="Google Shape;410;p31"/>
          <p:cNvCxnSpPr/>
          <p:nvPr/>
        </p:nvCxnSpPr>
        <p:spPr>
          <a:xfrm>
            <a:off x="86249" y="2950300"/>
            <a:ext cx="1102662" cy="0"/>
          </a:xfrm>
          <a:prstGeom prst="straightConnector1">
            <a:avLst/>
          </a:prstGeom>
          <a:noFill/>
          <a:ln w="38100" cap="flat" cmpd="sng">
            <a:solidFill>
              <a:srgbClr val="FF0000"/>
            </a:solidFill>
            <a:prstDash val="solid"/>
            <a:miter lim="800000"/>
            <a:headEnd type="none" w="sm" len="sm"/>
            <a:tailEnd type="none" w="sm" len="sm"/>
          </a:ln>
        </p:spPr>
      </p:cxnSp>
      <p:sp>
        <p:nvSpPr>
          <p:cNvPr id="411" name="Google Shape;411;p31"/>
          <p:cNvSpPr/>
          <p:nvPr/>
        </p:nvSpPr>
        <p:spPr>
          <a:xfrm>
            <a:off x="2242457" y="2291832"/>
            <a:ext cx="2329543" cy="1073367"/>
          </a:xfrm>
          <a:prstGeom prst="lef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32"/>
          <p:cNvPicPr preferRelativeResize="0"/>
          <p:nvPr/>
        </p:nvPicPr>
        <p:blipFill rotWithShape="1">
          <a:blip r:embed="rId3">
            <a:alphaModFix/>
          </a:blip>
          <a:srcRect/>
          <a:stretch/>
        </p:blipFill>
        <p:spPr>
          <a:xfrm>
            <a:off x="0" y="-1"/>
            <a:ext cx="9144000" cy="6206247"/>
          </a:xfrm>
          <a:prstGeom prst="rect">
            <a:avLst/>
          </a:prstGeom>
          <a:noFill/>
          <a:ln>
            <a:noFill/>
          </a:ln>
        </p:spPr>
      </p:pic>
      <p:sp>
        <p:nvSpPr>
          <p:cNvPr id="417" name="Google Shape;417;p32"/>
          <p:cNvSpPr txBox="1"/>
          <p:nvPr/>
        </p:nvSpPr>
        <p:spPr>
          <a:xfrm>
            <a:off x="0" y="2949545"/>
            <a:ext cx="1621410" cy="307154"/>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18" name="Google Shape;418;p32"/>
          <p:cNvSpPr txBox="1"/>
          <p:nvPr/>
        </p:nvSpPr>
        <p:spPr>
          <a:xfrm>
            <a:off x="43828" y="3294407"/>
            <a:ext cx="1621409" cy="1569660"/>
          </a:xfrm>
          <a:prstGeom prst="rect">
            <a:avLst/>
          </a:prstGeom>
          <a:noFill/>
          <a:ln w="38100" cap="flat" cmpd="sng">
            <a:solidFill>
              <a:srgbClr val="009BB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cxnSp>
        <p:nvCxnSpPr>
          <p:cNvPr id="419" name="Google Shape;419;p32"/>
          <p:cNvCxnSpPr/>
          <p:nvPr/>
        </p:nvCxnSpPr>
        <p:spPr>
          <a:xfrm>
            <a:off x="43828" y="3505201"/>
            <a:ext cx="1284514" cy="0"/>
          </a:xfrm>
          <a:prstGeom prst="straightConnector1">
            <a:avLst/>
          </a:prstGeom>
          <a:noFill/>
          <a:ln w="38100" cap="flat" cmpd="sng">
            <a:solidFill>
              <a:srgbClr val="FF0000"/>
            </a:solidFill>
            <a:prstDash val="solid"/>
            <a:miter lim="800000"/>
            <a:headEnd type="none" w="sm" len="sm"/>
            <a:tailEnd type="none" w="sm" len="sm"/>
          </a:ln>
        </p:spPr>
      </p:cxnSp>
      <p:cxnSp>
        <p:nvCxnSpPr>
          <p:cNvPr id="420" name="Google Shape;420;p32"/>
          <p:cNvCxnSpPr/>
          <p:nvPr/>
        </p:nvCxnSpPr>
        <p:spPr>
          <a:xfrm>
            <a:off x="43828" y="3777344"/>
            <a:ext cx="1284514" cy="0"/>
          </a:xfrm>
          <a:prstGeom prst="straightConnector1">
            <a:avLst/>
          </a:prstGeom>
          <a:noFill/>
          <a:ln w="38100" cap="flat" cmpd="sng">
            <a:solidFill>
              <a:srgbClr val="FF0000"/>
            </a:solidFill>
            <a:prstDash val="solid"/>
            <a:miter lim="800000"/>
            <a:headEnd type="none" w="sm" len="sm"/>
            <a:tailEnd type="none" w="sm" len="sm"/>
          </a:ln>
        </p:spPr>
      </p:cxnSp>
      <p:cxnSp>
        <p:nvCxnSpPr>
          <p:cNvPr id="421" name="Google Shape;421;p32"/>
          <p:cNvCxnSpPr/>
          <p:nvPr/>
        </p:nvCxnSpPr>
        <p:spPr>
          <a:xfrm>
            <a:off x="43828" y="4299857"/>
            <a:ext cx="1284514" cy="0"/>
          </a:xfrm>
          <a:prstGeom prst="straightConnector1">
            <a:avLst/>
          </a:prstGeom>
          <a:noFill/>
          <a:ln w="38100" cap="flat" cmpd="sng">
            <a:solidFill>
              <a:srgbClr val="FF0000"/>
            </a:solidFill>
            <a:prstDash val="solid"/>
            <a:miter lim="800000"/>
            <a:headEnd type="none" w="sm" len="sm"/>
            <a:tailEnd type="none" w="sm" len="sm"/>
          </a:ln>
        </p:spPr>
      </p:cxnSp>
      <p:cxnSp>
        <p:nvCxnSpPr>
          <p:cNvPr id="422" name="Google Shape;422;p32"/>
          <p:cNvCxnSpPr/>
          <p:nvPr/>
        </p:nvCxnSpPr>
        <p:spPr>
          <a:xfrm>
            <a:off x="43828" y="4572000"/>
            <a:ext cx="1284514" cy="0"/>
          </a:xfrm>
          <a:prstGeom prst="straightConnector1">
            <a:avLst/>
          </a:prstGeom>
          <a:noFill/>
          <a:ln w="38100" cap="flat" cmpd="sng">
            <a:solidFill>
              <a:srgbClr val="FF0000"/>
            </a:solidFill>
            <a:prstDash val="solid"/>
            <a:miter lim="800000"/>
            <a:headEnd type="none" w="sm" len="sm"/>
            <a:tailEnd type="none" w="sm" len="sm"/>
          </a:ln>
        </p:spPr>
      </p:cxnSp>
      <p:sp>
        <p:nvSpPr>
          <p:cNvPr id="423" name="Google Shape;423;p32"/>
          <p:cNvSpPr/>
          <p:nvPr/>
        </p:nvSpPr>
        <p:spPr>
          <a:xfrm>
            <a:off x="1796142" y="3429000"/>
            <a:ext cx="2329543" cy="1073367"/>
          </a:xfrm>
          <a:prstGeom prst="lef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3"/>
          <p:cNvSpPr txBox="1"/>
          <p:nvPr/>
        </p:nvSpPr>
        <p:spPr>
          <a:xfrm>
            <a:off x="669303" y="1547279"/>
            <a:ext cx="7805394" cy="2896947"/>
          </a:xfrm>
          <a:prstGeom prst="rect">
            <a:avLst/>
          </a:prstGeom>
          <a:solidFill>
            <a:schemeClr val="lt1"/>
          </a:solidFill>
          <a:ln w="57150" cap="flat" cmpd="sng">
            <a:solidFill>
              <a:srgbClr val="F2F2F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200000"/>
              </a:lnSpc>
              <a:spcBef>
                <a:spcPts val="0"/>
              </a:spcBef>
              <a:spcAft>
                <a:spcPts val="0"/>
              </a:spcAft>
              <a:buClr>
                <a:srgbClr val="34AFC0"/>
              </a:buClr>
              <a:buSzPts val="3200"/>
              <a:buFont typeface="Times New Roman"/>
              <a:buNone/>
            </a:pPr>
            <a:r>
              <a:rPr lang="tr-TR" sz="3200" b="1">
                <a:solidFill>
                  <a:srgbClr val="34AFC0"/>
                </a:solidFill>
                <a:latin typeface="Times New Roman"/>
                <a:ea typeface="Times New Roman"/>
                <a:cs typeface="Times New Roman"/>
                <a:sym typeface="Times New Roman"/>
              </a:rPr>
              <a:t>ÖĞRETİM YÖNETİM SİSTEMİ/UZAKTAN ÖĞRETİM SİSTEMİ (OYS) TANITIMI</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34"/>
          <p:cNvPicPr preferRelativeResize="0"/>
          <p:nvPr/>
        </p:nvPicPr>
        <p:blipFill rotWithShape="1">
          <a:blip r:embed="rId3">
            <a:alphaModFix/>
          </a:blip>
          <a:srcRect/>
          <a:stretch/>
        </p:blipFill>
        <p:spPr>
          <a:xfrm>
            <a:off x="0" y="0"/>
            <a:ext cx="9144000" cy="6183086"/>
          </a:xfrm>
          <a:prstGeom prst="rect">
            <a:avLst/>
          </a:prstGeom>
          <a:noFill/>
          <a:ln>
            <a:noFill/>
          </a:ln>
        </p:spPr>
      </p:pic>
      <p:sp>
        <p:nvSpPr>
          <p:cNvPr id="434" name="Google Shape;434;p34"/>
          <p:cNvSpPr txBox="1"/>
          <p:nvPr/>
        </p:nvSpPr>
        <p:spPr>
          <a:xfrm>
            <a:off x="3820885" y="990938"/>
            <a:ext cx="751115" cy="239147"/>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35" name="Google Shape;435;p34"/>
          <p:cNvSpPr/>
          <p:nvPr/>
        </p:nvSpPr>
        <p:spPr>
          <a:xfrm>
            <a:off x="3882158" y="1311223"/>
            <a:ext cx="628567" cy="1027522"/>
          </a:xfrm>
          <a:prstGeom prst="up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34"/>
          <p:cNvSpPr txBox="1"/>
          <p:nvPr/>
        </p:nvSpPr>
        <p:spPr>
          <a:xfrm>
            <a:off x="3055011" y="2477390"/>
            <a:ext cx="2759024" cy="92333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rgbClr val="002060"/>
                </a:solidFill>
                <a:latin typeface="Times New Roman"/>
                <a:ea typeface="Times New Roman"/>
                <a:cs typeface="Times New Roman"/>
                <a:sym typeface="Times New Roman"/>
              </a:rPr>
              <a:t>Öğretim Yönetim Sistemi/Uzaktan Öğretim Sistemine (Oys) Giriş </a:t>
            </a:r>
            <a:endParaRPr sz="1800">
              <a:solidFill>
                <a:srgbClr val="00206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35"/>
          <p:cNvPicPr preferRelativeResize="0"/>
          <p:nvPr/>
        </p:nvPicPr>
        <p:blipFill rotWithShape="1">
          <a:blip r:embed="rId3">
            <a:alphaModFix/>
          </a:blip>
          <a:srcRect/>
          <a:stretch/>
        </p:blipFill>
        <p:spPr>
          <a:xfrm>
            <a:off x="0" y="0"/>
            <a:ext cx="9144000" cy="6183086"/>
          </a:xfrm>
          <a:prstGeom prst="rect">
            <a:avLst/>
          </a:prstGeom>
          <a:noFill/>
          <a:ln>
            <a:noFill/>
          </a:ln>
        </p:spPr>
      </p:pic>
      <p:sp>
        <p:nvSpPr>
          <p:cNvPr id="442" name="Google Shape;442;p35"/>
          <p:cNvSpPr txBox="1"/>
          <p:nvPr/>
        </p:nvSpPr>
        <p:spPr>
          <a:xfrm>
            <a:off x="4572000" y="1916224"/>
            <a:ext cx="2209800" cy="119709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43" name="Google Shape;443;p35"/>
          <p:cNvSpPr/>
          <p:nvPr/>
        </p:nvSpPr>
        <p:spPr>
          <a:xfrm>
            <a:off x="1809947" y="1989055"/>
            <a:ext cx="584462" cy="367645"/>
          </a:xfrm>
          <a:prstGeom prst="leftArrow">
            <a:avLst>
              <a:gd name="adj1" fmla="val 50000"/>
              <a:gd name="adj2" fmla="val 50000"/>
            </a:avLst>
          </a:prstGeom>
          <a:solidFill>
            <a:srgbClr val="FF0000"/>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35"/>
          <p:cNvSpPr txBox="1"/>
          <p:nvPr/>
        </p:nvSpPr>
        <p:spPr>
          <a:xfrm>
            <a:off x="75414" y="2399147"/>
            <a:ext cx="1743957"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600" b="1">
                <a:solidFill>
                  <a:srgbClr val="002060"/>
                </a:solidFill>
                <a:latin typeface="Times New Roman"/>
                <a:ea typeface="Times New Roman"/>
                <a:cs typeface="Times New Roman"/>
                <a:sym typeface="Times New Roman"/>
              </a:rPr>
              <a:t>T.C. Kimlik numaranızı giriniz.</a:t>
            </a:r>
            <a:endParaRPr/>
          </a:p>
        </p:txBody>
      </p:sp>
      <p:sp>
        <p:nvSpPr>
          <p:cNvPr id="445" name="Google Shape;445;p35"/>
          <p:cNvSpPr/>
          <p:nvPr/>
        </p:nvSpPr>
        <p:spPr>
          <a:xfrm>
            <a:off x="1819371" y="2514769"/>
            <a:ext cx="584462" cy="367645"/>
          </a:xfrm>
          <a:prstGeom prst="leftArrow">
            <a:avLst>
              <a:gd name="adj1" fmla="val 50000"/>
              <a:gd name="adj2" fmla="val 50000"/>
            </a:avLst>
          </a:prstGeom>
          <a:solidFill>
            <a:srgbClr val="FF0000"/>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p35"/>
          <p:cNvSpPr txBox="1"/>
          <p:nvPr/>
        </p:nvSpPr>
        <p:spPr>
          <a:xfrm>
            <a:off x="75414" y="1500725"/>
            <a:ext cx="1734533"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600" b="1">
                <a:solidFill>
                  <a:srgbClr val="002060"/>
                </a:solidFill>
                <a:latin typeface="Times New Roman"/>
                <a:ea typeface="Times New Roman"/>
                <a:cs typeface="Times New Roman"/>
                <a:sym typeface="Times New Roman"/>
              </a:rPr>
              <a:t> Öğrenci numaranızı giriniz.</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Verdana"/>
              <a:buNone/>
            </a:pPr>
            <a:endParaRPr/>
          </a:p>
        </p:txBody>
      </p:sp>
      <p:pic>
        <p:nvPicPr>
          <p:cNvPr id="452" name="Google Shape;452;p36"/>
          <p:cNvPicPr preferRelativeResize="0"/>
          <p:nvPr/>
        </p:nvPicPr>
        <p:blipFill rotWithShape="1">
          <a:blip r:embed="rId3">
            <a:alphaModFix/>
          </a:blip>
          <a:srcRect/>
          <a:stretch/>
        </p:blipFill>
        <p:spPr>
          <a:xfrm>
            <a:off x="0" y="0"/>
            <a:ext cx="9144000" cy="6128426"/>
          </a:xfrm>
          <a:prstGeom prst="rect">
            <a:avLst/>
          </a:prstGeom>
          <a:noFill/>
          <a:ln>
            <a:noFill/>
          </a:ln>
        </p:spPr>
      </p:pic>
      <p:sp>
        <p:nvSpPr>
          <p:cNvPr id="453" name="Google Shape;453;p36"/>
          <p:cNvSpPr txBox="1"/>
          <p:nvPr/>
        </p:nvSpPr>
        <p:spPr>
          <a:xfrm>
            <a:off x="1492463" y="1409009"/>
            <a:ext cx="6793697" cy="476352"/>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Verdana"/>
              <a:buNone/>
            </a:pPr>
            <a:endParaRPr/>
          </a:p>
        </p:txBody>
      </p:sp>
      <p:pic>
        <p:nvPicPr>
          <p:cNvPr id="459" name="Google Shape;459;p37"/>
          <p:cNvPicPr preferRelativeResize="0"/>
          <p:nvPr/>
        </p:nvPicPr>
        <p:blipFill rotWithShape="1">
          <a:blip r:embed="rId3">
            <a:alphaModFix/>
          </a:blip>
          <a:srcRect/>
          <a:stretch/>
        </p:blipFill>
        <p:spPr>
          <a:xfrm>
            <a:off x="0" y="0"/>
            <a:ext cx="9144000" cy="6202837"/>
          </a:xfrm>
          <a:prstGeom prst="rect">
            <a:avLst/>
          </a:prstGeom>
          <a:noFill/>
          <a:ln>
            <a:noFill/>
          </a:ln>
        </p:spPr>
      </p:pic>
      <p:sp>
        <p:nvSpPr>
          <p:cNvPr id="460" name="Google Shape;460;p37"/>
          <p:cNvSpPr txBox="1"/>
          <p:nvPr/>
        </p:nvSpPr>
        <p:spPr>
          <a:xfrm>
            <a:off x="1652719" y="1901511"/>
            <a:ext cx="4946043" cy="1237617"/>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61" name="Google Shape;461;p37"/>
          <p:cNvSpPr txBox="1"/>
          <p:nvPr/>
        </p:nvSpPr>
        <p:spPr>
          <a:xfrm>
            <a:off x="116151" y="4205479"/>
            <a:ext cx="751115" cy="239147"/>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cxnSp>
        <p:nvCxnSpPr>
          <p:cNvPr id="462" name="Google Shape;462;p37"/>
          <p:cNvCxnSpPr/>
          <p:nvPr/>
        </p:nvCxnSpPr>
        <p:spPr>
          <a:xfrm rot="10800000" flipH="1">
            <a:off x="867266" y="3139128"/>
            <a:ext cx="1470581" cy="1166978"/>
          </a:xfrm>
          <a:prstGeom prst="straightConnector1">
            <a:avLst/>
          </a:prstGeom>
          <a:noFill/>
          <a:ln w="57150" cap="flat" cmpd="sng">
            <a:solidFill>
              <a:schemeClr val="accent1"/>
            </a:solidFill>
            <a:prstDash val="solid"/>
            <a:miter lim="800000"/>
            <a:headEnd type="none" w="sm" len="sm"/>
            <a:tailEnd type="triangle" w="med" len="med"/>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38"/>
          <p:cNvPicPr preferRelativeResize="0"/>
          <p:nvPr/>
        </p:nvPicPr>
        <p:blipFill rotWithShape="1">
          <a:blip r:embed="rId3">
            <a:alphaModFix/>
          </a:blip>
          <a:srcRect/>
          <a:stretch/>
        </p:blipFill>
        <p:spPr>
          <a:xfrm>
            <a:off x="0" y="-1"/>
            <a:ext cx="9144000" cy="6080289"/>
          </a:xfrm>
          <a:prstGeom prst="rect">
            <a:avLst/>
          </a:prstGeom>
          <a:noFill/>
          <a:ln>
            <a:noFill/>
          </a:ln>
        </p:spPr>
      </p:pic>
      <p:sp>
        <p:nvSpPr>
          <p:cNvPr id="468" name="Google Shape;468;p3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Verdana"/>
              <a:buNone/>
            </a:pPr>
            <a:endParaRPr/>
          </a:p>
        </p:txBody>
      </p:sp>
      <p:sp>
        <p:nvSpPr>
          <p:cNvPr id="469" name="Google Shape;469;p38"/>
          <p:cNvSpPr txBox="1"/>
          <p:nvPr/>
        </p:nvSpPr>
        <p:spPr>
          <a:xfrm>
            <a:off x="0" y="4368541"/>
            <a:ext cx="1498862" cy="307154"/>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cxnSp>
        <p:nvCxnSpPr>
          <p:cNvPr id="470" name="Google Shape;470;p38"/>
          <p:cNvCxnSpPr/>
          <p:nvPr/>
        </p:nvCxnSpPr>
        <p:spPr>
          <a:xfrm>
            <a:off x="1545994" y="4522118"/>
            <a:ext cx="2139885" cy="0"/>
          </a:xfrm>
          <a:prstGeom prst="straightConnector1">
            <a:avLst/>
          </a:prstGeom>
          <a:noFill/>
          <a:ln w="57150" cap="flat" cmpd="sng">
            <a:solidFill>
              <a:schemeClr val="accent1"/>
            </a:solidFill>
            <a:prstDash val="solid"/>
            <a:miter lim="800000"/>
            <a:headEnd type="none" w="sm" len="sm"/>
            <a:tailEnd type="none" w="sm" len="sm"/>
          </a:ln>
        </p:spPr>
      </p:cxnSp>
      <p:cxnSp>
        <p:nvCxnSpPr>
          <p:cNvPr id="471" name="Google Shape;471;p38"/>
          <p:cNvCxnSpPr/>
          <p:nvPr/>
        </p:nvCxnSpPr>
        <p:spPr>
          <a:xfrm rot="10800000">
            <a:off x="3685879" y="3761295"/>
            <a:ext cx="0" cy="760823"/>
          </a:xfrm>
          <a:prstGeom prst="straightConnector1">
            <a:avLst/>
          </a:prstGeom>
          <a:noFill/>
          <a:ln w="57150" cap="flat" cmpd="sng">
            <a:solidFill>
              <a:schemeClr val="accent1"/>
            </a:solidFill>
            <a:prstDash val="solid"/>
            <a:miter lim="800000"/>
            <a:headEnd type="none" w="sm" len="sm"/>
            <a:tailEnd type="triangle" w="med" len="med"/>
          </a:ln>
        </p:spPr>
      </p:cxnSp>
      <p:sp>
        <p:nvSpPr>
          <p:cNvPr id="472" name="Google Shape;472;p38"/>
          <p:cNvSpPr txBox="1"/>
          <p:nvPr/>
        </p:nvSpPr>
        <p:spPr>
          <a:xfrm>
            <a:off x="1913643" y="3223967"/>
            <a:ext cx="4089993" cy="369332"/>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rgbClr val="002060"/>
                </a:solidFill>
                <a:latin typeface="Times New Roman"/>
                <a:ea typeface="Times New Roman"/>
                <a:cs typeface="Times New Roman"/>
                <a:sym typeface="Times New Roman"/>
              </a:rPr>
              <a:t>Şifre değiştirme işlemini yapabilirsiniz.</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7"/>
          <p:cNvSpPr txBox="1">
            <a:spLocks noGrp="1"/>
          </p:cNvSpPr>
          <p:nvPr>
            <p:ph type="title"/>
          </p:nvPr>
        </p:nvSpPr>
        <p:spPr>
          <a:xfrm>
            <a:off x="555522" y="66505"/>
            <a:ext cx="7886700" cy="71974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SAĞLIK BİLİMLERİ FAKÜLTESİ</a:t>
            </a:r>
            <a:endParaRPr dirty="0"/>
          </a:p>
        </p:txBody>
      </p:sp>
      <p:sp>
        <p:nvSpPr>
          <p:cNvPr id="219" name="Google Shape;219;p17"/>
          <p:cNvSpPr txBox="1"/>
          <p:nvPr/>
        </p:nvSpPr>
        <p:spPr>
          <a:xfrm>
            <a:off x="574881" y="5961731"/>
            <a:ext cx="2030646"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200" b="1" dirty="0" smtClean="0">
                <a:solidFill>
                  <a:schemeClr val="dk1"/>
                </a:solidFill>
                <a:latin typeface="Times New Roman"/>
                <a:ea typeface="Times New Roman"/>
                <a:cs typeface="Times New Roman"/>
                <a:sym typeface="Times New Roman"/>
              </a:rPr>
              <a:t>Dekan Yardımcısı</a:t>
            </a:r>
            <a:endParaRPr lang="tr-TR" dirty="0" smtClean="0"/>
          </a:p>
          <a:p>
            <a:pPr marL="0" marR="0" lvl="0" indent="0" algn="ctr" rtl="0">
              <a:spcBef>
                <a:spcPts val="0"/>
              </a:spcBef>
              <a:spcAft>
                <a:spcPts val="0"/>
              </a:spcAft>
              <a:buNone/>
            </a:pPr>
            <a:r>
              <a:rPr lang="tr-TR" sz="1200" dirty="0" smtClean="0">
                <a:solidFill>
                  <a:schemeClr val="dk1"/>
                </a:solidFill>
                <a:latin typeface="Times New Roman"/>
                <a:ea typeface="Times New Roman"/>
                <a:cs typeface="Times New Roman"/>
                <a:sym typeface="Times New Roman"/>
              </a:rPr>
              <a:t>Doç. Dr</a:t>
            </a:r>
            <a:r>
              <a:rPr lang="tr-TR" sz="1200" dirty="0">
                <a:solidFill>
                  <a:schemeClr val="dk1"/>
                </a:solidFill>
                <a:latin typeface="Times New Roman"/>
                <a:ea typeface="Times New Roman"/>
                <a:cs typeface="Times New Roman"/>
                <a:sym typeface="Times New Roman"/>
              </a:rPr>
              <a:t>. </a:t>
            </a:r>
            <a:r>
              <a:rPr lang="tr-TR" sz="1200" dirty="0" smtClean="0">
                <a:solidFill>
                  <a:schemeClr val="dk1"/>
                </a:solidFill>
                <a:latin typeface="Times New Roman"/>
                <a:ea typeface="Times New Roman"/>
                <a:cs typeface="Times New Roman"/>
                <a:sym typeface="Times New Roman"/>
              </a:rPr>
              <a:t>Emel SEZİCİ</a:t>
            </a:r>
            <a:endParaRPr dirty="0"/>
          </a:p>
        </p:txBody>
      </p:sp>
      <p:pic>
        <p:nvPicPr>
          <p:cNvPr id="220" name="Google Shape;220;p17"/>
          <p:cNvPicPr preferRelativeResize="0"/>
          <p:nvPr/>
        </p:nvPicPr>
        <p:blipFill rotWithShape="1">
          <a:blip r:embed="rId3">
            <a:alphaModFix/>
          </a:blip>
          <a:srcRect l="12000" t="21793" r="23167" b="12116"/>
          <a:stretch/>
        </p:blipFill>
        <p:spPr>
          <a:xfrm>
            <a:off x="6607072" y="4230542"/>
            <a:ext cx="2047163" cy="1705703"/>
          </a:xfrm>
          <a:prstGeom prst="rect">
            <a:avLst/>
          </a:prstGeom>
          <a:noFill/>
          <a:ln>
            <a:noFill/>
          </a:ln>
        </p:spPr>
      </p:pic>
      <p:sp>
        <p:nvSpPr>
          <p:cNvPr id="221" name="Google Shape;221;p17"/>
          <p:cNvSpPr txBox="1"/>
          <p:nvPr/>
        </p:nvSpPr>
        <p:spPr>
          <a:xfrm>
            <a:off x="6363094" y="5961731"/>
            <a:ext cx="253512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200" b="1" dirty="0" smtClean="0">
                <a:solidFill>
                  <a:schemeClr val="dk1"/>
                </a:solidFill>
                <a:latin typeface="Times New Roman"/>
                <a:ea typeface="Times New Roman"/>
                <a:cs typeface="Times New Roman"/>
                <a:sym typeface="Times New Roman"/>
              </a:rPr>
              <a:t>Dekan Yardımcısı</a:t>
            </a:r>
            <a:endParaRPr dirty="0"/>
          </a:p>
          <a:p>
            <a:pPr marL="0" marR="0" lvl="0" indent="0" algn="ctr" rtl="0">
              <a:spcBef>
                <a:spcPts val="0"/>
              </a:spcBef>
              <a:spcAft>
                <a:spcPts val="0"/>
              </a:spcAft>
              <a:buNone/>
            </a:pPr>
            <a:r>
              <a:rPr lang="tr-TR" sz="1200" dirty="0">
                <a:solidFill>
                  <a:schemeClr val="dk1"/>
                </a:solidFill>
                <a:latin typeface="Times New Roman"/>
                <a:ea typeface="Times New Roman"/>
                <a:cs typeface="Times New Roman"/>
                <a:sym typeface="Times New Roman"/>
              </a:rPr>
              <a:t>Dr. </a:t>
            </a:r>
            <a:r>
              <a:rPr lang="tr-TR" sz="1200" dirty="0" err="1">
                <a:solidFill>
                  <a:schemeClr val="dk1"/>
                </a:solidFill>
                <a:latin typeface="Times New Roman"/>
                <a:ea typeface="Times New Roman"/>
                <a:cs typeface="Times New Roman"/>
                <a:sym typeface="Times New Roman"/>
              </a:rPr>
              <a:t>Öğr</a:t>
            </a:r>
            <a:r>
              <a:rPr lang="tr-TR" sz="1200" dirty="0">
                <a:solidFill>
                  <a:schemeClr val="dk1"/>
                </a:solidFill>
                <a:latin typeface="Times New Roman"/>
                <a:ea typeface="Times New Roman"/>
                <a:cs typeface="Times New Roman"/>
                <a:sym typeface="Times New Roman"/>
              </a:rPr>
              <a:t>. Üyesi Cihan Caner </a:t>
            </a:r>
            <a:r>
              <a:rPr lang="tr-TR" sz="1200" dirty="0" smtClean="0">
                <a:solidFill>
                  <a:schemeClr val="dk1"/>
                </a:solidFill>
                <a:latin typeface="Times New Roman"/>
                <a:ea typeface="Times New Roman"/>
                <a:cs typeface="Times New Roman"/>
                <a:sym typeface="Times New Roman"/>
              </a:rPr>
              <a:t>AKSOY</a:t>
            </a:r>
            <a:endParaRPr lang="tr-TR" dirty="0" smtClean="0"/>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pic>
        <p:nvPicPr>
          <p:cNvPr id="222" name="Google Shape;222;p17"/>
          <p:cNvPicPr preferRelativeResize="0"/>
          <p:nvPr/>
        </p:nvPicPr>
        <p:blipFill rotWithShape="1">
          <a:blip r:embed="rId4">
            <a:alphaModFix/>
          </a:blip>
          <a:srcRect/>
          <a:stretch/>
        </p:blipFill>
        <p:spPr>
          <a:xfrm>
            <a:off x="8050491" y="2318"/>
            <a:ext cx="1005631" cy="1100985"/>
          </a:xfrm>
          <a:prstGeom prst="rect">
            <a:avLst/>
          </a:prstGeom>
          <a:noFill/>
          <a:ln>
            <a:noFill/>
          </a:ln>
        </p:spPr>
      </p:pic>
      <p:pic>
        <p:nvPicPr>
          <p:cNvPr id="223" name="Google Shape;223;p17"/>
          <p:cNvPicPr preferRelativeResize="0"/>
          <p:nvPr/>
        </p:nvPicPr>
        <p:blipFill rotWithShape="1">
          <a:blip r:embed="rId5">
            <a:alphaModFix/>
          </a:blip>
          <a:srcRect/>
          <a:stretch/>
        </p:blipFill>
        <p:spPr>
          <a:xfrm>
            <a:off x="57918" y="38223"/>
            <a:ext cx="1005631" cy="1046226"/>
          </a:xfrm>
          <a:prstGeom prst="rect">
            <a:avLst/>
          </a:prstGeom>
          <a:noFill/>
          <a:ln>
            <a:noFill/>
          </a:ln>
        </p:spPr>
      </p:pic>
      <p:sp>
        <p:nvSpPr>
          <p:cNvPr id="215" name="Google Shape;215;p17"/>
          <p:cNvSpPr txBox="1"/>
          <p:nvPr/>
        </p:nvSpPr>
        <p:spPr>
          <a:xfrm>
            <a:off x="574881" y="686391"/>
            <a:ext cx="8044295"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tr-TR" sz="2000" dirty="0">
                <a:solidFill>
                  <a:schemeClr val="dk1"/>
                </a:solidFill>
                <a:latin typeface="Times New Roman"/>
                <a:ea typeface="Times New Roman"/>
                <a:cs typeface="Times New Roman"/>
                <a:sym typeface="Times New Roman"/>
              </a:rPr>
              <a:t>2018 yılında, Dumlupınar Üniversitesi’ne bağlı Sağlık Yüksekokulu; Kütahya Sağlık Bilimleri Üniversitesi’ne bağlı Sağlık Bilimleri Fakültesi’ne dönüştürülmüştür. </a:t>
            </a:r>
            <a:endParaRPr sz="2000" dirty="0"/>
          </a:p>
        </p:txBody>
      </p:sp>
      <p:sp>
        <p:nvSpPr>
          <p:cNvPr id="12" name="Google Shape;108;p2"/>
          <p:cNvSpPr txBox="1"/>
          <p:nvPr/>
        </p:nvSpPr>
        <p:spPr>
          <a:xfrm>
            <a:off x="3291744" y="4300592"/>
            <a:ext cx="2428587"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200" b="1" i="0" u="none" strike="noStrike" cap="none" dirty="0" smtClean="0">
                <a:solidFill>
                  <a:schemeClr val="dk1"/>
                </a:solidFill>
                <a:latin typeface="Times New Roman"/>
                <a:ea typeface="Times New Roman"/>
                <a:cs typeface="Times New Roman"/>
                <a:sym typeface="Times New Roman"/>
              </a:rPr>
              <a:t>Dekan</a:t>
            </a:r>
          </a:p>
          <a:p>
            <a:pPr marL="0" marR="0" lvl="0" indent="0" algn="ctr" rtl="0">
              <a:spcBef>
                <a:spcPts val="0"/>
              </a:spcBef>
              <a:spcAft>
                <a:spcPts val="0"/>
              </a:spcAft>
              <a:buNone/>
            </a:pPr>
            <a:r>
              <a:rPr lang="tr-TR" sz="1200" b="0" i="0" u="none" strike="noStrike" cap="none" dirty="0" smtClean="0">
                <a:solidFill>
                  <a:schemeClr val="dk1"/>
                </a:solidFill>
                <a:latin typeface="Times New Roman"/>
                <a:ea typeface="Times New Roman"/>
                <a:cs typeface="Times New Roman"/>
                <a:sym typeface="Times New Roman"/>
              </a:rPr>
              <a:t>Prof</a:t>
            </a:r>
            <a:r>
              <a:rPr lang="tr-TR" sz="1200" b="0" i="0" u="none" strike="noStrike" cap="none" dirty="0">
                <a:solidFill>
                  <a:schemeClr val="dk1"/>
                </a:solidFill>
                <a:latin typeface="Times New Roman"/>
                <a:ea typeface="Times New Roman"/>
                <a:cs typeface="Times New Roman"/>
                <a:sym typeface="Times New Roman"/>
              </a:rPr>
              <a:t>. Dr. </a:t>
            </a:r>
            <a:r>
              <a:rPr lang="tr-TR" sz="1200" dirty="0" smtClean="0">
                <a:solidFill>
                  <a:schemeClr val="dk1"/>
                </a:solidFill>
                <a:latin typeface="Times New Roman"/>
                <a:ea typeface="Times New Roman"/>
                <a:cs typeface="Times New Roman"/>
                <a:sym typeface="Times New Roman"/>
              </a:rPr>
              <a:t>Fatih ÖZCURA</a:t>
            </a:r>
            <a:endParaRPr dirty="0"/>
          </a:p>
        </p:txBody>
      </p:sp>
      <p:pic>
        <p:nvPicPr>
          <p:cNvPr id="13" name="Picture 4" descr="https://ksbu.edu.tr/Images/Uploads/MyContents/5084-20230406104034964891.jpg"/>
          <p:cNvPicPr>
            <a:picLocks noChangeAspect="1" noChangeArrowheads="1"/>
          </p:cNvPicPr>
          <p:nvPr/>
        </p:nvPicPr>
        <p:blipFill rotWithShape="1">
          <a:blip r:embed="rId6">
            <a:extLst>
              <a:ext uri="{28A0092B-C50C-407E-A947-70E740481C1C}">
                <a14:useLocalDpi xmlns:a14="http://schemas.microsoft.com/office/drawing/2010/main" val="0"/>
              </a:ext>
            </a:extLst>
          </a:blip>
          <a:srcRect l="2267" t="10195" r="72533" b="36956"/>
          <a:stretch/>
        </p:blipFill>
        <p:spPr bwMode="auto">
          <a:xfrm>
            <a:off x="3716901" y="2204572"/>
            <a:ext cx="1578272" cy="202597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tip.ksbu.edu.tr/app/views/panel/ckfinder/userfiles/15/images/Screenshot_2(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279" y="4230542"/>
            <a:ext cx="1847850" cy="16097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Verdana"/>
              <a:buNone/>
            </a:pPr>
            <a:endParaRPr/>
          </a:p>
        </p:txBody>
      </p:sp>
      <p:pic>
        <p:nvPicPr>
          <p:cNvPr id="478" name="Google Shape;478;p39"/>
          <p:cNvPicPr preferRelativeResize="0"/>
          <p:nvPr/>
        </p:nvPicPr>
        <p:blipFill rotWithShape="1">
          <a:blip r:embed="rId3">
            <a:alphaModFix/>
          </a:blip>
          <a:srcRect/>
          <a:stretch/>
        </p:blipFill>
        <p:spPr>
          <a:xfrm>
            <a:off x="0" y="0"/>
            <a:ext cx="9144000" cy="6128426"/>
          </a:xfrm>
          <a:prstGeom prst="rect">
            <a:avLst/>
          </a:prstGeom>
          <a:noFill/>
          <a:ln>
            <a:noFill/>
          </a:ln>
        </p:spPr>
      </p:pic>
      <p:sp>
        <p:nvSpPr>
          <p:cNvPr id="479" name="Google Shape;479;p39"/>
          <p:cNvSpPr txBox="1"/>
          <p:nvPr/>
        </p:nvSpPr>
        <p:spPr>
          <a:xfrm>
            <a:off x="1605586" y="2612349"/>
            <a:ext cx="1938892" cy="28168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80" name="Google Shape;480;p39"/>
          <p:cNvSpPr txBox="1"/>
          <p:nvPr/>
        </p:nvSpPr>
        <p:spPr>
          <a:xfrm>
            <a:off x="1605586" y="3591612"/>
            <a:ext cx="2721317" cy="923330"/>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rgbClr val="002060"/>
                </a:solidFill>
                <a:latin typeface="Times New Roman"/>
                <a:ea typeface="Times New Roman"/>
                <a:cs typeface="Times New Roman"/>
                <a:sym typeface="Times New Roman"/>
              </a:rPr>
              <a:t>Online derse katılmak için kayıtlı olduğunuz dersi tıklayınız.</a:t>
            </a:r>
            <a:endParaRPr/>
          </a:p>
        </p:txBody>
      </p:sp>
      <p:sp>
        <p:nvSpPr>
          <p:cNvPr id="481" name="Google Shape;481;p39"/>
          <p:cNvSpPr/>
          <p:nvPr/>
        </p:nvSpPr>
        <p:spPr>
          <a:xfrm>
            <a:off x="2545237" y="3016577"/>
            <a:ext cx="348792" cy="480767"/>
          </a:xfrm>
          <a:prstGeom prst="up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Verdana"/>
              <a:buNone/>
            </a:pPr>
            <a:endParaRPr/>
          </a:p>
        </p:txBody>
      </p:sp>
      <p:pic>
        <p:nvPicPr>
          <p:cNvPr id="487" name="Google Shape;487;p40"/>
          <p:cNvPicPr preferRelativeResize="0"/>
          <p:nvPr/>
        </p:nvPicPr>
        <p:blipFill rotWithShape="1">
          <a:blip r:embed="rId3">
            <a:alphaModFix/>
          </a:blip>
          <a:srcRect/>
          <a:stretch/>
        </p:blipFill>
        <p:spPr>
          <a:xfrm>
            <a:off x="0" y="-28281"/>
            <a:ext cx="9144000" cy="6128426"/>
          </a:xfrm>
          <a:prstGeom prst="rect">
            <a:avLst/>
          </a:prstGeom>
          <a:noFill/>
          <a:ln>
            <a:noFill/>
          </a:ln>
        </p:spPr>
      </p:pic>
      <p:sp>
        <p:nvSpPr>
          <p:cNvPr id="488" name="Google Shape;488;p40"/>
          <p:cNvSpPr/>
          <p:nvPr/>
        </p:nvSpPr>
        <p:spPr>
          <a:xfrm>
            <a:off x="84840" y="729574"/>
            <a:ext cx="8898903" cy="256980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9" name="Google Shape;489;p40"/>
          <p:cNvSpPr txBox="1"/>
          <p:nvPr/>
        </p:nvSpPr>
        <p:spPr>
          <a:xfrm>
            <a:off x="3827282" y="4243221"/>
            <a:ext cx="876694" cy="304361"/>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90" name="Google Shape;490;p40"/>
          <p:cNvSpPr/>
          <p:nvPr/>
        </p:nvSpPr>
        <p:spPr>
          <a:xfrm>
            <a:off x="4835950" y="4207444"/>
            <a:ext cx="1018095" cy="375913"/>
          </a:xfrm>
          <a:prstGeom prst="lef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1" name="Google Shape;491;p40"/>
          <p:cNvSpPr txBox="1"/>
          <p:nvPr/>
        </p:nvSpPr>
        <p:spPr>
          <a:xfrm>
            <a:off x="5986019" y="3933735"/>
            <a:ext cx="2677690" cy="923330"/>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rgbClr val="002060"/>
                </a:solidFill>
                <a:latin typeface="Times New Roman"/>
                <a:ea typeface="Times New Roman"/>
                <a:cs typeface="Times New Roman"/>
                <a:sym typeface="Times New Roman"/>
              </a:rPr>
              <a:t>1. Hafta işlenecek konu için sanal sınıfa katıl butonunu tıklayınız.</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41"/>
          <p:cNvPicPr preferRelativeResize="0"/>
          <p:nvPr/>
        </p:nvPicPr>
        <p:blipFill rotWithShape="1">
          <a:blip r:embed="rId3">
            <a:alphaModFix/>
          </a:blip>
          <a:srcRect/>
          <a:stretch/>
        </p:blipFill>
        <p:spPr>
          <a:xfrm>
            <a:off x="0" y="0"/>
            <a:ext cx="9144000" cy="6167336"/>
          </a:xfrm>
          <a:prstGeom prst="rect">
            <a:avLst/>
          </a:prstGeom>
          <a:noFill/>
          <a:ln>
            <a:noFill/>
          </a:ln>
        </p:spPr>
      </p:pic>
      <p:sp>
        <p:nvSpPr>
          <p:cNvPr id="497" name="Google Shape;497;p41"/>
          <p:cNvSpPr txBox="1"/>
          <p:nvPr/>
        </p:nvSpPr>
        <p:spPr>
          <a:xfrm>
            <a:off x="19453" y="2504826"/>
            <a:ext cx="1128188" cy="46166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98" name="Google Shape;498;p41"/>
          <p:cNvSpPr/>
          <p:nvPr/>
        </p:nvSpPr>
        <p:spPr>
          <a:xfrm>
            <a:off x="282804" y="3813737"/>
            <a:ext cx="2561661" cy="1323871"/>
          </a:xfrm>
          <a:prstGeom prst="cloudCallout">
            <a:avLst>
              <a:gd name="adj1" fmla="val -20833"/>
              <a:gd name="adj2" fmla="val 62500"/>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b="1">
                <a:solidFill>
                  <a:srgbClr val="002060"/>
                </a:solidFill>
                <a:latin typeface="Times New Roman"/>
                <a:ea typeface="Times New Roman"/>
                <a:cs typeface="Times New Roman"/>
                <a:sym typeface="Times New Roman"/>
              </a:rPr>
              <a:t>Sohbet bölümünden soru sorabilirsiniz.</a:t>
            </a:r>
            <a:endParaRPr/>
          </a:p>
        </p:txBody>
      </p:sp>
      <p:sp>
        <p:nvSpPr>
          <p:cNvPr id="499" name="Google Shape;499;p41"/>
          <p:cNvSpPr txBox="1"/>
          <p:nvPr/>
        </p:nvSpPr>
        <p:spPr>
          <a:xfrm>
            <a:off x="5759777" y="5447560"/>
            <a:ext cx="414780" cy="46166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0" name="Google Shape;500;p41"/>
          <p:cNvSpPr txBox="1"/>
          <p:nvPr/>
        </p:nvSpPr>
        <p:spPr>
          <a:xfrm>
            <a:off x="4057023" y="4214278"/>
            <a:ext cx="1844156" cy="923330"/>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rgbClr val="002060"/>
                </a:solidFill>
                <a:latin typeface="Times New Roman"/>
                <a:ea typeface="Times New Roman"/>
                <a:cs typeface="Times New Roman"/>
                <a:sym typeface="Times New Roman"/>
              </a:rPr>
              <a:t>Dinleyici olarak katılım sağlayabilirsiniz.</a:t>
            </a:r>
            <a:endParaRPr/>
          </a:p>
        </p:txBody>
      </p:sp>
      <p:cxnSp>
        <p:nvCxnSpPr>
          <p:cNvPr id="501" name="Google Shape;501;p41"/>
          <p:cNvCxnSpPr/>
          <p:nvPr/>
        </p:nvCxnSpPr>
        <p:spPr>
          <a:xfrm rot="10800000">
            <a:off x="5646656" y="5189449"/>
            <a:ext cx="179109" cy="258111"/>
          </a:xfrm>
          <a:prstGeom prst="straightConnector1">
            <a:avLst/>
          </a:prstGeom>
          <a:noFill/>
          <a:ln w="57150" cap="flat" cmpd="sng">
            <a:solidFill>
              <a:srgbClr val="0070C0"/>
            </a:solidFill>
            <a:prstDash val="solid"/>
            <a:miter lim="800000"/>
            <a:headEnd type="none" w="sm" len="sm"/>
            <a:tailEnd type="triangle" w="med" len="med"/>
          </a:ln>
        </p:spPr>
      </p:cxnSp>
      <p:sp>
        <p:nvSpPr>
          <p:cNvPr id="502" name="Google Shape;502;p41"/>
          <p:cNvSpPr txBox="1"/>
          <p:nvPr/>
        </p:nvSpPr>
        <p:spPr>
          <a:xfrm>
            <a:off x="6249970" y="5447559"/>
            <a:ext cx="282805" cy="46166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cxnSp>
        <p:nvCxnSpPr>
          <p:cNvPr id="503" name="Google Shape;503;p41"/>
          <p:cNvCxnSpPr/>
          <p:nvPr/>
        </p:nvCxnSpPr>
        <p:spPr>
          <a:xfrm rot="10800000" flipH="1">
            <a:off x="6457359" y="5043340"/>
            <a:ext cx="169684" cy="379527"/>
          </a:xfrm>
          <a:prstGeom prst="straightConnector1">
            <a:avLst/>
          </a:prstGeom>
          <a:noFill/>
          <a:ln w="57150" cap="flat" cmpd="sng">
            <a:solidFill>
              <a:srgbClr val="0070C0"/>
            </a:solidFill>
            <a:prstDash val="solid"/>
            <a:miter lim="800000"/>
            <a:headEnd type="none" w="sm" len="sm"/>
            <a:tailEnd type="triangle" w="med" len="med"/>
          </a:ln>
        </p:spPr>
      </p:cxnSp>
      <p:sp>
        <p:nvSpPr>
          <p:cNvPr id="504" name="Google Shape;504;p41"/>
          <p:cNvSpPr txBox="1"/>
          <p:nvPr/>
        </p:nvSpPr>
        <p:spPr>
          <a:xfrm>
            <a:off x="6057077" y="4096685"/>
            <a:ext cx="1844156" cy="923330"/>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rgbClr val="002060"/>
                </a:solidFill>
                <a:latin typeface="Times New Roman"/>
                <a:ea typeface="Times New Roman"/>
                <a:cs typeface="Times New Roman"/>
                <a:sym typeface="Times New Roman"/>
              </a:rPr>
              <a:t>Kamera görüntüsü ile katılabilirsiniz.</a:t>
            </a:r>
            <a:endParaRPr/>
          </a:p>
        </p:txBody>
      </p:sp>
      <p:sp>
        <p:nvSpPr>
          <p:cNvPr id="505" name="Google Shape;505;p41"/>
          <p:cNvSpPr txBox="1"/>
          <p:nvPr/>
        </p:nvSpPr>
        <p:spPr>
          <a:xfrm>
            <a:off x="122548" y="3313186"/>
            <a:ext cx="2561661" cy="369332"/>
          </a:xfrm>
          <a:prstGeom prst="rect">
            <a:avLst/>
          </a:prstGeom>
          <a:solidFill>
            <a:schemeClr val="lt1"/>
          </a:solidFill>
          <a:ln w="381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rgbClr val="002060"/>
                </a:solidFill>
                <a:latin typeface="Times New Roman"/>
                <a:ea typeface="Times New Roman"/>
                <a:cs typeface="Times New Roman"/>
                <a:sym typeface="Times New Roman"/>
              </a:rPr>
              <a:t>Online derse katıldınız.</a:t>
            </a:r>
            <a:endParaRPr/>
          </a:p>
        </p:txBody>
      </p:sp>
      <p:sp>
        <p:nvSpPr>
          <p:cNvPr id="506" name="Google Shape;506;p41"/>
          <p:cNvSpPr/>
          <p:nvPr/>
        </p:nvSpPr>
        <p:spPr>
          <a:xfrm>
            <a:off x="716437" y="2994772"/>
            <a:ext cx="282804" cy="238957"/>
          </a:xfrm>
          <a:prstGeom prst="up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42"/>
          <p:cNvPicPr preferRelativeResize="0"/>
          <p:nvPr/>
        </p:nvPicPr>
        <p:blipFill rotWithShape="1">
          <a:blip r:embed="rId3">
            <a:alphaModFix/>
          </a:blip>
          <a:srcRect/>
          <a:stretch/>
        </p:blipFill>
        <p:spPr>
          <a:xfrm>
            <a:off x="0" y="0"/>
            <a:ext cx="9144000" cy="6186791"/>
          </a:xfrm>
          <a:prstGeom prst="rect">
            <a:avLst/>
          </a:prstGeom>
          <a:noFill/>
          <a:ln>
            <a:noFill/>
          </a:ln>
        </p:spPr>
      </p:pic>
      <p:sp>
        <p:nvSpPr>
          <p:cNvPr id="512" name="Google Shape;512;p42"/>
          <p:cNvSpPr txBox="1"/>
          <p:nvPr/>
        </p:nvSpPr>
        <p:spPr>
          <a:xfrm>
            <a:off x="8201320" y="2195313"/>
            <a:ext cx="810706" cy="276999"/>
          </a:xfrm>
          <a:prstGeom prst="rect">
            <a:avLst/>
          </a:prstGeom>
          <a:noFill/>
          <a:ln w="38100"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13" name="Google Shape;513;p42"/>
          <p:cNvSpPr/>
          <p:nvPr/>
        </p:nvSpPr>
        <p:spPr>
          <a:xfrm>
            <a:off x="8474698" y="2546640"/>
            <a:ext cx="405354" cy="546755"/>
          </a:xfrm>
          <a:prstGeom prst="upArrow">
            <a:avLst>
              <a:gd name="adj1" fmla="val 50000"/>
              <a:gd name="adj2" fmla="val 50000"/>
            </a:avLst>
          </a:prstGeom>
          <a:solidFill>
            <a:srgbClr val="FFC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4" name="Google Shape;514;p42"/>
          <p:cNvSpPr txBox="1"/>
          <p:nvPr/>
        </p:nvSpPr>
        <p:spPr>
          <a:xfrm>
            <a:off x="8243741" y="1103375"/>
            <a:ext cx="810706" cy="276999"/>
          </a:xfrm>
          <a:prstGeom prst="rect">
            <a:avLst/>
          </a:prstGeom>
          <a:noFill/>
          <a:ln w="38100"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15" name="Google Shape;515;p42"/>
          <p:cNvSpPr/>
          <p:nvPr/>
        </p:nvSpPr>
        <p:spPr>
          <a:xfrm>
            <a:off x="7557939" y="1001710"/>
            <a:ext cx="527901" cy="378664"/>
          </a:xfrm>
          <a:prstGeom prst="rightArrow">
            <a:avLst>
              <a:gd name="adj1" fmla="val 50000"/>
              <a:gd name="adj2" fmla="val 50000"/>
            </a:avLst>
          </a:prstGeom>
          <a:solidFill>
            <a:srgbClr val="FFC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43"/>
          <p:cNvSpPr txBox="1">
            <a:spLocks noGrp="1"/>
          </p:cNvSpPr>
          <p:nvPr>
            <p:ph type="title"/>
          </p:nvPr>
        </p:nvSpPr>
        <p:spPr>
          <a:xfrm>
            <a:off x="543809" y="1812335"/>
            <a:ext cx="8129136" cy="3046988"/>
          </a:xfrm>
          <a:prstGeom prst="rect">
            <a:avLst/>
          </a:prstGeom>
          <a:solidFill>
            <a:schemeClr val="lt1"/>
          </a:solidFill>
          <a:ln w="57150" cap="flat" cmpd="sng">
            <a:solidFill>
              <a:srgbClr val="F2F2F2"/>
            </a:solidFill>
            <a:prstDash val="solid"/>
            <a:miter lim="800000"/>
            <a:headEnd type="none" w="sm" len="sm"/>
            <a:tailEnd type="none" w="sm" len="sm"/>
          </a:ln>
        </p:spPr>
        <p:txBody>
          <a:bodyPr spcFirstLastPara="1" wrap="square" lIns="91425" tIns="45700" rIns="91425" bIns="45700" anchor="ctr" anchorCtr="0">
            <a:spAutoFit/>
          </a:bodyPr>
          <a:lstStyle/>
          <a:p>
            <a:pPr marL="0" lvl="0" indent="0" algn="ctr" rtl="0">
              <a:lnSpc>
                <a:spcPct val="200000"/>
              </a:lnSpc>
              <a:spcBef>
                <a:spcPts val="0"/>
              </a:spcBef>
              <a:spcAft>
                <a:spcPts val="0"/>
              </a:spcAft>
              <a:buClr>
                <a:srgbClr val="34AFC0"/>
              </a:buClr>
              <a:buSzPts val="3200"/>
              <a:buFont typeface="Times New Roman"/>
              <a:buNone/>
            </a:pPr>
            <a:r>
              <a:rPr lang="tr-TR" sz="3200" b="1">
                <a:solidFill>
                  <a:srgbClr val="34AFC0"/>
                </a:solidFill>
                <a:latin typeface="Times New Roman"/>
                <a:ea typeface="Times New Roman"/>
                <a:cs typeface="Times New Roman"/>
                <a:sym typeface="Times New Roman"/>
              </a:rPr>
              <a:t>ÖĞRETİM YÖNETİM SİSTEMİ/UZAKTAN ÖĞRETİM SİSTEMİNDE (OYS) SINAVA GİRİŞ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Verdana"/>
              <a:buNone/>
            </a:pPr>
            <a:endParaRPr/>
          </a:p>
        </p:txBody>
      </p:sp>
      <p:pic>
        <p:nvPicPr>
          <p:cNvPr id="526" name="Google Shape;526;p44"/>
          <p:cNvPicPr preferRelativeResize="0"/>
          <p:nvPr/>
        </p:nvPicPr>
        <p:blipFill rotWithShape="1">
          <a:blip r:embed="rId3">
            <a:alphaModFix/>
          </a:blip>
          <a:srcRect/>
          <a:stretch/>
        </p:blipFill>
        <p:spPr>
          <a:xfrm>
            <a:off x="0" y="94268"/>
            <a:ext cx="9144000" cy="5906482"/>
          </a:xfrm>
          <a:prstGeom prst="rect">
            <a:avLst/>
          </a:prstGeom>
          <a:noFill/>
          <a:ln>
            <a:noFill/>
          </a:ln>
        </p:spPr>
      </p:pic>
      <p:sp>
        <p:nvSpPr>
          <p:cNvPr id="527" name="Google Shape;527;p44"/>
          <p:cNvSpPr txBox="1"/>
          <p:nvPr/>
        </p:nvSpPr>
        <p:spPr>
          <a:xfrm>
            <a:off x="4572000" y="3056936"/>
            <a:ext cx="2969443" cy="38649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8" name="Google Shape;528;p44"/>
          <p:cNvSpPr txBox="1"/>
          <p:nvPr/>
        </p:nvSpPr>
        <p:spPr>
          <a:xfrm>
            <a:off x="8100570" y="2919952"/>
            <a:ext cx="829559" cy="509048"/>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9" name="Google Shape;529;p44"/>
          <p:cNvSpPr txBox="1"/>
          <p:nvPr/>
        </p:nvSpPr>
        <p:spPr>
          <a:xfrm>
            <a:off x="197962" y="4051666"/>
            <a:ext cx="4091233" cy="646331"/>
          </a:xfrm>
          <a:prstGeom prst="rect">
            <a:avLst/>
          </a:prstGeom>
          <a:solidFill>
            <a:schemeClr val="lt1"/>
          </a:solidFill>
          <a:ln w="57150"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rgbClr val="002060"/>
                </a:solidFill>
                <a:latin typeface="Times New Roman"/>
                <a:ea typeface="Times New Roman"/>
                <a:cs typeface="Times New Roman"/>
                <a:sym typeface="Times New Roman"/>
              </a:rPr>
              <a:t>Öğretim Yönetim Sistemi/Uzaktan Öğretim Sisteminde (Oys) sınava Giriş </a:t>
            </a:r>
            <a:endParaRPr sz="1800">
              <a:solidFill>
                <a:srgbClr val="002060"/>
              </a:solidFill>
              <a:latin typeface="Calibri"/>
              <a:ea typeface="Calibri"/>
              <a:cs typeface="Calibri"/>
              <a:sym typeface="Calibri"/>
            </a:endParaRPr>
          </a:p>
        </p:txBody>
      </p:sp>
      <p:cxnSp>
        <p:nvCxnSpPr>
          <p:cNvPr id="530" name="Google Shape;530;p44"/>
          <p:cNvCxnSpPr/>
          <p:nvPr/>
        </p:nvCxnSpPr>
        <p:spPr>
          <a:xfrm rot="10800000">
            <a:off x="2469823" y="3250185"/>
            <a:ext cx="0" cy="746781"/>
          </a:xfrm>
          <a:prstGeom prst="straightConnector1">
            <a:avLst/>
          </a:prstGeom>
          <a:noFill/>
          <a:ln w="57150" cap="flat" cmpd="sng">
            <a:solidFill>
              <a:schemeClr val="accent1"/>
            </a:solidFill>
            <a:prstDash val="solid"/>
            <a:miter lim="800000"/>
            <a:headEnd type="none" w="sm" len="sm"/>
            <a:tailEnd type="none" w="sm" len="sm"/>
          </a:ln>
        </p:spPr>
      </p:cxnSp>
      <p:cxnSp>
        <p:nvCxnSpPr>
          <p:cNvPr id="531" name="Google Shape;531;p44"/>
          <p:cNvCxnSpPr/>
          <p:nvPr/>
        </p:nvCxnSpPr>
        <p:spPr>
          <a:xfrm>
            <a:off x="2469823" y="3250185"/>
            <a:ext cx="2026763" cy="0"/>
          </a:xfrm>
          <a:prstGeom prst="straightConnector1">
            <a:avLst/>
          </a:prstGeom>
          <a:noFill/>
          <a:ln w="57150" cap="flat" cmpd="sng">
            <a:solidFill>
              <a:schemeClr val="accent1"/>
            </a:solidFill>
            <a:prstDash val="solid"/>
            <a:miter lim="800000"/>
            <a:headEnd type="none" w="sm" len="sm"/>
            <a:tailEnd type="triangle" w="med" len="med"/>
          </a:ln>
        </p:spPr>
      </p:cxnSp>
      <p:sp>
        <p:nvSpPr>
          <p:cNvPr id="532" name="Google Shape;532;p44"/>
          <p:cNvSpPr/>
          <p:nvPr/>
        </p:nvSpPr>
        <p:spPr>
          <a:xfrm>
            <a:off x="7607431" y="3115705"/>
            <a:ext cx="395926" cy="268959"/>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4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Verdana"/>
              <a:buNone/>
            </a:pPr>
            <a:endParaRPr/>
          </a:p>
        </p:txBody>
      </p:sp>
      <p:pic>
        <p:nvPicPr>
          <p:cNvPr id="538" name="Google Shape;538;p45"/>
          <p:cNvPicPr preferRelativeResize="0"/>
          <p:nvPr/>
        </p:nvPicPr>
        <p:blipFill rotWithShape="1">
          <a:blip r:embed="rId3">
            <a:alphaModFix/>
          </a:blip>
          <a:srcRect/>
          <a:stretch/>
        </p:blipFill>
        <p:spPr>
          <a:xfrm>
            <a:off x="0" y="-1"/>
            <a:ext cx="9144000" cy="6108569"/>
          </a:xfrm>
          <a:prstGeom prst="rect">
            <a:avLst/>
          </a:prstGeom>
          <a:noFill/>
          <a:ln>
            <a:noFill/>
          </a:ln>
        </p:spPr>
      </p:pic>
      <p:sp>
        <p:nvSpPr>
          <p:cNvPr id="539" name="Google Shape;539;p45"/>
          <p:cNvSpPr txBox="1"/>
          <p:nvPr/>
        </p:nvSpPr>
        <p:spPr>
          <a:xfrm>
            <a:off x="98981" y="1390162"/>
            <a:ext cx="8946037" cy="3016577"/>
          </a:xfrm>
          <a:prstGeom prst="rect">
            <a:avLst/>
          </a:prstGeom>
          <a:noFill/>
          <a:ln w="38100"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0" name="Google Shape;540;p45"/>
          <p:cNvSpPr txBox="1"/>
          <p:nvPr/>
        </p:nvSpPr>
        <p:spPr>
          <a:xfrm>
            <a:off x="8206033" y="4506011"/>
            <a:ext cx="838985" cy="369332"/>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1" name="Google Shape;541;p45"/>
          <p:cNvSpPr txBox="1"/>
          <p:nvPr/>
        </p:nvSpPr>
        <p:spPr>
          <a:xfrm>
            <a:off x="5345760" y="5022108"/>
            <a:ext cx="1960775" cy="646331"/>
          </a:xfrm>
          <a:prstGeom prst="rect">
            <a:avLst/>
          </a:prstGeom>
          <a:solidFill>
            <a:schemeClr val="lt1"/>
          </a:solidFill>
          <a:ln w="28575"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rgbClr val="002060"/>
                </a:solidFill>
                <a:latin typeface="Times New Roman"/>
                <a:ea typeface="Times New Roman"/>
                <a:cs typeface="Times New Roman"/>
                <a:sym typeface="Times New Roman"/>
              </a:rPr>
              <a:t>Sınava başlamak için tıklayınız</a:t>
            </a:r>
            <a:endParaRPr/>
          </a:p>
        </p:txBody>
      </p:sp>
      <p:cxnSp>
        <p:nvCxnSpPr>
          <p:cNvPr id="542" name="Google Shape;542;p45"/>
          <p:cNvCxnSpPr/>
          <p:nvPr/>
        </p:nvCxnSpPr>
        <p:spPr>
          <a:xfrm rot="10800000" flipH="1">
            <a:off x="7381186" y="4950715"/>
            <a:ext cx="824847" cy="394559"/>
          </a:xfrm>
          <a:prstGeom prst="straightConnector1">
            <a:avLst/>
          </a:prstGeom>
          <a:noFill/>
          <a:ln w="57150" cap="flat" cmpd="sng">
            <a:solidFill>
              <a:schemeClr val="accent1"/>
            </a:solidFill>
            <a:prstDash val="solid"/>
            <a:miter lim="800000"/>
            <a:headEnd type="none" w="sm" len="sm"/>
            <a:tailEnd type="triangle" w="med" len="med"/>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4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Verdana"/>
              <a:buNone/>
            </a:pPr>
            <a:endParaRPr/>
          </a:p>
        </p:txBody>
      </p:sp>
      <p:pic>
        <p:nvPicPr>
          <p:cNvPr id="548" name="Google Shape;548;p46"/>
          <p:cNvPicPr preferRelativeResize="0"/>
          <p:nvPr/>
        </p:nvPicPr>
        <p:blipFill rotWithShape="1">
          <a:blip r:embed="rId3">
            <a:alphaModFix/>
          </a:blip>
          <a:srcRect/>
          <a:stretch/>
        </p:blipFill>
        <p:spPr>
          <a:xfrm>
            <a:off x="0" y="0"/>
            <a:ext cx="9144000" cy="5986021"/>
          </a:xfrm>
          <a:prstGeom prst="rect">
            <a:avLst/>
          </a:prstGeom>
          <a:solidFill>
            <a:schemeClr val="lt1"/>
          </a:solidFill>
          <a:ln w="12700" cap="flat" cmpd="sng">
            <a:solidFill>
              <a:schemeClr val="accent1"/>
            </a:solidFill>
            <a:prstDash val="solid"/>
            <a:miter lim="800000"/>
            <a:headEnd type="none" w="sm" len="sm"/>
            <a:tailEnd type="none" w="sm" len="sm"/>
          </a:ln>
        </p:spPr>
      </p:pic>
      <p:sp>
        <p:nvSpPr>
          <p:cNvPr id="549" name="Google Shape;549;p46"/>
          <p:cNvSpPr txBox="1"/>
          <p:nvPr/>
        </p:nvSpPr>
        <p:spPr>
          <a:xfrm>
            <a:off x="2705493" y="5662855"/>
            <a:ext cx="3987538" cy="646331"/>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rgbClr val="002060"/>
                </a:solidFill>
                <a:latin typeface="Times New Roman"/>
                <a:ea typeface="Times New Roman"/>
                <a:cs typeface="Times New Roman"/>
                <a:sym typeface="Times New Roman"/>
              </a:rPr>
              <a:t>Sınava giriş yaptınız ekrandaki sorularda doğru olan seçeneği seçiniz</a:t>
            </a:r>
            <a:endParaRPr/>
          </a:p>
        </p:txBody>
      </p:sp>
      <p:sp>
        <p:nvSpPr>
          <p:cNvPr id="550" name="Google Shape;550;p46"/>
          <p:cNvSpPr/>
          <p:nvPr/>
        </p:nvSpPr>
        <p:spPr>
          <a:xfrm>
            <a:off x="4397604" y="5127587"/>
            <a:ext cx="301658" cy="424206"/>
          </a:xfrm>
          <a:prstGeom prst="up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4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Verdana"/>
              <a:buNone/>
            </a:pPr>
            <a:endParaRPr/>
          </a:p>
        </p:txBody>
      </p:sp>
      <p:pic>
        <p:nvPicPr>
          <p:cNvPr id="556" name="Google Shape;556;p47"/>
          <p:cNvPicPr preferRelativeResize="0"/>
          <p:nvPr/>
        </p:nvPicPr>
        <p:blipFill rotWithShape="1">
          <a:blip r:embed="rId3">
            <a:alphaModFix/>
          </a:blip>
          <a:srcRect/>
          <a:stretch/>
        </p:blipFill>
        <p:spPr>
          <a:xfrm>
            <a:off x="0" y="-1"/>
            <a:ext cx="9144000" cy="6079787"/>
          </a:xfrm>
          <a:prstGeom prst="rect">
            <a:avLst/>
          </a:prstGeom>
          <a:noFill/>
          <a:ln>
            <a:noFill/>
          </a:ln>
        </p:spPr>
      </p:pic>
      <p:sp>
        <p:nvSpPr>
          <p:cNvPr id="557" name="Google Shape;557;p47"/>
          <p:cNvSpPr txBox="1"/>
          <p:nvPr/>
        </p:nvSpPr>
        <p:spPr>
          <a:xfrm>
            <a:off x="6674177" y="4685122"/>
            <a:ext cx="2337848" cy="1055802"/>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8" name="Google Shape;558;p47"/>
          <p:cNvSpPr txBox="1"/>
          <p:nvPr/>
        </p:nvSpPr>
        <p:spPr>
          <a:xfrm>
            <a:off x="3308808" y="5077175"/>
            <a:ext cx="2705493" cy="646331"/>
          </a:xfrm>
          <a:prstGeom prst="rect">
            <a:avLst/>
          </a:prstGeom>
          <a:solidFill>
            <a:schemeClr val="lt1"/>
          </a:solidFill>
          <a:ln w="5715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rgbClr val="002060"/>
                </a:solidFill>
                <a:latin typeface="Times New Roman"/>
                <a:ea typeface="Times New Roman"/>
                <a:cs typeface="Times New Roman"/>
                <a:sym typeface="Times New Roman"/>
              </a:rPr>
              <a:t>Soruyu cevapladığınızda bu ifadeyi göreceksiniz </a:t>
            </a:r>
            <a:endParaRPr/>
          </a:p>
        </p:txBody>
      </p:sp>
      <p:sp>
        <p:nvSpPr>
          <p:cNvPr id="559" name="Google Shape;559;p47"/>
          <p:cNvSpPr/>
          <p:nvPr/>
        </p:nvSpPr>
        <p:spPr>
          <a:xfrm>
            <a:off x="6146276" y="5213023"/>
            <a:ext cx="395926" cy="329938"/>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Verdana"/>
              <a:buNone/>
            </a:pPr>
            <a:endParaRPr/>
          </a:p>
        </p:txBody>
      </p:sp>
      <p:pic>
        <p:nvPicPr>
          <p:cNvPr id="565" name="Google Shape;565;p48"/>
          <p:cNvPicPr preferRelativeResize="0"/>
          <p:nvPr/>
        </p:nvPicPr>
        <p:blipFill rotWithShape="1">
          <a:blip r:embed="rId3">
            <a:alphaModFix/>
          </a:blip>
          <a:srcRect/>
          <a:stretch/>
        </p:blipFill>
        <p:spPr>
          <a:xfrm>
            <a:off x="0" y="-1"/>
            <a:ext cx="9144000" cy="6147881"/>
          </a:xfrm>
          <a:prstGeom prst="rect">
            <a:avLst/>
          </a:prstGeom>
          <a:noFill/>
          <a:ln>
            <a:noFill/>
          </a:ln>
        </p:spPr>
      </p:pic>
      <p:sp>
        <p:nvSpPr>
          <p:cNvPr id="566" name="Google Shape;566;p48"/>
          <p:cNvSpPr txBox="1"/>
          <p:nvPr/>
        </p:nvSpPr>
        <p:spPr>
          <a:xfrm>
            <a:off x="8041064" y="3167406"/>
            <a:ext cx="989814" cy="38649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7" name="Google Shape;567;p48"/>
          <p:cNvSpPr txBox="1"/>
          <p:nvPr/>
        </p:nvSpPr>
        <p:spPr>
          <a:xfrm>
            <a:off x="4769964" y="4078391"/>
            <a:ext cx="3632265" cy="923330"/>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rgbClr val="002060"/>
                </a:solidFill>
                <a:latin typeface="Times New Roman"/>
                <a:ea typeface="Times New Roman"/>
                <a:cs typeface="Times New Roman"/>
                <a:sym typeface="Times New Roman"/>
              </a:rPr>
              <a:t>Soruları cevaplama işleminiz bittiği zaman cevaplarımı onayla butonuna tıklayınız.</a:t>
            </a:r>
            <a:endParaRPr/>
          </a:p>
        </p:txBody>
      </p:sp>
      <p:cxnSp>
        <p:nvCxnSpPr>
          <p:cNvPr id="568" name="Google Shape;568;p48"/>
          <p:cNvCxnSpPr/>
          <p:nvPr/>
        </p:nvCxnSpPr>
        <p:spPr>
          <a:xfrm rot="10800000" flipH="1">
            <a:off x="6759019" y="3553905"/>
            <a:ext cx="1187777" cy="471340"/>
          </a:xfrm>
          <a:prstGeom prst="straightConnector1">
            <a:avLst/>
          </a:prstGeom>
          <a:noFill/>
          <a:ln w="57150" cap="flat" cmpd="sng">
            <a:solidFill>
              <a:schemeClr val="accent1"/>
            </a:solidFill>
            <a:prstDash val="solid"/>
            <a:miter lim="800000"/>
            <a:headEnd type="none" w="sm" len="sm"/>
            <a:tailEnd type="triangl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18"/>
          <p:cNvSpPr txBox="1"/>
          <p:nvPr/>
        </p:nvSpPr>
        <p:spPr>
          <a:xfrm>
            <a:off x="0" y="2212958"/>
            <a:ext cx="3106504" cy="85404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tr-TR" sz="1100" b="1" dirty="0">
                <a:solidFill>
                  <a:schemeClr val="dk1"/>
                </a:solidFill>
                <a:latin typeface="Times New Roman"/>
                <a:ea typeface="Times New Roman"/>
                <a:cs typeface="Times New Roman"/>
                <a:sym typeface="Times New Roman"/>
              </a:rPr>
              <a:t>Fizyoterapi ve </a:t>
            </a:r>
            <a:r>
              <a:rPr lang="tr-TR" sz="1100" b="1" dirty="0" smtClean="0">
                <a:solidFill>
                  <a:schemeClr val="dk1"/>
                </a:solidFill>
                <a:latin typeface="Times New Roman"/>
                <a:ea typeface="Times New Roman"/>
                <a:cs typeface="Times New Roman"/>
                <a:sym typeface="Times New Roman"/>
              </a:rPr>
              <a:t>Rehabilitasyon</a:t>
            </a:r>
          </a:p>
          <a:p>
            <a:pPr marL="0" marR="0" lvl="0" indent="0" algn="ctr" rtl="0">
              <a:lnSpc>
                <a:spcPct val="150000"/>
              </a:lnSpc>
              <a:spcBef>
                <a:spcPts val="0"/>
              </a:spcBef>
              <a:spcAft>
                <a:spcPts val="0"/>
              </a:spcAft>
              <a:buNone/>
            </a:pPr>
            <a:r>
              <a:rPr lang="tr-TR" sz="1100" b="1" dirty="0" smtClean="0">
                <a:solidFill>
                  <a:schemeClr val="dk1"/>
                </a:solidFill>
                <a:latin typeface="Times New Roman"/>
                <a:ea typeface="Times New Roman"/>
                <a:cs typeface="Times New Roman"/>
                <a:sym typeface="Times New Roman"/>
              </a:rPr>
              <a:t> </a:t>
            </a:r>
            <a:r>
              <a:rPr lang="tr-TR" sz="1100" b="1" dirty="0">
                <a:solidFill>
                  <a:schemeClr val="dk1"/>
                </a:solidFill>
                <a:latin typeface="Times New Roman"/>
                <a:ea typeface="Times New Roman"/>
                <a:cs typeface="Times New Roman"/>
                <a:sym typeface="Times New Roman"/>
              </a:rPr>
              <a:t>Bölümü Başkanı</a:t>
            </a:r>
            <a:endParaRPr dirty="0"/>
          </a:p>
          <a:p>
            <a:pPr marL="0" marR="0" lvl="0" indent="0" algn="ctr" rtl="0">
              <a:lnSpc>
                <a:spcPct val="150000"/>
              </a:lnSpc>
              <a:spcBef>
                <a:spcPts val="0"/>
              </a:spcBef>
              <a:spcAft>
                <a:spcPts val="0"/>
              </a:spcAft>
              <a:buNone/>
            </a:pPr>
            <a:r>
              <a:rPr lang="tr-TR" sz="1100" dirty="0">
                <a:solidFill>
                  <a:schemeClr val="dk1"/>
                </a:solidFill>
                <a:latin typeface="Times New Roman"/>
                <a:ea typeface="Times New Roman"/>
                <a:cs typeface="Times New Roman"/>
                <a:sym typeface="Times New Roman"/>
              </a:rPr>
              <a:t>Dr. </a:t>
            </a:r>
            <a:r>
              <a:rPr lang="tr-TR" sz="1100" dirty="0" err="1">
                <a:solidFill>
                  <a:schemeClr val="dk1"/>
                </a:solidFill>
                <a:latin typeface="Times New Roman"/>
                <a:ea typeface="Times New Roman"/>
                <a:cs typeface="Times New Roman"/>
                <a:sym typeface="Times New Roman"/>
              </a:rPr>
              <a:t>Öğr</a:t>
            </a:r>
            <a:r>
              <a:rPr lang="tr-TR" sz="1100" dirty="0">
                <a:solidFill>
                  <a:schemeClr val="dk1"/>
                </a:solidFill>
                <a:latin typeface="Times New Roman"/>
                <a:ea typeface="Times New Roman"/>
                <a:cs typeface="Times New Roman"/>
                <a:sym typeface="Times New Roman"/>
              </a:rPr>
              <a:t>. </a:t>
            </a:r>
            <a:r>
              <a:rPr lang="tr-TR" sz="1100" dirty="0" smtClean="0">
                <a:solidFill>
                  <a:schemeClr val="dk1"/>
                </a:solidFill>
                <a:latin typeface="Times New Roman"/>
                <a:ea typeface="Times New Roman"/>
                <a:cs typeface="Times New Roman"/>
                <a:sym typeface="Times New Roman"/>
              </a:rPr>
              <a:t>Üyesi İsmail Saraçoğlu</a:t>
            </a:r>
            <a:endParaRPr dirty="0"/>
          </a:p>
        </p:txBody>
      </p:sp>
      <p:pic>
        <p:nvPicPr>
          <p:cNvPr id="231" name="Google Shape;231;p18"/>
          <p:cNvPicPr preferRelativeResize="0"/>
          <p:nvPr/>
        </p:nvPicPr>
        <p:blipFill rotWithShape="1">
          <a:blip r:embed="rId3">
            <a:alphaModFix/>
          </a:blip>
          <a:srcRect/>
          <a:stretch/>
        </p:blipFill>
        <p:spPr>
          <a:xfrm>
            <a:off x="0" y="3140946"/>
            <a:ext cx="2193396" cy="2158161"/>
          </a:xfrm>
          <a:prstGeom prst="rect">
            <a:avLst/>
          </a:prstGeom>
          <a:noFill/>
          <a:ln>
            <a:noFill/>
          </a:ln>
        </p:spPr>
      </p:pic>
      <p:sp>
        <p:nvSpPr>
          <p:cNvPr id="232" name="Google Shape;232;p18"/>
          <p:cNvSpPr txBox="1"/>
          <p:nvPr/>
        </p:nvSpPr>
        <p:spPr>
          <a:xfrm>
            <a:off x="-528736" y="5569862"/>
            <a:ext cx="3014134"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tr-TR" sz="1100" b="1">
                <a:solidFill>
                  <a:schemeClr val="dk1"/>
                </a:solidFill>
                <a:latin typeface="Times New Roman"/>
                <a:ea typeface="Times New Roman"/>
                <a:cs typeface="Times New Roman"/>
                <a:sym typeface="Times New Roman"/>
              </a:rPr>
              <a:t>Hemşirelik Bölümü Başkanı </a:t>
            </a:r>
            <a:endParaRPr/>
          </a:p>
          <a:p>
            <a:pPr marL="0" marR="0" lvl="0" indent="0" algn="ctr" rtl="0">
              <a:lnSpc>
                <a:spcPct val="150000"/>
              </a:lnSpc>
              <a:spcBef>
                <a:spcPts val="0"/>
              </a:spcBef>
              <a:spcAft>
                <a:spcPts val="0"/>
              </a:spcAft>
              <a:buNone/>
            </a:pPr>
            <a:r>
              <a:rPr lang="tr-TR" sz="1100">
                <a:solidFill>
                  <a:schemeClr val="dk1"/>
                </a:solidFill>
                <a:latin typeface="Times New Roman"/>
                <a:ea typeface="Times New Roman"/>
                <a:cs typeface="Times New Roman"/>
                <a:sym typeface="Times New Roman"/>
              </a:rPr>
              <a:t>Prof. Dr. Selmin Şenol</a:t>
            </a:r>
            <a:endParaRPr/>
          </a:p>
        </p:txBody>
      </p:sp>
      <p:sp>
        <p:nvSpPr>
          <p:cNvPr id="234" name="Google Shape;234;p18"/>
          <p:cNvSpPr txBox="1"/>
          <p:nvPr/>
        </p:nvSpPr>
        <p:spPr>
          <a:xfrm>
            <a:off x="2642358" y="2190711"/>
            <a:ext cx="2489200" cy="78483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tr-TR" sz="1100" b="1" dirty="0">
                <a:solidFill>
                  <a:schemeClr val="dk1"/>
                </a:solidFill>
                <a:latin typeface="Times New Roman"/>
                <a:ea typeface="Times New Roman"/>
                <a:cs typeface="Times New Roman"/>
                <a:sym typeface="Times New Roman"/>
              </a:rPr>
              <a:t>Ebelik Bölümü Başkanı</a:t>
            </a:r>
            <a:endParaRPr dirty="0"/>
          </a:p>
          <a:p>
            <a:pPr marL="0" marR="0" lvl="0" indent="0" algn="ctr" rtl="0">
              <a:lnSpc>
                <a:spcPct val="150000"/>
              </a:lnSpc>
              <a:spcBef>
                <a:spcPts val="0"/>
              </a:spcBef>
              <a:spcAft>
                <a:spcPts val="0"/>
              </a:spcAft>
              <a:buNone/>
            </a:pPr>
            <a:r>
              <a:rPr lang="tr-TR" sz="1100" dirty="0">
                <a:solidFill>
                  <a:schemeClr val="dk1"/>
                </a:solidFill>
                <a:latin typeface="Times New Roman"/>
                <a:ea typeface="Times New Roman"/>
                <a:cs typeface="Times New Roman"/>
                <a:sym typeface="Times New Roman"/>
              </a:rPr>
              <a:t>Dr. </a:t>
            </a:r>
            <a:r>
              <a:rPr lang="tr-TR" sz="1100" dirty="0" err="1">
                <a:solidFill>
                  <a:schemeClr val="dk1"/>
                </a:solidFill>
                <a:latin typeface="Times New Roman"/>
                <a:ea typeface="Times New Roman"/>
                <a:cs typeface="Times New Roman"/>
                <a:sym typeface="Times New Roman"/>
              </a:rPr>
              <a:t>Öğr</a:t>
            </a:r>
            <a:r>
              <a:rPr lang="tr-TR" sz="1100" dirty="0">
                <a:solidFill>
                  <a:schemeClr val="dk1"/>
                </a:solidFill>
                <a:latin typeface="Times New Roman"/>
                <a:ea typeface="Times New Roman"/>
                <a:cs typeface="Times New Roman"/>
                <a:sym typeface="Times New Roman"/>
              </a:rPr>
              <a:t>. Üyesi Ayşegül Durmaz</a:t>
            </a:r>
            <a:endParaRPr dirty="0"/>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236" name="Google Shape;236;p18"/>
          <p:cNvSpPr txBox="1"/>
          <p:nvPr/>
        </p:nvSpPr>
        <p:spPr>
          <a:xfrm>
            <a:off x="1793139" y="5569862"/>
            <a:ext cx="2792793" cy="60012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tr-TR" sz="1100" b="1" dirty="0">
                <a:solidFill>
                  <a:schemeClr val="dk1"/>
                </a:solidFill>
                <a:latin typeface="Times New Roman"/>
                <a:ea typeface="Times New Roman"/>
                <a:cs typeface="Times New Roman"/>
                <a:sym typeface="Times New Roman"/>
              </a:rPr>
              <a:t>Beslenme ve Diyetetik  Bölümü Başkanı</a:t>
            </a:r>
            <a:endParaRPr dirty="0"/>
          </a:p>
          <a:p>
            <a:pPr marL="0" marR="0" lvl="0" indent="0" algn="ctr" rtl="0">
              <a:lnSpc>
                <a:spcPct val="150000"/>
              </a:lnSpc>
              <a:spcBef>
                <a:spcPts val="0"/>
              </a:spcBef>
              <a:spcAft>
                <a:spcPts val="0"/>
              </a:spcAft>
              <a:buNone/>
            </a:pPr>
            <a:r>
              <a:rPr lang="tr-TR" sz="1100" dirty="0" smtClean="0">
                <a:solidFill>
                  <a:schemeClr val="dk1"/>
                </a:solidFill>
                <a:latin typeface="Times New Roman"/>
                <a:ea typeface="Times New Roman"/>
                <a:cs typeface="Times New Roman"/>
                <a:sym typeface="Times New Roman"/>
              </a:rPr>
              <a:t>Prof. Dr</a:t>
            </a:r>
            <a:r>
              <a:rPr lang="tr-TR" sz="1100" dirty="0">
                <a:solidFill>
                  <a:schemeClr val="dk1"/>
                </a:solidFill>
                <a:latin typeface="Times New Roman"/>
                <a:ea typeface="Times New Roman"/>
                <a:cs typeface="Times New Roman"/>
                <a:sym typeface="Times New Roman"/>
              </a:rPr>
              <a:t>. </a:t>
            </a:r>
            <a:r>
              <a:rPr lang="tr-TR" sz="1100" dirty="0" smtClean="0">
                <a:solidFill>
                  <a:schemeClr val="dk1"/>
                </a:solidFill>
                <a:latin typeface="Times New Roman"/>
                <a:ea typeface="Times New Roman"/>
                <a:cs typeface="Times New Roman"/>
                <a:sym typeface="Times New Roman"/>
              </a:rPr>
              <a:t>Ayşegül Bayramoğlu</a:t>
            </a:r>
            <a:endParaRPr sz="1800" dirty="0">
              <a:solidFill>
                <a:schemeClr val="dk1"/>
              </a:solidFill>
              <a:latin typeface="Calibri"/>
              <a:ea typeface="Calibri"/>
              <a:cs typeface="Calibri"/>
              <a:sym typeface="Calibri"/>
            </a:endParaRPr>
          </a:p>
        </p:txBody>
      </p:sp>
      <p:pic>
        <p:nvPicPr>
          <p:cNvPr id="237" name="Google Shape;237;p18"/>
          <p:cNvPicPr preferRelativeResize="0"/>
          <p:nvPr/>
        </p:nvPicPr>
        <p:blipFill rotWithShape="1">
          <a:blip r:embed="rId4">
            <a:alphaModFix/>
          </a:blip>
          <a:srcRect l="31759" t="29937" r="35231" b="4747"/>
          <a:stretch/>
        </p:blipFill>
        <p:spPr>
          <a:xfrm>
            <a:off x="7418395" y="308260"/>
            <a:ext cx="1392071" cy="1704643"/>
          </a:xfrm>
          <a:prstGeom prst="rect">
            <a:avLst/>
          </a:prstGeom>
          <a:noFill/>
          <a:ln>
            <a:noFill/>
          </a:ln>
        </p:spPr>
      </p:pic>
      <p:pic>
        <p:nvPicPr>
          <p:cNvPr id="238" name="Google Shape;238;p18"/>
          <p:cNvPicPr preferRelativeResize="0"/>
          <p:nvPr/>
        </p:nvPicPr>
        <p:blipFill rotWithShape="1">
          <a:blip r:embed="rId5">
            <a:alphaModFix/>
          </a:blip>
          <a:srcRect l="15606" t="-850" r="25468" b="12697"/>
          <a:stretch/>
        </p:blipFill>
        <p:spPr>
          <a:xfrm>
            <a:off x="7008959" y="3545331"/>
            <a:ext cx="1774210" cy="1747532"/>
          </a:xfrm>
          <a:prstGeom prst="rect">
            <a:avLst/>
          </a:prstGeom>
          <a:noFill/>
          <a:ln>
            <a:noFill/>
          </a:ln>
        </p:spPr>
      </p:pic>
      <p:sp>
        <p:nvSpPr>
          <p:cNvPr id="239" name="Google Shape;239;p18"/>
          <p:cNvSpPr txBox="1"/>
          <p:nvPr/>
        </p:nvSpPr>
        <p:spPr>
          <a:xfrm>
            <a:off x="6798721" y="2186018"/>
            <a:ext cx="2807165" cy="85404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tr-TR" sz="1100" b="1" dirty="0">
                <a:solidFill>
                  <a:schemeClr val="dk1"/>
                </a:solidFill>
                <a:latin typeface="Times New Roman"/>
                <a:ea typeface="Times New Roman"/>
                <a:cs typeface="Times New Roman"/>
                <a:sym typeface="Times New Roman"/>
              </a:rPr>
              <a:t>Dil ve Konuşma Terapisi </a:t>
            </a:r>
            <a:endParaRPr lang="tr-TR" sz="1100" b="1" dirty="0" smtClean="0">
              <a:solidFill>
                <a:schemeClr val="dk1"/>
              </a:solidFill>
              <a:latin typeface="Times New Roman"/>
              <a:ea typeface="Times New Roman"/>
              <a:cs typeface="Times New Roman"/>
              <a:sym typeface="Times New Roman"/>
            </a:endParaRPr>
          </a:p>
          <a:p>
            <a:pPr marL="0" marR="0" lvl="0" indent="0" algn="ctr" rtl="0">
              <a:lnSpc>
                <a:spcPct val="150000"/>
              </a:lnSpc>
              <a:spcBef>
                <a:spcPts val="0"/>
              </a:spcBef>
              <a:spcAft>
                <a:spcPts val="0"/>
              </a:spcAft>
              <a:buNone/>
            </a:pPr>
            <a:r>
              <a:rPr lang="tr-TR" sz="1100" b="1" dirty="0" smtClean="0">
                <a:solidFill>
                  <a:schemeClr val="dk1"/>
                </a:solidFill>
                <a:latin typeface="Times New Roman"/>
                <a:ea typeface="Times New Roman"/>
                <a:cs typeface="Times New Roman"/>
                <a:sym typeface="Times New Roman"/>
              </a:rPr>
              <a:t>Bölümü </a:t>
            </a:r>
            <a:r>
              <a:rPr lang="tr-TR" sz="1100" b="1" dirty="0">
                <a:solidFill>
                  <a:schemeClr val="dk1"/>
                </a:solidFill>
                <a:latin typeface="Times New Roman"/>
                <a:ea typeface="Times New Roman"/>
                <a:cs typeface="Times New Roman"/>
                <a:sym typeface="Times New Roman"/>
              </a:rPr>
              <a:t>Başkanı</a:t>
            </a:r>
            <a:endParaRPr dirty="0"/>
          </a:p>
          <a:p>
            <a:pPr marL="0" marR="0" lvl="0" indent="0" algn="ctr" rtl="0">
              <a:lnSpc>
                <a:spcPct val="150000"/>
              </a:lnSpc>
              <a:spcBef>
                <a:spcPts val="0"/>
              </a:spcBef>
              <a:spcAft>
                <a:spcPts val="0"/>
              </a:spcAft>
              <a:buNone/>
            </a:pPr>
            <a:r>
              <a:rPr lang="tr-TR" sz="1100" dirty="0">
                <a:solidFill>
                  <a:schemeClr val="dk1"/>
                </a:solidFill>
                <a:latin typeface="Times New Roman"/>
                <a:ea typeface="Times New Roman"/>
                <a:cs typeface="Times New Roman"/>
                <a:sym typeface="Times New Roman"/>
              </a:rPr>
              <a:t>Dr. </a:t>
            </a:r>
            <a:r>
              <a:rPr lang="tr-TR" sz="1100" dirty="0" err="1">
                <a:solidFill>
                  <a:schemeClr val="dk1"/>
                </a:solidFill>
                <a:latin typeface="Times New Roman"/>
                <a:ea typeface="Times New Roman"/>
                <a:cs typeface="Times New Roman"/>
                <a:sym typeface="Times New Roman"/>
              </a:rPr>
              <a:t>Öğr</a:t>
            </a:r>
            <a:r>
              <a:rPr lang="tr-TR" sz="1100" dirty="0">
                <a:solidFill>
                  <a:schemeClr val="dk1"/>
                </a:solidFill>
                <a:latin typeface="Times New Roman"/>
                <a:ea typeface="Times New Roman"/>
                <a:cs typeface="Times New Roman"/>
                <a:sym typeface="Times New Roman"/>
              </a:rPr>
              <a:t>. </a:t>
            </a:r>
            <a:r>
              <a:rPr lang="tr-TR" sz="1100" dirty="0" smtClean="0">
                <a:solidFill>
                  <a:schemeClr val="dk1"/>
                </a:solidFill>
                <a:latin typeface="Times New Roman"/>
                <a:ea typeface="Times New Roman"/>
                <a:cs typeface="Times New Roman"/>
                <a:sym typeface="Times New Roman"/>
              </a:rPr>
              <a:t>Üyesi Didem Çevik</a:t>
            </a:r>
            <a:endParaRPr sz="1200" dirty="0">
              <a:solidFill>
                <a:schemeClr val="dk1"/>
              </a:solidFill>
              <a:latin typeface="Calibri"/>
              <a:ea typeface="Calibri"/>
              <a:cs typeface="Calibri"/>
              <a:sym typeface="Calibri"/>
            </a:endParaRPr>
          </a:p>
        </p:txBody>
      </p:sp>
      <p:sp>
        <p:nvSpPr>
          <p:cNvPr id="240" name="Google Shape;240;p18"/>
          <p:cNvSpPr txBox="1"/>
          <p:nvPr/>
        </p:nvSpPr>
        <p:spPr>
          <a:xfrm>
            <a:off x="6399587" y="5569862"/>
            <a:ext cx="2679878"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tr-TR" sz="1100" b="1" dirty="0" err="1">
                <a:solidFill>
                  <a:schemeClr val="dk1"/>
                </a:solidFill>
                <a:latin typeface="Times New Roman"/>
                <a:ea typeface="Times New Roman"/>
                <a:cs typeface="Times New Roman"/>
                <a:sym typeface="Times New Roman"/>
              </a:rPr>
              <a:t>Ergoterapi</a:t>
            </a:r>
            <a:r>
              <a:rPr lang="tr-TR" sz="1100" b="1" dirty="0">
                <a:solidFill>
                  <a:schemeClr val="dk1"/>
                </a:solidFill>
                <a:latin typeface="Times New Roman"/>
                <a:ea typeface="Times New Roman"/>
                <a:cs typeface="Times New Roman"/>
                <a:sym typeface="Times New Roman"/>
              </a:rPr>
              <a:t>  Bölümü Başkanı</a:t>
            </a:r>
            <a:endParaRPr dirty="0"/>
          </a:p>
          <a:p>
            <a:pPr marL="0" marR="0" lvl="0" indent="0" algn="ctr" rtl="0">
              <a:lnSpc>
                <a:spcPct val="150000"/>
              </a:lnSpc>
              <a:spcBef>
                <a:spcPts val="0"/>
              </a:spcBef>
              <a:spcAft>
                <a:spcPts val="0"/>
              </a:spcAft>
              <a:buNone/>
            </a:pPr>
            <a:r>
              <a:rPr lang="tr-TR" sz="1100" dirty="0">
                <a:solidFill>
                  <a:schemeClr val="dk1"/>
                </a:solidFill>
                <a:latin typeface="Times New Roman"/>
                <a:ea typeface="Times New Roman"/>
                <a:cs typeface="Times New Roman"/>
                <a:sym typeface="Times New Roman"/>
              </a:rPr>
              <a:t>Dr. </a:t>
            </a:r>
            <a:r>
              <a:rPr lang="tr-TR" sz="1100" dirty="0" err="1">
                <a:solidFill>
                  <a:schemeClr val="dk1"/>
                </a:solidFill>
                <a:latin typeface="Times New Roman"/>
                <a:ea typeface="Times New Roman"/>
                <a:cs typeface="Times New Roman"/>
                <a:sym typeface="Times New Roman"/>
              </a:rPr>
              <a:t>Öğr</a:t>
            </a:r>
            <a:r>
              <a:rPr lang="tr-TR" sz="1100" dirty="0">
                <a:solidFill>
                  <a:schemeClr val="dk1"/>
                </a:solidFill>
                <a:latin typeface="Times New Roman"/>
                <a:ea typeface="Times New Roman"/>
                <a:cs typeface="Times New Roman"/>
                <a:sym typeface="Times New Roman"/>
              </a:rPr>
              <a:t>. Üyesi Emrah Afşar</a:t>
            </a:r>
            <a:endParaRPr dirty="0"/>
          </a:p>
        </p:txBody>
      </p:sp>
      <p:sp>
        <p:nvSpPr>
          <p:cNvPr id="242" name="Google Shape;242;p18"/>
          <p:cNvSpPr txBox="1"/>
          <p:nvPr/>
        </p:nvSpPr>
        <p:spPr>
          <a:xfrm>
            <a:off x="4319205" y="5571952"/>
            <a:ext cx="220634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tr-TR" sz="1100" b="1" dirty="0">
                <a:solidFill>
                  <a:schemeClr val="dk1"/>
                </a:solidFill>
                <a:latin typeface="Times New Roman"/>
                <a:ea typeface="Times New Roman"/>
                <a:cs typeface="Times New Roman"/>
                <a:sym typeface="Times New Roman"/>
              </a:rPr>
              <a:t>Sağlık Yönetimi Bölüm Başkanı</a:t>
            </a:r>
            <a:endParaRPr dirty="0"/>
          </a:p>
          <a:p>
            <a:pPr marL="0" marR="0" lvl="0" indent="0" algn="ctr" rtl="0">
              <a:lnSpc>
                <a:spcPct val="150000"/>
              </a:lnSpc>
              <a:spcBef>
                <a:spcPts val="0"/>
              </a:spcBef>
              <a:spcAft>
                <a:spcPts val="0"/>
              </a:spcAft>
              <a:buNone/>
            </a:pPr>
            <a:r>
              <a:rPr lang="tr-TR" sz="1100" dirty="0" smtClean="0">
                <a:solidFill>
                  <a:schemeClr val="dk1"/>
                </a:solidFill>
                <a:latin typeface="Times New Roman"/>
                <a:ea typeface="Times New Roman"/>
                <a:cs typeface="Times New Roman"/>
                <a:sym typeface="Times New Roman"/>
              </a:rPr>
              <a:t>Doç. Dr. Mustafa Nal</a:t>
            </a:r>
            <a:endParaRPr dirty="0"/>
          </a:p>
        </p:txBody>
      </p:sp>
      <p:pic>
        <p:nvPicPr>
          <p:cNvPr id="3" name="Resim 2"/>
          <p:cNvPicPr>
            <a:picLocks noChangeAspect="1"/>
          </p:cNvPicPr>
          <p:nvPr/>
        </p:nvPicPr>
        <p:blipFill>
          <a:blip r:embed="rId6"/>
          <a:stretch>
            <a:fillRect/>
          </a:stretch>
        </p:blipFill>
        <p:spPr>
          <a:xfrm>
            <a:off x="2382722" y="3451294"/>
            <a:ext cx="1841569" cy="1841569"/>
          </a:xfrm>
          <a:prstGeom prst="rect">
            <a:avLst/>
          </a:prstGeom>
        </p:spPr>
      </p:pic>
      <p:pic>
        <p:nvPicPr>
          <p:cNvPr id="4100" name="Picture 4" descr="https://tip.ksbu.edu.tr/app/views/panel/ckfinder/userfiles/15/images/DSC_7675.JPG"/>
          <p:cNvPicPr>
            <a:picLocks noChangeAspect="1" noChangeArrowheads="1"/>
          </p:cNvPicPr>
          <p:nvPr/>
        </p:nvPicPr>
        <p:blipFill rotWithShape="1">
          <a:blip r:embed="rId7">
            <a:extLst>
              <a:ext uri="{28A0092B-C50C-407E-A947-70E740481C1C}">
                <a14:useLocalDpi xmlns:a14="http://schemas.microsoft.com/office/drawing/2010/main" val="0"/>
              </a:ext>
            </a:extLst>
          </a:blip>
          <a:srcRect l="41996" t="51531" r="33994" b="14572"/>
          <a:stretch/>
        </p:blipFill>
        <p:spPr bwMode="auto">
          <a:xfrm>
            <a:off x="240876" y="206045"/>
            <a:ext cx="2058219" cy="1924335"/>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a:blip r:embed="rId8"/>
          <a:stretch>
            <a:fillRect/>
          </a:stretch>
        </p:blipFill>
        <p:spPr>
          <a:xfrm>
            <a:off x="4552770" y="3408813"/>
            <a:ext cx="1859376" cy="1859376"/>
          </a:xfrm>
          <a:prstGeom prst="rect">
            <a:avLst/>
          </a:prstGeom>
        </p:spPr>
      </p:pic>
      <p:pic>
        <p:nvPicPr>
          <p:cNvPr id="7" name="Resim 6"/>
          <p:cNvPicPr>
            <a:picLocks noChangeAspect="1"/>
          </p:cNvPicPr>
          <p:nvPr/>
        </p:nvPicPr>
        <p:blipFill rotWithShape="1">
          <a:blip r:embed="rId9"/>
          <a:srcRect l="34080" t="42836" r="23890" b="9403"/>
          <a:stretch/>
        </p:blipFill>
        <p:spPr>
          <a:xfrm>
            <a:off x="5131558" y="312211"/>
            <a:ext cx="1625999" cy="1847727"/>
          </a:xfrm>
          <a:prstGeom prst="rect">
            <a:avLst/>
          </a:prstGeom>
        </p:spPr>
      </p:pic>
      <p:sp>
        <p:nvSpPr>
          <p:cNvPr id="23" name="Google Shape;234;p18"/>
          <p:cNvSpPr txBox="1"/>
          <p:nvPr/>
        </p:nvSpPr>
        <p:spPr>
          <a:xfrm>
            <a:off x="4699957" y="2247563"/>
            <a:ext cx="2489200" cy="60012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tr-TR" sz="1100" b="1" dirty="0" smtClean="0">
                <a:solidFill>
                  <a:schemeClr val="dk1"/>
                </a:solidFill>
                <a:latin typeface="Times New Roman"/>
                <a:ea typeface="Times New Roman"/>
                <a:cs typeface="Times New Roman"/>
                <a:sym typeface="Times New Roman"/>
              </a:rPr>
              <a:t>Sosyal Hizmet Bölümü </a:t>
            </a:r>
            <a:r>
              <a:rPr lang="tr-TR" sz="1100" b="1" dirty="0">
                <a:solidFill>
                  <a:schemeClr val="dk1"/>
                </a:solidFill>
                <a:latin typeface="Times New Roman"/>
                <a:ea typeface="Times New Roman"/>
                <a:cs typeface="Times New Roman"/>
                <a:sym typeface="Times New Roman"/>
              </a:rPr>
              <a:t>Başkanı</a:t>
            </a:r>
            <a:endParaRPr dirty="0"/>
          </a:p>
          <a:p>
            <a:pPr marL="0" marR="0" lvl="0" indent="0" algn="ctr" rtl="0">
              <a:lnSpc>
                <a:spcPct val="150000"/>
              </a:lnSpc>
              <a:spcBef>
                <a:spcPts val="0"/>
              </a:spcBef>
              <a:spcAft>
                <a:spcPts val="0"/>
              </a:spcAft>
              <a:buNone/>
            </a:pPr>
            <a:r>
              <a:rPr lang="tr-TR" sz="1100" dirty="0" smtClean="0">
                <a:solidFill>
                  <a:schemeClr val="dk1"/>
                </a:solidFill>
                <a:latin typeface="Times New Roman"/>
                <a:ea typeface="Times New Roman"/>
                <a:cs typeface="Times New Roman"/>
                <a:sym typeface="Times New Roman"/>
              </a:rPr>
              <a:t>Prof. Dr</a:t>
            </a:r>
            <a:r>
              <a:rPr lang="tr-TR" sz="1100" dirty="0">
                <a:solidFill>
                  <a:schemeClr val="dk1"/>
                </a:solidFill>
                <a:latin typeface="Times New Roman"/>
                <a:ea typeface="Times New Roman"/>
                <a:cs typeface="Times New Roman"/>
                <a:sym typeface="Times New Roman"/>
              </a:rPr>
              <a:t>. </a:t>
            </a:r>
            <a:r>
              <a:rPr lang="tr-TR" sz="1100" dirty="0" smtClean="0">
                <a:solidFill>
                  <a:schemeClr val="dk1"/>
                </a:solidFill>
                <a:latin typeface="Times New Roman"/>
                <a:ea typeface="Times New Roman"/>
                <a:cs typeface="Times New Roman"/>
                <a:sym typeface="Times New Roman"/>
              </a:rPr>
              <a:t>Sultan Güçlü</a:t>
            </a:r>
            <a:endParaRPr sz="1200" dirty="0">
              <a:solidFill>
                <a:schemeClr val="dk1"/>
              </a:solidFill>
              <a:latin typeface="Calibri"/>
              <a:ea typeface="Calibri"/>
              <a:cs typeface="Calibri"/>
              <a:sym typeface="Calibri"/>
            </a:endParaRPr>
          </a:p>
        </p:txBody>
      </p:sp>
      <p:pic>
        <p:nvPicPr>
          <p:cNvPr id="18" name="Resim 17"/>
          <p:cNvPicPr>
            <a:picLocks noChangeAspect="1"/>
          </p:cNvPicPr>
          <p:nvPr/>
        </p:nvPicPr>
        <p:blipFill rotWithShape="1">
          <a:blip r:embed="rId10"/>
          <a:srcRect l="33703" t="39560" r="21400" b="34588"/>
          <a:stretch/>
        </p:blipFill>
        <p:spPr>
          <a:xfrm>
            <a:off x="2877360" y="195503"/>
            <a:ext cx="1593360" cy="1986242"/>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4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Verdana"/>
              <a:buNone/>
            </a:pPr>
            <a:endParaRPr/>
          </a:p>
        </p:txBody>
      </p:sp>
      <p:pic>
        <p:nvPicPr>
          <p:cNvPr id="574" name="Google Shape;574;p49"/>
          <p:cNvPicPr preferRelativeResize="0"/>
          <p:nvPr/>
        </p:nvPicPr>
        <p:blipFill rotWithShape="1">
          <a:blip r:embed="rId3">
            <a:alphaModFix/>
          </a:blip>
          <a:srcRect/>
          <a:stretch/>
        </p:blipFill>
        <p:spPr>
          <a:xfrm>
            <a:off x="0" y="-1"/>
            <a:ext cx="9144000" cy="6186791"/>
          </a:xfrm>
          <a:prstGeom prst="rect">
            <a:avLst/>
          </a:prstGeom>
          <a:noFill/>
          <a:ln>
            <a:noFill/>
          </a:ln>
        </p:spPr>
      </p:pic>
      <p:sp>
        <p:nvSpPr>
          <p:cNvPr id="575" name="Google Shape;575;p49"/>
          <p:cNvSpPr txBox="1"/>
          <p:nvPr/>
        </p:nvSpPr>
        <p:spPr>
          <a:xfrm>
            <a:off x="122548" y="1611984"/>
            <a:ext cx="8814062" cy="1817016"/>
          </a:xfrm>
          <a:prstGeom prst="rect">
            <a:avLst/>
          </a:prstGeom>
          <a:noFill/>
          <a:ln w="38100"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6" name="Google Shape;576;p49"/>
          <p:cNvSpPr txBox="1"/>
          <p:nvPr/>
        </p:nvSpPr>
        <p:spPr>
          <a:xfrm>
            <a:off x="4807670" y="2318994"/>
            <a:ext cx="2130458" cy="369332"/>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49"/>
          <p:cNvSpPr/>
          <p:nvPr/>
        </p:nvSpPr>
        <p:spPr>
          <a:xfrm>
            <a:off x="5995447" y="2790334"/>
            <a:ext cx="339365" cy="1244338"/>
          </a:xfrm>
          <a:prstGeom prst="up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8" name="Google Shape;578;p49"/>
          <p:cNvSpPr txBox="1"/>
          <p:nvPr/>
        </p:nvSpPr>
        <p:spPr>
          <a:xfrm>
            <a:off x="3700019" y="4136680"/>
            <a:ext cx="4930219" cy="1711366"/>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tr-TR" sz="1800" b="1">
                <a:solidFill>
                  <a:srgbClr val="002060"/>
                </a:solidFill>
                <a:latin typeface="Times New Roman"/>
                <a:ea typeface="Times New Roman"/>
                <a:cs typeface="Times New Roman"/>
                <a:sym typeface="Times New Roman"/>
              </a:rPr>
              <a:t>Sınav sonuçları açıklandığı zaman sınav sonucunuzu sistemde ya da öğrenci işleri bilgi sisteminde not giriş işlemi yapıldığında görebilirsiniz.</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50"/>
          <p:cNvSpPr txBox="1"/>
          <p:nvPr/>
        </p:nvSpPr>
        <p:spPr>
          <a:xfrm>
            <a:off x="857840" y="2117507"/>
            <a:ext cx="7599476" cy="1481175"/>
          </a:xfrm>
          <a:prstGeom prst="rect">
            <a:avLst/>
          </a:prstGeom>
          <a:solidFill>
            <a:schemeClr val="lt1"/>
          </a:solidFill>
          <a:ln w="57150" cap="flat" cmpd="sng">
            <a:solidFill>
              <a:srgbClr val="F2F2F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50000"/>
              </a:lnSpc>
              <a:spcBef>
                <a:spcPts val="0"/>
              </a:spcBef>
              <a:spcAft>
                <a:spcPts val="0"/>
              </a:spcAft>
              <a:buClr>
                <a:srgbClr val="34AFC0"/>
              </a:buClr>
              <a:buSzPts val="3200"/>
              <a:buFont typeface="Times New Roman"/>
              <a:buNone/>
            </a:pPr>
            <a:r>
              <a:rPr lang="tr-TR" sz="3200" b="1">
                <a:solidFill>
                  <a:srgbClr val="34AFC0"/>
                </a:solidFill>
                <a:latin typeface="Times New Roman"/>
                <a:ea typeface="Times New Roman"/>
                <a:cs typeface="Times New Roman"/>
                <a:sym typeface="Times New Roman"/>
              </a:rPr>
              <a:t>KURUMSAL EĞİTİM YÖNETİMİ VE PLANLAMA SİSTEMİ (KEYPS)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51"/>
          <p:cNvPicPr preferRelativeResize="0"/>
          <p:nvPr/>
        </p:nvPicPr>
        <p:blipFill rotWithShape="1">
          <a:blip r:embed="rId3">
            <a:alphaModFix/>
          </a:blip>
          <a:srcRect/>
          <a:stretch/>
        </p:blipFill>
        <p:spPr>
          <a:xfrm>
            <a:off x="0" y="-1"/>
            <a:ext cx="9144000" cy="6138154"/>
          </a:xfrm>
          <a:prstGeom prst="rect">
            <a:avLst/>
          </a:prstGeom>
          <a:noFill/>
          <a:ln>
            <a:noFill/>
          </a:ln>
        </p:spPr>
      </p:pic>
      <p:sp>
        <p:nvSpPr>
          <p:cNvPr id="589" name="Google Shape;589;p51"/>
          <p:cNvSpPr txBox="1"/>
          <p:nvPr/>
        </p:nvSpPr>
        <p:spPr>
          <a:xfrm>
            <a:off x="147782" y="2210611"/>
            <a:ext cx="2020381" cy="58477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600" b="1">
                <a:solidFill>
                  <a:srgbClr val="002060"/>
                </a:solidFill>
                <a:latin typeface="Times New Roman"/>
                <a:ea typeface="Times New Roman"/>
                <a:cs typeface="Times New Roman"/>
                <a:sym typeface="Times New Roman"/>
              </a:rPr>
              <a:t>T.C. Kimlik numaranızı giriniz</a:t>
            </a:r>
            <a:endParaRPr/>
          </a:p>
        </p:txBody>
      </p:sp>
      <p:sp>
        <p:nvSpPr>
          <p:cNvPr id="590" name="Google Shape;590;p51"/>
          <p:cNvSpPr/>
          <p:nvPr/>
        </p:nvSpPr>
        <p:spPr>
          <a:xfrm>
            <a:off x="2168163" y="2326233"/>
            <a:ext cx="584462" cy="367645"/>
          </a:xfrm>
          <a:prstGeom prst="leftArrow">
            <a:avLst>
              <a:gd name="adj1" fmla="val 50000"/>
              <a:gd name="adj2" fmla="val 50000"/>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91" name="Google Shape;591;p51"/>
          <p:cNvSpPr txBox="1"/>
          <p:nvPr/>
        </p:nvSpPr>
        <p:spPr>
          <a:xfrm>
            <a:off x="147782" y="2911008"/>
            <a:ext cx="2020381" cy="58477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600" b="1">
                <a:solidFill>
                  <a:srgbClr val="002060"/>
                </a:solidFill>
                <a:latin typeface="Times New Roman"/>
                <a:ea typeface="Times New Roman"/>
                <a:cs typeface="Times New Roman"/>
                <a:sym typeface="Times New Roman"/>
              </a:rPr>
              <a:t>Öğrenci numaranızı giriniz</a:t>
            </a:r>
            <a:endParaRPr/>
          </a:p>
        </p:txBody>
      </p:sp>
      <p:sp>
        <p:nvSpPr>
          <p:cNvPr id="592" name="Google Shape;592;p51"/>
          <p:cNvSpPr/>
          <p:nvPr/>
        </p:nvSpPr>
        <p:spPr>
          <a:xfrm>
            <a:off x="2168163" y="3026630"/>
            <a:ext cx="584462" cy="367645"/>
          </a:xfrm>
          <a:prstGeom prst="leftArrow">
            <a:avLst>
              <a:gd name="adj1" fmla="val 50000"/>
              <a:gd name="adj2" fmla="val 50000"/>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52"/>
          <p:cNvPicPr preferRelativeResize="0"/>
          <p:nvPr/>
        </p:nvPicPr>
        <p:blipFill rotWithShape="1">
          <a:blip r:embed="rId3">
            <a:alphaModFix/>
          </a:blip>
          <a:srcRect/>
          <a:stretch/>
        </p:blipFill>
        <p:spPr>
          <a:xfrm>
            <a:off x="0" y="-1"/>
            <a:ext cx="9144000" cy="6202837"/>
          </a:xfrm>
          <a:prstGeom prst="rect">
            <a:avLst/>
          </a:prstGeom>
          <a:noFill/>
          <a:ln>
            <a:noFill/>
          </a:ln>
        </p:spPr>
      </p:pic>
      <p:sp>
        <p:nvSpPr>
          <p:cNvPr id="598" name="Google Shape;598;p52"/>
          <p:cNvSpPr txBox="1"/>
          <p:nvPr/>
        </p:nvSpPr>
        <p:spPr>
          <a:xfrm>
            <a:off x="0" y="1215814"/>
            <a:ext cx="1533752" cy="1200329"/>
          </a:xfrm>
          <a:prstGeom prst="rect">
            <a:avLst/>
          </a:prstGeom>
          <a:noFill/>
          <a:ln w="38100" cap="flat" cmpd="sng">
            <a:solidFill>
              <a:srgbClr val="009BB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53"/>
          <p:cNvPicPr preferRelativeResize="0"/>
          <p:nvPr/>
        </p:nvPicPr>
        <p:blipFill rotWithShape="1">
          <a:blip r:embed="rId3">
            <a:alphaModFix/>
          </a:blip>
          <a:srcRect/>
          <a:stretch/>
        </p:blipFill>
        <p:spPr>
          <a:xfrm>
            <a:off x="0" y="-1"/>
            <a:ext cx="9144000" cy="6215975"/>
          </a:xfrm>
          <a:prstGeom prst="rect">
            <a:avLst/>
          </a:prstGeom>
          <a:noFill/>
          <a:ln>
            <a:noFill/>
          </a:ln>
        </p:spPr>
      </p:pic>
      <p:sp>
        <p:nvSpPr>
          <p:cNvPr id="604" name="Google Shape;604;p53"/>
          <p:cNvSpPr txBox="1"/>
          <p:nvPr/>
        </p:nvSpPr>
        <p:spPr>
          <a:xfrm>
            <a:off x="0" y="1215814"/>
            <a:ext cx="1533752" cy="646331"/>
          </a:xfrm>
          <a:prstGeom prst="rect">
            <a:avLst/>
          </a:prstGeom>
          <a:noFill/>
          <a:ln w="38100" cap="flat" cmpd="sng">
            <a:solidFill>
              <a:srgbClr val="009BB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5" name="Google Shape;605;p53"/>
          <p:cNvSpPr txBox="1"/>
          <p:nvPr/>
        </p:nvSpPr>
        <p:spPr>
          <a:xfrm>
            <a:off x="3435124" y="1317678"/>
            <a:ext cx="2417975" cy="646331"/>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rgbClr val="002060"/>
                </a:solidFill>
                <a:latin typeface="Times New Roman"/>
                <a:ea typeface="Times New Roman"/>
                <a:cs typeface="Times New Roman"/>
                <a:sym typeface="Times New Roman"/>
              </a:rPr>
              <a:t>Kayıtlı olduğunuz dersler için tıklayınız.</a:t>
            </a:r>
            <a:endParaRPr/>
          </a:p>
        </p:txBody>
      </p:sp>
      <p:sp>
        <p:nvSpPr>
          <p:cNvPr id="606" name="Google Shape;606;p53"/>
          <p:cNvSpPr/>
          <p:nvPr/>
        </p:nvSpPr>
        <p:spPr>
          <a:xfrm>
            <a:off x="1876882" y="1305841"/>
            <a:ext cx="1414021" cy="466276"/>
          </a:xfrm>
          <a:prstGeom prst="lef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54"/>
          <p:cNvPicPr preferRelativeResize="0"/>
          <p:nvPr/>
        </p:nvPicPr>
        <p:blipFill rotWithShape="1">
          <a:blip r:embed="rId3">
            <a:alphaModFix/>
          </a:blip>
          <a:srcRect/>
          <a:stretch/>
        </p:blipFill>
        <p:spPr>
          <a:xfrm>
            <a:off x="0" y="47133"/>
            <a:ext cx="9144000" cy="6167336"/>
          </a:xfrm>
          <a:prstGeom prst="rect">
            <a:avLst/>
          </a:prstGeom>
          <a:noFill/>
          <a:ln>
            <a:noFill/>
          </a:ln>
        </p:spPr>
      </p:pic>
      <p:sp>
        <p:nvSpPr>
          <p:cNvPr id="612" name="Google Shape;612;p54"/>
          <p:cNvSpPr txBox="1"/>
          <p:nvPr/>
        </p:nvSpPr>
        <p:spPr>
          <a:xfrm>
            <a:off x="0" y="1574034"/>
            <a:ext cx="1533752" cy="1015663"/>
          </a:xfrm>
          <a:prstGeom prst="rect">
            <a:avLst/>
          </a:prstGeom>
          <a:noFill/>
          <a:ln w="38100" cap="flat" cmpd="sng">
            <a:solidFill>
              <a:srgbClr val="009BB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13" name="Google Shape;613;p54"/>
          <p:cNvSpPr txBox="1"/>
          <p:nvPr/>
        </p:nvSpPr>
        <p:spPr>
          <a:xfrm>
            <a:off x="1879701" y="1637117"/>
            <a:ext cx="4002625" cy="369332"/>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rgbClr val="002060"/>
                </a:solidFill>
                <a:latin typeface="Times New Roman"/>
                <a:ea typeface="Times New Roman"/>
                <a:cs typeface="Times New Roman"/>
                <a:sym typeface="Times New Roman"/>
              </a:rPr>
              <a:t>Belirtke tabloları için tıklayınız.</a:t>
            </a:r>
            <a:endParaRPr/>
          </a:p>
        </p:txBody>
      </p:sp>
      <p:cxnSp>
        <p:nvCxnSpPr>
          <p:cNvPr id="614" name="Google Shape;614;p54"/>
          <p:cNvCxnSpPr/>
          <p:nvPr/>
        </p:nvCxnSpPr>
        <p:spPr>
          <a:xfrm rot="10800000" flipH="1">
            <a:off x="1187777" y="1821795"/>
            <a:ext cx="691800" cy="110700"/>
          </a:xfrm>
          <a:prstGeom prst="curvedConnector3">
            <a:avLst>
              <a:gd name="adj1" fmla="val 50000"/>
            </a:avLst>
          </a:prstGeom>
          <a:noFill/>
          <a:ln w="57150" cap="flat" cmpd="sng">
            <a:solidFill>
              <a:schemeClr val="accent1"/>
            </a:solidFill>
            <a:prstDash val="solid"/>
            <a:miter lim="800000"/>
            <a:headEnd type="none" w="sm" len="sm"/>
            <a:tailEnd type="triangle" w="med" len="med"/>
          </a:ln>
        </p:spPr>
      </p:cxnSp>
      <p:sp>
        <p:nvSpPr>
          <p:cNvPr id="615" name="Google Shape;615;p54"/>
          <p:cNvSpPr/>
          <p:nvPr/>
        </p:nvSpPr>
        <p:spPr>
          <a:xfrm>
            <a:off x="141402" y="1878345"/>
            <a:ext cx="1036948" cy="327528"/>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6" name="Google Shape;616;p54"/>
          <p:cNvSpPr/>
          <p:nvPr/>
        </p:nvSpPr>
        <p:spPr>
          <a:xfrm>
            <a:off x="119081" y="2271859"/>
            <a:ext cx="1036948" cy="239145"/>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7" name="Google Shape;617;p54"/>
          <p:cNvSpPr txBox="1"/>
          <p:nvPr/>
        </p:nvSpPr>
        <p:spPr>
          <a:xfrm>
            <a:off x="1866805" y="2117161"/>
            <a:ext cx="4002625" cy="369332"/>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rgbClr val="002060"/>
                </a:solidFill>
                <a:latin typeface="Times New Roman"/>
                <a:ea typeface="Times New Roman"/>
                <a:cs typeface="Times New Roman"/>
                <a:sym typeface="Times New Roman"/>
              </a:rPr>
              <a:t>Konuları görmek için tıklayınız.</a:t>
            </a:r>
            <a:endParaRPr/>
          </a:p>
        </p:txBody>
      </p:sp>
      <p:cxnSp>
        <p:nvCxnSpPr>
          <p:cNvPr id="618" name="Google Shape;618;p54"/>
          <p:cNvCxnSpPr/>
          <p:nvPr/>
        </p:nvCxnSpPr>
        <p:spPr>
          <a:xfrm rot="10800000" flipH="1">
            <a:off x="1174881" y="2301839"/>
            <a:ext cx="691800" cy="110700"/>
          </a:xfrm>
          <a:prstGeom prst="curvedConnector3">
            <a:avLst>
              <a:gd name="adj1" fmla="val 50000"/>
            </a:avLst>
          </a:prstGeom>
          <a:noFill/>
          <a:ln w="57150" cap="flat" cmpd="sng">
            <a:solidFill>
              <a:schemeClr val="accent1"/>
            </a:solidFill>
            <a:prstDash val="solid"/>
            <a:miter lim="800000"/>
            <a:headEnd type="none" w="sm" len="sm"/>
            <a:tailEnd type="triangle" w="med" len="med"/>
          </a:ln>
        </p:spPr>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55"/>
          <p:cNvPicPr preferRelativeResize="0"/>
          <p:nvPr/>
        </p:nvPicPr>
        <p:blipFill rotWithShape="1">
          <a:blip r:embed="rId3">
            <a:alphaModFix/>
          </a:blip>
          <a:srcRect/>
          <a:stretch/>
        </p:blipFill>
        <p:spPr>
          <a:xfrm>
            <a:off x="-39121" y="0"/>
            <a:ext cx="9144000" cy="6215974"/>
          </a:xfrm>
          <a:prstGeom prst="rect">
            <a:avLst/>
          </a:prstGeom>
          <a:noFill/>
          <a:ln>
            <a:noFill/>
          </a:ln>
        </p:spPr>
      </p:pic>
      <p:sp>
        <p:nvSpPr>
          <p:cNvPr id="624" name="Google Shape;624;p55"/>
          <p:cNvSpPr txBox="1"/>
          <p:nvPr/>
        </p:nvSpPr>
        <p:spPr>
          <a:xfrm>
            <a:off x="39121" y="1858535"/>
            <a:ext cx="1533752" cy="830997"/>
          </a:xfrm>
          <a:prstGeom prst="rect">
            <a:avLst/>
          </a:prstGeom>
          <a:noFill/>
          <a:ln w="38100" cap="flat" cmpd="sng">
            <a:solidFill>
              <a:srgbClr val="009BB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5" name="Google Shape;625;p55"/>
          <p:cNvSpPr txBox="1"/>
          <p:nvPr/>
        </p:nvSpPr>
        <p:spPr>
          <a:xfrm>
            <a:off x="2165809" y="1876421"/>
            <a:ext cx="4622918" cy="369332"/>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rgbClr val="002060"/>
                </a:solidFill>
                <a:latin typeface="Times New Roman"/>
                <a:ea typeface="Times New Roman"/>
                <a:cs typeface="Times New Roman"/>
                <a:sym typeface="Times New Roman"/>
              </a:rPr>
              <a:t>İşbaşı öğrenme değerlendirme için tıklayınız.</a:t>
            </a:r>
            <a:endParaRPr/>
          </a:p>
        </p:txBody>
      </p:sp>
      <p:sp>
        <p:nvSpPr>
          <p:cNvPr id="626" name="Google Shape;626;p55"/>
          <p:cNvSpPr/>
          <p:nvPr/>
        </p:nvSpPr>
        <p:spPr>
          <a:xfrm>
            <a:off x="169695" y="2134805"/>
            <a:ext cx="1272605" cy="221897"/>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7" name="Google Shape;627;p55"/>
          <p:cNvSpPr/>
          <p:nvPr/>
        </p:nvSpPr>
        <p:spPr>
          <a:xfrm>
            <a:off x="169695" y="2411075"/>
            <a:ext cx="1272605" cy="221897"/>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8" name="Google Shape;628;p55"/>
          <p:cNvSpPr txBox="1"/>
          <p:nvPr/>
        </p:nvSpPr>
        <p:spPr>
          <a:xfrm>
            <a:off x="2134225" y="2356702"/>
            <a:ext cx="3629266" cy="369332"/>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rgbClr val="002060"/>
                </a:solidFill>
                <a:latin typeface="Times New Roman"/>
                <a:ea typeface="Times New Roman"/>
                <a:cs typeface="Times New Roman"/>
                <a:sym typeface="Times New Roman"/>
              </a:rPr>
              <a:t>Kuramsal sınavlar için tıklayınız.</a:t>
            </a:r>
            <a:endParaRPr/>
          </a:p>
        </p:txBody>
      </p:sp>
      <p:cxnSp>
        <p:nvCxnSpPr>
          <p:cNvPr id="629" name="Google Shape;629;p55"/>
          <p:cNvCxnSpPr/>
          <p:nvPr/>
        </p:nvCxnSpPr>
        <p:spPr>
          <a:xfrm rot="10800000" flipH="1">
            <a:off x="1487096" y="2134817"/>
            <a:ext cx="691800" cy="110700"/>
          </a:xfrm>
          <a:prstGeom prst="curvedConnector3">
            <a:avLst>
              <a:gd name="adj1" fmla="val 50000"/>
            </a:avLst>
          </a:prstGeom>
          <a:noFill/>
          <a:ln w="57150" cap="flat" cmpd="sng">
            <a:solidFill>
              <a:schemeClr val="accent1"/>
            </a:solidFill>
            <a:prstDash val="solid"/>
            <a:miter lim="800000"/>
            <a:headEnd type="none" w="sm" len="sm"/>
            <a:tailEnd type="triangle" w="med" len="med"/>
          </a:ln>
        </p:spPr>
      </p:cxnSp>
      <p:cxnSp>
        <p:nvCxnSpPr>
          <p:cNvPr id="630" name="Google Shape;630;p55"/>
          <p:cNvCxnSpPr/>
          <p:nvPr/>
        </p:nvCxnSpPr>
        <p:spPr>
          <a:xfrm rot="10800000" flipH="1">
            <a:off x="1442300" y="2436463"/>
            <a:ext cx="691800" cy="110700"/>
          </a:xfrm>
          <a:prstGeom prst="curvedConnector3">
            <a:avLst>
              <a:gd name="adj1" fmla="val 50000"/>
            </a:avLst>
          </a:prstGeom>
          <a:noFill/>
          <a:ln w="57150" cap="flat" cmpd="sng">
            <a:solidFill>
              <a:schemeClr val="accent1"/>
            </a:solidFill>
            <a:prstDash val="solid"/>
            <a:miter lim="800000"/>
            <a:headEnd type="none" w="sm" len="sm"/>
            <a:tailEnd type="triangle" w="med" len="med"/>
          </a:ln>
        </p:spPr>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p56"/>
          <p:cNvPicPr preferRelativeResize="0"/>
          <p:nvPr/>
        </p:nvPicPr>
        <p:blipFill rotWithShape="1">
          <a:blip r:embed="rId3">
            <a:alphaModFix/>
          </a:blip>
          <a:srcRect/>
          <a:stretch/>
        </p:blipFill>
        <p:spPr>
          <a:xfrm>
            <a:off x="0" y="-1"/>
            <a:ext cx="9144000" cy="6204857"/>
          </a:xfrm>
          <a:prstGeom prst="rect">
            <a:avLst/>
          </a:prstGeom>
          <a:noFill/>
          <a:ln>
            <a:noFill/>
          </a:ln>
        </p:spPr>
      </p:pic>
      <p:sp>
        <p:nvSpPr>
          <p:cNvPr id="636" name="Google Shape;636;p56"/>
          <p:cNvSpPr txBox="1"/>
          <p:nvPr/>
        </p:nvSpPr>
        <p:spPr>
          <a:xfrm>
            <a:off x="0" y="2050647"/>
            <a:ext cx="1533752" cy="646331"/>
          </a:xfrm>
          <a:prstGeom prst="rect">
            <a:avLst/>
          </a:prstGeom>
          <a:noFill/>
          <a:ln w="38100" cap="flat" cmpd="sng">
            <a:solidFill>
              <a:srgbClr val="009BB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7" name="Google Shape;637;p56"/>
          <p:cNvSpPr/>
          <p:nvPr/>
        </p:nvSpPr>
        <p:spPr>
          <a:xfrm>
            <a:off x="169695" y="2411075"/>
            <a:ext cx="1272605" cy="221897"/>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8" name="Google Shape;638;p56"/>
          <p:cNvSpPr txBox="1"/>
          <p:nvPr/>
        </p:nvSpPr>
        <p:spPr>
          <a:xfrm>
            <a:off x="2134224" y="2356702"/>
            <a:ext cx="4395247" cy="369332"/>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rgbClr val="002060"/>
                </a:solidFill>
                <a:latin typeface="Times New Roman"/>
                <a:ea typeface="Times New Roman"/>
                <a:cs typeface="Times New Roman"/>
                <a:sym typeface="Times New Roman"/>
              </a:rPr>
              <a:t>Ders programını görmek için tıklayınız.</a:t>
            </a:r>
            <a:endParaRPr/>
          </a:p>
        </p:txBody>
      </p:sp>
      <p:cxnSp>
        <p:nvCxnSpPr>
          <p:cNvPr id="639" name="Google Shape;639;p56"/>
          <p:cNvCxnSpPr/>
          <p:nvPr/>
        </p:nvCxnSpPr>
        <p:spPr>
          <a:xfrm rot="10800000" flipH="1">
            <a:off x="1442300" y="2436463"/>
            <a:ext cx="691800" cy="110700"/>
          </a:xfrm>
          <a:prstGeom prst="curvedConnector3">
            <a:avLst>
              <a:gd name="adj1" fmla="val 50000"/>
            </a:avLst>
          </a:prstGeom>
          <a:noFill/>
          <a:ln w="57150" cap="flat" cmpd="sng">
            <a:solidFill>
              <a:schemeClr val="accent1"/>
            </a:solidFill>
            <a:prstDash val="solid"/>
            <a:miter lim="800000"/>
            <a:headEnd type="none" w="sm" len="sm"/>
            <a:tailEnd type="triangle" w="med" len="med"/>
          </a:ln>
        </p:spPr>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57"/>
          <p:cNvSpPr txBox="1">
            <a:spLocks noGrp="1"/>
          </p:cNvSpPr>
          <p:nvPr>
            <p:ph type="ctrTitle"/>
          </p:nvPr>
        </p:nvSpPr>
        <p:spPr>
          <a:xfrm>
            <a:off x="859250" y="5723208"/>
            <a:ext cx="7772400" cy="83428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2800"/>
              <a:buFont typeface="Times New Roman"/>
              <a:buNone/>
            </a:pPr>
            <a:r>
              <a:rPr lang="tr-TR"/>
              <a:t>KÜTAHYA SAĞLIK BİLİMLERİ ÜNİVERSİTESİ</a:t>
            </a:r>
            <a:endParaRPr/>
          </a:p>
        </p:txBody>
      </p:sp>
      <p:sp>
        <p:nvSpPr>
          <p:cNvPr id="645" name="Google Shape;645;p57"/>
          <p:cNvSpPr txBox="1">
            <a:spLocks noGrp="1"/>
          </p:cNvSpPr>
          <p:nvPr>
            <p:ph type="subTitle" idx="1"/>
          </p:nvPr>
        </p:nvSpPr>
        <p:spPr>
          <a:xfrm>
            <a:off x="1316450" y="2091446"/>
            <a:ext cx="6858000" cy="1337554"/>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Clr>
                <a:srgbClr val="34AFC0"/>
              </a:buClr>
              <a:buSzPts val="3200"/>
              <a:buNone/>
            </a:pPr>
            <a:r>
              <a:rPr lang="tr-TR" sz="3200" b="1">
                <a:solidFill>
                  <a:srgbClr val="34AFC0"/>
                </a:solidFill>
                <a:latin typeface="Times New Roman"/>
                <a:ea typeface="Times New Roman"/>
                <a:cs typeface="Times New Roman"/>
                <a:sym typeface="Times New Roman"/>
              </a:rPr>
              <a:t>DIŞ İLİŞKİLER BİRİMİ VE</a:t>
            </a:r>
            <a:endParaRPr/>
          </a:p>
          <a:p>
            <a:pPr marL="0" lvl="0" indent="0" algn="ctr" rtl="0">
              <a:lnSpc>
                <a:spcPct val="150000"/>
              </a:lnSpc>
              <a:spcBef>
                <a:spcPts val="1000"/>
              </a:spcBef>
              <a:spcAft>
                <a:spcPts val="0"/>
              </a:spcAft>
              <a:buClr>
                <a:srgbClr val="34AFC0"/>
              </a:buClr>
              <a:buSzPts val="3200"/>
              <a:buNone/>
            </a:pPr>
            <a:r>
              <a:rPr lang="tr-TR" sz="3200" b="1">
                <a:solidFill>
                  <a:srgbClr val="34AFC0"/>
                </a:solidFill>
                <a:latin typeface="Times New Roman"/>
                <a:ea typeface="Times New Roman"/>
                <a:cs typeface="Times New Roman"/>
                <a:sym typeface="Times New Roman"/>
              </a:rPr>
              <a:t> BAĞLI KOORDİNATÖRLÜKLER</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58"/>
          <p:cNvSpPr txBox="1">
            <a:spLocks noGrp="1"/>
          </p:cNvSpPr>
          <p:nvPr>
            <p:ph type="title"/>
          </p:nvPr>
        </p:nvSpPr>
        <p:spPr>
          <a:xfrm>
            <a:off x="1580758" y="2351119"/>
            <a:ext cx="5753400" cy="742500"/>
          </a:xfrm>
          <a:prstGeom prst="rect">
            <a:avLst/>
          </a:prstGeom>
          <a:solidFill>
            <a:schemeClr val="lt1"/>
          </a:solidFill>
          <a:ln w="57150" cap="flat" cmpd="sng">
            <a:solidFill>
              <a:srgbClr val="F2F2F2"/>
            </a:solidFill>
            <a:prstDash val="solid"/>
            <a:miter lim="800000"/>
            <a:headEnd type="none" w="sm" len="sm"/>
            <a:tailEnd type="none" w="sm" len="sm"/>
          </a:ln>
        </p:spPr>
        <p:txBody>
          <a:bodyPr spcFirstLastPara="1" wrap="square" lIns="91425" tIns="45700" rIns="91425" bIns="45700" anchor="ctr" anchorCtr="0">
            <a:spAutoFit/>
          </a:bodyPr>
          <a:lstStyle/>
          <a:p>
            <a:pPr marL="0" lvl="0" indent="0" algn="ctr" rtl="0">
              <a:lnSpc>
                <a:spcPct val="150000"/>
              </a:lnSpc>
              <a:spcBef>
                <a:spcPts val="0"/>
              </a:spcBef>
              <a:spcAft>
                <a:spcPts val="0"/>
              </a:spcAft>
              <a:buClr>
                <a:schemeClr val="dk1"/>
              </a:buClr>
              <a:buSzPts val="3200"/>
              <a:buFont typeface="Verdana"/>
              <a:buNone/>
            </a:pPr>
            <a:endParaRPr sz="3200" b="1">
              <a:solidFill>
                <a:srgbClr val="34AFC0"/>
              </a:solidFill>
              <a:latin typeface="Times New Roman"/>
              <a:ea typeface="Times New Roman"/>
              <a:cs typeface="Times New Roman"/>
              <a:sym typeface="Times New Roman"/>
            </a:endParaRPr>
          </a:p>
        </p:txBody>
      </p:sp>
      <p:pic>
        <p:nvPicPr>
          <p:cNvPr id="651" name="Google Shape;651;p58"/>
          <p:cNvPicPr preferRelativeResize="0"/>
          <p:nvPr/>
        </p:nvPicPr>
        <p:blipFill rotWithShape="1">
          <a:blip r:embed="rId3">
            <a:alphaModFix/>
          </a:blip>
          <a:srcRect/>
          <a:stretch/>
        </p:blipFill>
        <p:spPr>
          <a:xfrm>
            <a:off x="281354" y="1740311"/>
            <a:ext cx="8479188" cy="368709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EBELİK BÖLÜMÜ AKADEMİK KADRO</a:t>
            </a:r>
            <a:endParaRPr lang="tr-TR" dirty="0"/>
          </a:p>
        </p:txBody>
      </p:sp>
      <p:sp>
        <p:nvSpPr>
          <p:cNvPr id="4" name="Google Shape;234;p18"/>
          <p:cNvSpPr txBox="1"/>
          <p:nvPr/>
        </p:nvSpPr>
        <p:spPr>
          <a:xfrm>
            <a:off x="-405988" y="3400934"/>
            <a:ext cx="2430971" cy="103870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tr-TR" sz="1100" b="1" dirty="0">
                <a:solidFill>
                  <a:schemeClr val="dk1"/>
                </a:solidFill>
                <a:latin typeface="Times New Roman"/>
                <a:ea typeface="Times New Roman"/>
                <a:cs typeface="Times New Roman"/>
                <a:sym typeface="Times New Roman"/>
              </a:rPr>
              <a:t>Ebelik Bölümü Başkanı</a:t>
            </a:r>
            <a:endParaRPr dirty="0"/>
          </a:p>
          <a:p>
            <a:pPr marL="0" marR="0" lvl="0" indent="0" algn="ctr" rtl="0">
              <a:lnSpc>
                <a:spcPct val="150000"/>
              </a:lnSpc>
              <a:spcBef>
                <a:spcPts val="0"/>
              </a:spcBef>
              <a:spcAft>
                <a:spcPts val="0"/>
              </a:spcAft>
              <a:buNone/>
            </a:pPr>
            <a:r>
              <a:rPr lang="tr-TR" sz="1100" dirty="0">
                <a:solidFill>
                  <a:schemeClr val="dk1"/>
                </a:solidFill>
                <a:latin typeface="Times New Roman"/>
                <a:ea typeface="Times New Roman"/>
                <a:cs typeface="Times New Roman"/>
                <a:sym typeface="Times New Roman"/>
              </a:rPr>
              <a:t>Dr. </a:t>
            </a:r>
            <a:r>
              <a:rPr lang="tr-TR" sz="1100" dirty="0" err="1">
                <a:solidFill>
                  <a:schemeClr val="dk1"/>
                </a:solidFill>
                <a:latin typeface="Times New Roman"/>
                <a:ea typeface="Times New Roman"/>
                <a:cs typeface="Times New Roman"/>
                <a:sym typeface="Times New Roman"/>
              </a:rPr>
              <a:t>Öğr</a:t>
            </a:r>
            <a:r>
              <a:rPr lang="tr-TR" sz="1100" dirty="0">
                <a:solidFill>
                  <a:schemeClr val="dk1"/>
                </a:solidFill>
                <a:latin typeface="Times New Roman"/>
                <a:ea typeface="Times New Roman"/>
                <a:cs typeface="Times New Roman"/>
                <a:sym typeface="Times New Roman"/>
              </a:rPr>
              <a:t>. Üyesi </a:t>
            </a:r>
            <a:endParaRPr lang="tr-TR" sz="1100" dirty="0" smtClean="0">
              <a:solidFill>
                <a:schemeClr val="dk1"/>
              </a:solidFill>
              <a:latin typeface="Times New Roman"/>
              <a:ea typeface="Times New Roman"/>
              <a:cs typeface="Times New Roman"/>
              <a:sym typeface="Times New Roman"/>
            </a:endParaRPr>
          </a:p>
          <a:p>
            <a:pPr marL="0" marR="0" lvl="0" indent="0" algn="ctr" rtl="0">
              <a:lnSpc>
                <a:spcPct val="150000"/>
              </a:lnSpc>
              <a:spcBef>
                <a:spcPts val="0"/>
              </a:spcBef>
              <a:spcAft>
                <a:spcPts val="0"/>
              </a:spcAft>
              <a:buNone/>
            </a:pPr>
            <a:r>
              <a:rPr lang="tr-TR" sz="1100" dirty="0" smtClean="0">
                <a:solidFill>
                  <a:schemeClr val="dk1"/>
                </a:solidFill>
                <a:latin typeface="Times New Roman"/>
                <a:ea typeface="Times New Roman"/>
                <a:cs typeface="Times New Roman"/>
                <a:sym typeface="Times New Roman"/>
              </a:rPr>
              <a:t>Ayşegül </a:t>
            </a:r>
            <a:r>
              <a:rPr lang="tr-TR" sz="1100" dirty="0">
                <a:solidFill>
                  <a:schemeClr val="dk1"/>
                </a:solidFill>
                <a:latin typeface="Times New Roman"/>
                <a:ea typeface="Times New Roman"/>
                <a:cs typeface="Times New Roman"/>
                <a:sym typeface="Times New Roman"/>
              </a:rPr>
              <a:t>Durmaz</a:t>
            </a:r>
            <a:endParaRPr dirty="0"/>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pic>
        <p:nvPicPr>
          <p:cNvPr id="7" name="Resim 6"/>
          <p:cNvPicPr>
            <a:picLocks noChangeAspect="1"/>
          </p:cNvPicPr>
          <p:nvPr/>
        </p:nvPicPr>
        <p:blipFill rotWithShape="1">
          <a:blip r:embed="rId2"/>
          <a:srcRect l="15519" t="21267" r="47903" b="28127"/>
          <a:stretch/>
        </p:blipFill>
        <p:spPr>
          <a:xfrm>
            <a:off x="1740309" y="1805258"/>
            <a:ext cx="1589261" cy="1680364"/>
          </a:xfrm>
          <a:prstGeom prst="rect">
            <a:avLst/>
          </a:prstGeom>
        </p:spPr>
      </p:pic>
      <p:sp>
        <p:nvSpPr>
          <p:cNvPr id="8" name="Google Shape;234;p18"/>
          <p:cNvSpPr txBox="1"/>
          <p:nvPr/>
        </p:nvSpPr>
        <p:spPr>
          <a:xfrm>
            <a:off x="1318049" y="3439190"/>
            <a:ext cx="2273230" cy="78479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tr-TR" sz="1100" dirty="0" smtClean="0">
                <a:solidFill>
                  <a:schemeClr val="dk1"/>
                </a:solidFill>
                <a:latin typeface="Times New Roman"/>
                <a:ea typeface="Times New Roman"/>
                <a:cs typeface="Times New Roman"/>
                <a:sym typeface="Times New Roman"/>
              </a:rPr>
              <a:t>Dr</a:t>
            </a:r>
            <a:r>
              <a:rPr lang="tr-TR" sz="1100" dirty="0">
                <a:solidFill>
                  <a:schemeClr val="dk1"/>
                </a:solidFill>
                <a:latin typeface="Times New Roman"/>
                <a:ea typeface="Times New Roman"/>
                <a:cs typeface="Times New Roman"/>
                <a:sym typeface="Times New Roman"/>
              </a:rPr>
              <a:t>. </a:t>
            </a:r>
            <a:r>
              <a:rPr lang="tr-TR" sz="1100" dirty="0" err="1">
                <a:solidFill>
                  <a:schemeClr val="dk1"/>
                </a:solidFill>
                <a:latin typeface="Times New Roman"/>
                <a:ea typeface="Times New Roman"/>
                <a:cs typeface="Times New Roman"/>
                <a:sym typeface="Times New Roman"/>
              </a:rPr>
              <a:t>Öğr</a:t>
            </a:r>
            <a:r>
              <a:rPr lang="tr-TR" sz="1100" dirty="0">
                <a:solidFill>
                  <a:schemeClr val="dk1"/>
                </a:solidFill>
                <a:latin typeface="Times New Roman"/>
                <a:ea typeface="Times New Roman"/>
                <a:cs typeface="Times New Roman"/>
                <a:sym typeface="Times New Roman"/>
              </a:rPr>
              <a:t>. Üyesi </a:t>
            </a:r>
            <a:endParaRPr lang="tr-TR" sz="1100" dirty="0" smtClean="0">
              <a:solidFill>
                <a:schemeClr val="dk1"/>
              </a:solidFill>
              <a:latin typeface="Times New Roman"/>
              <a:ea typeface="Times New Roman"/>
              <a:cs typeface="Times New Roman"/>
              <a:sym typeface="Times New Roman"/>
            </a:endParaRPr>
          </a:p>
          <a:p>
            <a:pPr marL="0" marR="0" lvl="0" indent="0" algn="ctr" rtl="0">
              <a:lnSpc>
                <a:spcPct val="150000"/>
              </a:lnSpc>
              <a:spcBef>
                <a:spcPts val="0"/>
              </a:spcBef>
              <a:spcAft>
                <a:spcPts val="0"/>
              </a:spcAft>
              <a:buNone/>
            </a:pPr>
            <a:r>
              <a:rPr lang="tr-TR" sz="1100" dirty="0" smtClean="0">
                <a:solidFill>
                  <a:schemeClr val="dk1"/>
                </a:solidFill>
                <a:latin typeface="Times New Roman"/>
                <a:ea typeface="Times New Roman"/>
                <a:cs typeface="Times New Roman"/>
                <a:sym typeface="Times New Roman"/>
              </a:rPr>
              <a:t>Elif Tuğçe Çitil</a:t>
            </a:r>
            <a:endParaRPr dirty="0"/>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pic>
        <p:nvPicPr>
          <p:cNvPr id="9" name="Resim 8"/>
          <p:cNvPicPr>
            <a:picLocks noChangeAspect="1"/>
          </p:cNvPicPr>
          <p:nvPr/>
        </p:nvPicPr>
        <p:blipFill rotWithShape="1">
          <a:blip r:embed="rId3"/>
          <a:srcRect/>
          <a:stretch/>
        </p:blipFill>
        <p:spPr>
          <a:xfrm>
            <a:off x="3447485" y="1819391"/>
            <a:ext cx="1646752" cy="1646752"/>
          </a:xfrm>
          <a:prstGeom prst="rect">
            <a:avLst/>
          </a:prstGeom>
        </p:spPr>
      </p:pic>
      <p:sp>
        <p:nvSpPr>
          <p:cNvPr id="10" name="Dikdörtgen 9"/>
          <p:cNvSpPr/>
          <p:nvPr/>
        </p:nvSpPr>
        <p:spPr>
          <a:xfrm>
            <a:off x="3096957" y="3466143"/>
            <a:ext cx="2311894" cy="600124"/>
          </a:xfrm>
          <a:prstGeom prst="rect">
            <a:avLst/>
          </a:prstGeom>
          <a:noFill/>
          <a:ln>
            <a:noFill/>
          </a:ln>
        </p:spPr>
        <p:txBody>
          <a:bodyPr spcFirstLastPara="1" wrap="square" lIns="91425" tIns="45700" rIns="91425" bIns="45700" anchor="t" anchorCtr="0">
            <a:spAutoFit/>
          </a:bodyPr>
          <a:lstStyle/>
          <a:p>
            <a:pPr algn="ctr">
              <a:lnSpc>
                <a:spcPct val="150000"/>
              </a:lnSpc>
            </a:pPr>
            <a:r>
              <a:rPr lang="tr-TR" sz="1100" dirty="0">
                <a:solidFill>
                  <a:schemeClr val="dk1"/>
                </a:solidFill>
                <a:latin typeface="Times New Roman"/>
                <a:ea typeface="Times New Roman"/>
                <a:cs typeface="Times New Roman"/>
                <a:sym typeface="Times New Roman"/>
              </a:rPr>
              <a:t>Dr. </a:t>
            </a:r>
            <a:r>
              <a:rPr lang="tr-TR" sz="1100" dirty="0" err="1">
                <a:solidFill>
                  <a:schemeClr val="dk1"/>
                </a:solidFill>
                <a:latin typeface="Times New Roman"/>
                <a:ea typeface="Times New Roman"/>
                <a:cs typeface="Times New Roman"/>
                <a:sym typeface="Times New Roman"/>
              </a:rPr>
              <a:t>Öğr</a:t>
            </a:r>
            <a:r>
              <a:rPr lang="tr-TR" sz="1100" dirty="0">
                <a:solidFill>
                  <a:schemeClr val="dk1"/>
                </a:solidFill>
                <a:latin typeface="Times New Roman"/>
                <a:ea typeface="Times New Roman"/>
                <a:cs typeface="Times New Roman"/>
                <a:sym typeface="Times New Roman"/>
              </a:rPr>
              <a:t>. Üyesi </a:t>
            </a:r>
            <a:endParaRPr lang="tr-TR" sz="1100" dirty="0" smtClean="0">
              <a:solidFill>
                <a:schemeClr val="dk1"/>
              </a:solidFill>
              <a:latin typeface="Times New Roman"/>
              <a:ea typeface="Times New Roman"/>
              <a:cs typeface="Times New Roman"/>
              <a:sym typeface="Times New Roman"/>
            </a:endParaRPr>
          </a:p>
          <a:p>
            <a:pPr algn="ctr">
              <a:lnSpc>
                <a:spcPct val="150000"/>
              </a:lnSpc>
            </a:pPr>
            <a:r>
              <a:rPr lang="tr-TR" sz="1100" dirty="0" smtClean="0">
                <a:solidFill>
                  <a:schemeClr val="dk1"/>
                </a:solidFill>
                <a:latin typeface="Times New Roman"/>
                <a:ea typeface="Times New Roman"/>
                <a:cs typeface="Times New Roman"/>
                <a:sym typeface="Times New Roman"/>
              </a:rPr>
              <a:t>Ayşegül </a:t>
            </a:r>
            <a:r>
              <a:rPr lang="tr-TR" sz="1100" dirty="0">
                <a:solidFill>
                  <a:schemeClr val="dk1"/>
                </a:solidFill>
                <a:latin typeface="Times New Roman"/>
                <a:ea typeface="Times New Roman"/>
                <a:cs typeface="Times New Roman"/>
                <a:sym typeface="Times New Roman"/>
              </a:rPr>
              <a:t>Unutkan </a:t>
            </a:r>
            <a:endParaRPr lang="tr-TR" sz="1100" dirty="0">
              <a:solidFill>
                <a:schemeClr val="dk1"/>
              </a:solidFill>
              <a:latin typeface="Times New Roman"/>
              <a:ea typeface="Times New Roman"/>
              <a:cs typeface="Times New Roman"/>
            </a:endParaRPr>
          </a:p>
        </p:txBody>
      </p:sp>
      <p:sp>
        <p:nvSpPr>
          <p:cNvPr id="14" name="Dikdörtgen 13"/>
          <p:cNvSpPr/>
          <p:nvPr/>
        </p:nvSpPr>
        <p:spPr>
          <a:xfrm>
            <a:off x="4826169" y="3498609"/>
            <a:ext cx="2311894" cy="600124"/>
          </a:xfrm>
          <a:prstGeom prst="rect">
            <a:avLst/>
          </a:prstGeom>
          <a:noFill/>
          <a:ln>
            <a:noFill/>
          </a:ln>
        </p:spPr>
        <p:txBody>
          <a:bodyPr spcFirstLastPara="1" wrap="square" lIns="91425" tIns="45700" rIns="91425" bIns="45700" anchor="t" anchorCtr="0">
            <a:spAutoFit/>
          </a:bodyPr>
          <a:lstStyle/>
          <a:p>
            <a:pPr algn="ctr">
              <a:lnSpc>
                <a:spcPct val="150000"/>
              </a:lnSpc>
            </a:pPr>
            <a:r>
              <a:rPr lang="tr-TR" sz="1100" dirty="0">
                <a:solidFill>
                  <a:schemeClr val="dk1"/>
                </a:solidFill>
                <a:latin typeface="Times New Roman"/>
                <a:ea typeface="Times New Roman"/>
                <a:cs typeface="Times New Roman"/>
                <a:sym typeface="Times New Roman"/>
              </a:rPr>
              <a:t>Dr. </a:t>
            </a:r>
            <a:r>
              <a:rPr lang="tr-TR" sz="1100" dirty="0" err="1">
                <a:solidFill>
                  <a:schemeClr val="dk1"/>
                </a:solidFill>
                <a:latin typeface="Times New Roman"/>
                <a:ea typeface="Times New Roman"/>
                <a:cs typeface="Times New Roman"/>
                <a:sym typeface="Times New Roman"/>
              </a:rPr>
              <a:t>Öğr</a:t>
            </a:r>
            <a:r>
              <a:rPr lang="tr-TR" sz="1100" dirty="0">
                <a:solidFill>
                  <a:schemeClr val="dk1"/>
                </a:solidFill>
                <a:latin typeface="Times New Roman"/>
                <a:ea typeface="Times New Roman"/>
                <a:cs typeface="Times New Roman"/>
                <a:sym typeface="Times New Roman"/>
              </a:rPr>
              <a:t>. Üyesi </a:t>
            </a:r>
            <a:endParaRPr lang="tr-TR" sz="1100" dirty="0" smtClean="0">
              <a:solidFill>
                <a:schemeClr val="dk1"/>
              </a:solidFill>
              <a:latin typeface="Times New Roman"/>
              <a:ea typeface="Times New Roman"/>
              <a:cs typeface="Times New Roman"/>
              <a:sym typeface="Times New Roman"/>
            </a:endParaRPr>
          </a:p>
          <a:p>
            <a:pPr algn="ctr">
              <a:lnSpc>
                <a:spcPct val="150000"/>
              </a:lnSpc>
            </a:pPr>
            <a:r>
              <a:rPr lang="tr-TR" sz="1100" dirty="0" smtClean="0">
                <a:solidFill>
                  <a:schemeClr val="dk1"/>
                </a:solidFill>
                <a:latin typeface="Times New Roman"/>
                <a:ea typeface="Times New Roman"/>
                <a:cs typeface="Times New Roman"/>
                <a:sym typeface="Times New Roman"/>
              </a:rPr>
              <a:t>Hülya Tosun</a:t>
            </a:r>
            <a:endParaRPr lang="tr-TR" sz="1100" dirty="0">
              <a:solidFill>
                <a:schemeClr val="dk1"/>
              </a:solidFill>
              <a:latin typeface="Times New Roman"/>
              <a:ea typeface="Times New Roman"/>
              <a:cs typeface="Times New Roman"/>
            </a:endParaRPr>
          </a:p>
        </p:txBody>
      </p:sp>
      <p:pic>
        <p:nvPicPr>
          <p:cNvPr id="16" name="Resim 15"/>
          <p:cNvPicPr>
            <a:picLocks noChangeAspect="1"/>
          </p:cNvPicPr>
          <p:nvPr/>
        </p:nvPicPr>
        <p:blipFill rotWithShape="1">
          <a:blip r:embed="rId4"/>
          <a:srcRect l="1" t="17964" r="19421" b="1"/>
          <a:stretch/>
        </p:blipFill>
        <p:spPr>
          <a:xfrm>
            <a:off x="7314311" y="1907066"/>
            <a:ext cx="1491785" cy="1518759"/>
          </a:xfrm>
          <a:prstGeom prst="rect">
            <a:avLst/>
          </a:prstGeom>
        </p:spPr>
      </p:pic>
      <p:sp>
        <p:nvSpPr>
          <p:cNvPr id="18" name="Dikdörtgen 17"/>
          <p:cNvSpPr/>
          <p:nvPr/>
        </p:nvSpPr>
        <p:spPr>
          <a:xfrm>
            <a:off x="6977081" y="3400934"/>
            <a:ext cx="2311894" cy="600124"/>
          </a:xfrm>
          <a:prstGeom prst="rect">
            <a:avLst/>
          </a:prstGeom>
          <a:noFill/>
          <a:ln>
            <a:noFill/>
          </a:ln>
        </p:spPr>
        <p:txBody>
          <a:bodyPr spcFirstLastPara="1" wrap="square" lIns="91425" tIns="45700" rIns="91425" bIns="45700" anchor="t" anchorCtr="0">
            <a:spAutoFit/>
          </a:bodyPr>
          <a:lstStyle/>
          <a:p>
            <a:pPr algn="ctr">
              <a:lnSpc>
                <a:spcPct val="150000"/>
              </a:lnSpc>
            </a:pPr>
            <a:r>
              <a:rPr lang="tr-TR" sz="1100" dirty="0">
                <a:solidFill>
                  <a:schemeClr val="dk1"/>
                </a:solidFill>
                <a:latin typeface="Times New Roman"/>
                <a:ea typeface="Times New Roman"/>
                <a:cs typeface="Times New Roman"/>
                <a:sym typeface="Times New Roman"/>
              </a:rPr>
              <a:t>Dr. </a:t>
            </a:r>
            <a:r>
              <a:rPr lang="tr-TR" sz="1100" dirty="0" err="1">
                <a:solidFill>
                  <a:schemeClr val="dk1"/>
                </a:solidFill>
                <a:latin typeface="Times New Roman"/>
                <a:ea typeface="Times New Roman"/>
                <a:cs typeface="Times New Roman"/>
                <a:sym typeface="Times New Roman"/>
              </a:rPr>
              <a:t>Öğr</a:t>
            </a:r>
            <a:r>
              <a:rPr lang="tr-TR" sz="1100" dirty="0">
                <a:solidFill>
                  <a:schemeClr val="dk1"/>
                </a:solidFill>
                <a:latin typeface="Times New Roman"/>
                <a:ea typeface="Times New Roman"/>
                <a:cs typeface="Times New Roman"/>
                <a:sym typeface="Times New Roman"/>
              </a:rPr>
              <a:t>. Üyesi </a:t>
            </a:r>
            <a:endParaRPr lang="tr-TR" sz="1100" dirty="0" smtClean="0">
              <a:solidFill>
                <a:schemeClr val="dk1"/>
              </a:solidFill>
              <a:latin typeface="Times New Roman"/>
              <a:ea typeface="Times New Roman"/>
              <a:cs typeface="Times New Roman"/>
              <a:sym typeface="Times New Roman"/>
            </a:endParaRPr>
          </a:p>
          <a:p>
            <a:pPr algn="ctr">
              <a:lnSpc>
                <a:spcPct val="150000"/>
              </a:lnSpc>
            </a:pPr>
            <a:r>
              <a:rPr lang="tr-TR" sz="1100" dirty="0" smtClean="0">
                <a:solidFill>
                  <a:schemeClr val="dk1"/>
                </a:solidFill>
                <a:latin typeface="Times New Roman"/>
                <a:ea typeface="Times New Roman"/>
                <a:cs typeface="Times New Roman"/>
                <a:sym typeface="Times New Roman"/>
              </a:rPr>
              <a:t>Feyza Aktaş Reyhan</a:t>
            </a:r>
            <a:endParaRPr lang="tr-TR" sz="1100" dirty="0">
              <a:solidFill>
                <a:schemeClr val="dk1"/>
              </a:solidFill>
              <a:latin typeface="Times New Roman"/>
              <a:ea typeface="Times New Roman"/>
              <a:cs typeface="Times New Roman"/>
            </a:endParaRPr>
          </a:p>
        </p:txBody>
      </p:sp>
      <p:pic>
        <p:nvPicPr>
          <p:cNvPr id="20" name="Resim 19"/>
          <p:cNvPicPr>
            <a:picLocks noChangeAspect="1"/>
          </p:cNvPicPr>
          <p:nvPr/>
        </p:nvPicPr>
        <p:blipFill rotWithShape="1">
          <a:blip r:embed="rId5"/>
          <a:srcRect l="30208" t="28382" r="4200"/>
          <a:stretch/>
        </p:blipFill>
        <p:spPr>
          <a:xfrm>
            <a:off x="49662" y="4273762"/>
            <a:ext cx="1489364" cy="1626199"/>
          </a:xfrm>
          <a:prstGeom prst="rect">
            <a:avLst/>
          </a:prstGeom>
        </p:spPr>
      </p:pic>
      <p:sp>
        <p:nvSpPr>
          <p:cNvPr id="22" name="Dikdörtgen 21"/>
          <p:cNvSpPr/>
          <p:nvPr/>
        </p:nvSpPr>
        <p:spPr>
          <a:xfrm>
            <a:off x="-334308" y="5859710"/>
            <a:ext cx="2311894" cy="346208"/>
          </a:xfrm>
          <a:prstGeom prst="rect">
            <a:avLst/>
          </a:prstGeom>
          <a:noFill/>
          <a:ln>
            <a:noFill/>
          </a:ln>
        </p:spPr>
        <p:txBody>
          <a:bodyPr spcFirstLastPara="1" wrap="square" lIns="91425" tIns="45700" rIns="91425" bIns="45700" anchor="t" anchorCtr="0">
            <a:spAutoFit/>
          </a:bodyPr>
          <a:lstStyle/>
          <a:p>
            <a:pPr algn="ctr">
              <a:lnSpc>
                <a:spcPct val="150000"/>
              </a:lnSpc>
            </a:pPr>
            <a:r>
              <a:rPr lang="tr-TR" sz="1100" dirty="0">
                <a:solidFill>
                  <a:schemeClr val="dk1"/>
                </a:solidFill>
                <a:latin typeface="Times New Roman"/>
                <a:ea typeface="Times New Roman"/>
                <a:cs typeface="Times New Roman"/>
                <a:sym typeface="Times New Roman"/>
              </a:rPr>
              <a:t>Dr. </a:t>
            </a:r>
            <a:r>
              <a:rPr lang="tr-TR" sz="1100" dirty="0" err="1">
                <a:solidFill>
                  <a:schemeClr val="dk1"/>
                </a:solidFill>
                <a:latin typeface="Times New Roman"/>
                <a:ea typeface="Times New Roman"/>
                <a:cs typeface="Times New Roman"/>
                <a:sym typeface="Times New Roman"/>
              </a:rPr>
              <a:t>Öğr</a:t>
            </a:r>
            <a:r>
              <a:rPr lang="tr-TR" sz="1100" dirty="0">
                <a:solidFill>
                  <a:schemeClr val="dk1"/>
                </a:solidFill>
                <a:latin typeface="Times New Roman"/>
                <a:ea typeface="Times New Roman"/>
                <a:cs typeface="Times New Roman"/>
                <a:sym typeface="Times New Roman"/>
              </a:rPr>
              <a:t>. Üyesi </a:t>
            </a:r>
            <a:r>
              <a:rPr lang="tr-TR" sz="1100" dirty="0" smtClean="0">
                <a:solidFill>
                  <a:schemeClr val="dk1"/>
                </a:solidFill>
                <a:latin typeface="Times New Roman"/>
                <a:ea typeface="Times New Roman"/>
                <a:cs typeface="Times New Roman"/>
                <a:sym typeface="Times New Roman"/>
              </a:rPr>
              <a:t>Ayfer Eser</a:t>
            </a:r>
            <a:endParaRPr lang="tr-TR" sz="1100" dirty="0">
              <a:solidFill>
                <a:schemeClr val="dk1"/>
              </a:solidFill>
              <a:latin typeface="Times New Roman"/>
              <a:ea typeface="Times New Roman"/>
              <a:cs typeface="Times New Roman"/>
            </a:endParaRPr>
          </a:p>
        </p:txBody>
      </p:sp>
      <p:pic>
        <p:nvPicPr>
          <p:cNvPr id="24" name="Resim 23"/>
          <p:cNvPicPr>
            <a:picLocks noChangeAspect="1"/>
          </p:cNvPicPr>
          <p:nvPr/>
        </p:nvPicPr>
        <p:blipFill rotWithShape="1">
          <a:blip r:embed="rId6"/>
          <a:srcRect t="18634" r="24295"/>
          <a:stretch/>
        </p:blipFill>
        <p:spPr>
          <a:xfrm>
            <a:off x="1708688" y="4276051"/>
            <a:ext cx="1510911" cy="1623911"/>
          </a:xfrm>
          <a:prstGeom prst="rect">
            <a:avLst/>
          </a:prstGeom>
        </p:spPr>
      </p:pic>
      <p:sp>
        <p:nvSpPr>
          <p:cNvPr id="25" name="Dikdörtgen 24"/>
          <p:cNvSpPr/>
          <p:nvPr/>
        </p:nvSpPr>
        <p:spPr>
          <a:xfrm>
            <a:off x="1205609" y="5870732"/>
            <a:ext cx="2311894" cy="346208"/>
          </a:xfrm>
          <a:prstGeom prst="rect">
            <a:avLst/>
          </a:prstGeom>
          <a:noFill/>
          <a:ln>
            <a:noFill/>
          </a:ln>
        </p:spPr>
        <p:txBody>
          <a:bodyPr spcFirstLastPara="1" wrap="square" lIns="91425" tIns="45700" rIns="91425" bIns="45700" anchor="t" anchorCtr="0">
            <a:spAutoFit/>
          </a:bodyPr>
          <a:lstStyle/>
          <a:p>
            <a:pPr algn="ctr">
              <a:lnSpc>
                <a:spcPct val="150000"/>
              </a:lnSpc>
            </a:pPr>
            <a:r>
              <a:rPr lang="tr-TR" sz="1100" dirty="0" err="1" smtClean="0">
                <a:solidFill>
                  <a:schemeClr val="dk1"/>
                </a:solidFill>
                <a:latin typeface="Times New Roman"/>
                <a:ea typeface="Times New Roman"/>
                <a:cs typeface="Times New Roman"/>
                <a:sym typeface="Times New Roman"/>
              </a:rPr>
              <a:t>Öğr</a:t>
            </a:r>
            <a:r>
              <a:rPr lang="tr-TR" sz="1100" dirty="0">
                <a:solidFill>
                  <a:schemeClr val="dk1"/>
                </a:solidFill>
                <a:latin typeface="Times New Roman"/>
                <a:ea typeface="Times New Roman"/>
                <a:cs typeface="Times New Roman"/>
                <a:sym typeface="Times New Roman"/>
              </a:rPr>
              <a:t>. </a:t>
            </a:r>
            <a:r>
              <a:rPr lang="tr-TR" sz="1100" dirty="0" smtClean="0">
                <a:solidFill>
                  <a:schemeClr val="dk1"/>
                </a:solidFill>
                <a:latin typeface="Times New Roman"/>
                <a:ea typeface="Times New Roman"/>
                <a:cs typeface="Times New Roman"/>
                <a:sym typeface="Times New Roman"/>
              </a:rPr>
              <a:t>Gör. Ebru Ertaş</a:t>
            </a:r>
            <a:endParaRPr lang="tr-TR" sz="1100" dirty="0">
              <a:solidFill>
                <a:schemeClr val="dk1"/>
              </a:solidFill>
              <a:latin typeface="Times New Roman"/>
              <a:ea typeface="Times New Roman"/>
              <a:cs typeface="Times New Roman"/>
            </a:endParaRPr>
          </a:p>
        </p:txBody>
      </p:sp>
      <p:pic>
        <p:nvPicPr>
          <p:cNvPr id="27" name="Resim 26"/>
          <p:cNvPicPr>
            <a:picLocks noChangeAspect="1"/>
          </p:cNvPicPr>
          <p:nvPr/>
        </p:nvPicPr>
        <p:blipFill>
          <a:blip r:embed="rId7"/>
          <a:stretch>
            <a:fillRect/>
          </a:stretch>
        </p:blipFill>
        <p:spPr>
          <a:xfrm>
            <a:off x="3318550" y="4453906"/>
            <a:ext cx="1452528" cy="1452528"/>
          </a:xfrm>
          <a:prstGeom prst="rect">
            <a:avLst/>
          </a:prstGeom>
        </p:spPr>
      </p:pic>
      <p:sp>
        <p:nvSpPr>
          <p:cNvPr id="28" name="Dikdörtgen 27"/>
          <p:cNvSpPr/>
          <p:nvPr/>
        </p:nvSpPr>
        <p:spPr>
          <a:xfrm>
            <a:off x="2782343" y="5870732"/>
            <a:ext cx="2311894" cy="346208"/>
          </a:xfrm>
          <a:prstGeom prst="rect">
            <a:avLst/>
          </a:prstGeom>
          <a:noFill/>
          <a:ln>
            <a:noFill/>
          </a:ln>
        </p:spPr>
        <p:txBody>
          <a:bodyPr spcFirstLastPara="1" wrap="square" lIns="91425" tIns="45700" rIns="91425" bIns="45700" anchor="t" anchorCtr="0">
            <a:spAutoFit/>
          </a:bodyPr>
          <a:lstStyle/>
          <a:p>
            <a:pPr algn="ctr">
              <a:lnSpc>
                <a:spcPct val="150000"/>
              </a:lnSpc>
            </a:pPr>
            <a:r>
              <a:rPr lang="tr-TR" sz="1100" dirty="0" err="1" smtClean="0">
                <a:solidFill>
                  <a:schemeClr val="dk1"/>
                </a:solidFill>
                <a:latin typeface="Times New Roman"/>
                <a:ea typeface="Times New Roman"/>
                <a:cs typeface="Times New Roman"/>
                <a:sym typeface="Times New Roman"/>
              </a:rPr>
              <a:t>Öğr</a:t>
            </a:r>
            <a:r>
              <a:rPr lang="tr-TR" sz="1100" dirty="0">
                <a:solidFill>
                  <a:schemeClr val="dk1"/>
                </a:solidFill>
                <a:latin typeface="Times New Roman"/>
                <a:ea typeface="Times New Roman"/>
                <a:cs typeface="Times New Roman"/>
                <a:sym typeface="Times New Roman"/>
              </a:rPr>
              <a:t>. </a:t>
            </a:r>
            <a:r>
              <a:rPr lang="tr-TR" sz="1100" dirty="0" smtClean="0">
                <a:solidFill>
                  <a:schemeClr val="dk1"/>
                </a:solidFill>
                <a:latin typeface="Times New Roman"/>
                <a:ea typeface="Times New Roman"/>
                <a:cs typeface="Times New Roman"/>
                <a:sym typeface="Times New Roman"/>
              </a:rPr>
              <a:t>Gör. İmran Boylu Gülek</a:t>
            </a:r>
            <a:endParaRPr lang="tr-TR" sz="1100" dirty="0">
              <a:solidFill>
                <a:schemeClr val="dk1"/>
              </a:solidFill>
              <a:latin typeface="Times New Roman"/>
              <a:ea typeface="Times New Roman"/>
              <a:cs typeface="Times New Roman"/>
            </a:endParaRPr>
          </a:p>
        </p:txBody>
      </p:sp>
      <p:sp>
        <p:nvSpPr>
          <p:cNvPr id="29" name="Dikdörtgen 28"/>
          <p:cNvSpPr/>
          <p:nvPr/>
        </p:nvSpPr>
        <p:spPr>
          <a:xfrm>
            <a:off x="4755113" y="5872927"/>
            <a:ext cx="1545616" cy="346208"/>
          </a:xfrm>
          <a:prstGeom prst="rect">
            <a:avLst/>
          </a:prstGeom>
          <a:noFill/>
          <a:ln>
            <a:noFill/>
          </a:ln>
        </p:spPr>
        <p:txBody>
          <a:bodyPr spcFirstLastPara="1" wrap="square" lIns="91425" tIns="45700" rIns="91425" bIns="45700" anchor="t" anchorCtr="0">
            <a:spAutoFit/>
          </a:bodyPr>
          <a:lstStyle/>
          <a:p>
            <a:pPr algn="ctr">
              <a:lnSpc>
                <a:spcPct val="150000"/>
              </a:lnSpc>
            </a:pPr>
            <a:r>
              <a:rPr lang="tr-TR" sz="1100" dirty="0" err="1">
                <a:solidFill>
                  <a:schemeClr val="dk1"/>
                </a:solidFill>
                <a:latin typeface="Times New Roman"/>
                <a:ea typeface="Times New Roman"/>
                <a:cs typeface="Times New Roman"/>
              </a:rPr>
              <a:t>Öğr</a:t>
            </a:r>
            <a:r>
              <a:rPr lang="tr-TR" sz="1100" dirty="0">
                <a:solidFill>
                  <a:schemeClr val="dk1"/>
                </a:solidFill>
                <a:latin typeface="Times New Roman"/>
                <a:ea typeface="Times New Roman"/>
                <a:cs typeface="Times New Roman"/>
              </a:rPr>
              <a:t>. Gör. </a:t>
            </a:r>
            <a:r>
              <a:rPr lang="tr-TR" sz="1100" dirty="0" err="1">
                <a:solidFill>
                  <a:schemeClr val="dk1"/>
                </a:solidFill>
                <a:latin typeface="Times New Roman"/>
                <a:ea typeface="Times New Roman"/>
                <a:cs typeface="Times New Roman"/>
              </a:rPr>
              <a:t>Buşra</a:t>
            </a:r>
            <a:r>
              <a:rPr lang="tr-TR" sz="1100" dirty="0">
                <a:solidFill>
                  <a:schemeClr val="dk1"/>
                </a:solidFill>
                <a:latin typeface="Times New Roman"/>
                <a:ea typeface="Times New Roman"/>
                <a:cs typeface="Times New Roman"/>
              </a:rPr>
              <a:t> </a:t>
            </a:r>
            <a:r>
              <a:rPr lang="tr-TR" sz="1100" dirty="0" smtClean="0">
                <a:solidFill>
                  <a:schemeClr val="dk1"/>
                </a:solidFill>
                <a:latin typeface="Times New Roman"/>
                <a:ea typeface="Times New Roman"/>
                <a:cs typeface="Times New Roman"/>
              </a:rPr>
              <a:t>Sayıl</a:t>
            </a:r>
            <a:endParaRPr lang="tr-TR" sz="1100" dirty="0">
              <a:solidFill>
                <a:schemeClr val="dk1"/>
              </a:solidFill>
              <a:latin typeface="Times New Roman"/>
              <a:ea typeface="Times New Roman"/>
              <a:cs typeface="Times New Roman"/>
            </a:endParaRPr>
          </a:p>
        </p:txBody>
      </p:sp>
      <p:pic>
        <p:nvPicPr>
          <p:cNvPr id="6150" name="Picture 6" descr="https://medya.ksbu.edu.tr/files/2023/05/24/646db1c98aa1b/425f671c592d7c33171bfc05e498cc32.jpeg"/>
          <p:cNvPicPr>
            <a:picLocks noChangeAspect="1" noChangeArrowheads="1"/>
          </p:cNvPicPr>
          <p:nvPr/>
        </p:nvPicPr>
        <p:blipFill rotWithShape="1">
          <a:blip r:embed="rId8">
            <a:extLst>
              <a:ext uri="{28A0092B-C50C-407E-A947-70E740481C1C}">
                <a14:useLocalDpi xmlns:a14="http://schemas.microsoft.com/office/drawing/2010/main" val="0"/>
              </a:ext>
            </a:extLst>
          </a:blip>
          <a:srcRect l="57405" t="25012" r="26213" b="36066"/>
          <a:stretch/>
        </p:blipFill>
        <p:spPr bwMode="auto">
          <a:xfrm>
            <a:off x="6274765" y="4220328"/>
            <a:ext cx="980460" cy="173306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https://medya.ksbu.edu.tr/files/2023/05/24/646db1c98aa1b/425f671c592d7c33171bfc05e498cc32.jpeg"/>
          <p:cNvPicPr>
            <a:picLocks noChangeAspect="1" noChangeArrowheads="1"/>
          </p:cNvPicPr>
          <p:nvPr/>
        </p:nvPicPr>
        <p:blipFill rotWithShape="1">
          <a:blip r:embed="rId8">
            <a:extLst>
              <a:ext uri="{28A0092B-C50C-407E-A947-70E740481C1C}">
                <a14:useLocalDpi xmlns:a14="http://schemas.microsoft.com/office/drawing/2010/main" val="0"/>
              </a:ext>
            </a:extLst>
          </a:blip>
          <a:srcRect l="87516" t="31059" r="-206" b="44440"/>
          <a:stretch/>
        </p:blipFill>
        <p:spPr bwMode="auto">
          <a:xfrm>
            <a:off x="4903064" y="4176573"/>
            <a:ext cx="1225393" cy="1760108"/>
          </a:xfrm>
          <a:prstGeom prst="rect">
            <a:avLst/>
          </a:prstGeom>
          <a:noFill/>
          <a:extLst>
            <a:ext uri="{909E8E84-426E-40DD-AFC4-6F175D3DCCD1}">
              <a14:hiddenFill xmlns:a14="http://schemas.microsoft.com/office/drawing/2010/main">
                <a:solidFill>
                  <a:srgbClr val="FFFFFF"/>
                </a:solidFill>
              </a14:hiddenFill>
            </a:ext>
          </a:extLst>
        </p:spPr>
      </p:pic>
      <p:sp>
        <p:nvSpPr>
          <p:cNvPr id="33" name="Dikdörtgen 32"/>
          <p:cNvSpPr/>
          <p:nvPr/>
        </p:nvSpPr>
        <p:spPr>
          <a:xfrm>
            <a:off x="6121717" y="5885172"/>
            <a:ext cx="1416622" cy="346208"/>
          </a:xfrm>
          <a:prstGeom prst="rect">
            <a:avLst/>
          </a:prstGeom>
          <a:noFill/>
          <a:ln>
            <a:noFill/>
          </a:ln>
        </p:spPr>
        <p:txBody>
          <a:bodyPr spcFirstLastPara="1" wrap="square" lIns="91425" tIns="45700" rIns="91425" bIns="45700" anchor="t" anchorCtr="0">
            <a:spAutoFit/>
          </a:bodyPr>
          <a:lstStyle/>
          <a:p>
            <a:pPr algn="ctr">
              <a:lnSpc>
                <a:spcPct val="150000"/>
              </a:lnSpc>
            </a:pPr>
            <a:r>
              <a:rPr lang="tr-TR" sz="1100" dirty="0" smtClean="0">
                <a:solidFill>
                  <a:schemeClr val="dk1"/>
                </a:solidFill>
                <a:latin typeface="Times New Roman"/>
                <a:ea typeface="Times New Roman"/>
                <a:cs typeface="Times New Roman"/>
              </a:rPr>
              <a:t>Arş. </a:t>
            </a:r>
            <a:r>
              <a:rPr lang="tr-TR" sz="1100" dirty="0">
                <a:solidFill>
                  <a:schemeClr val="dk1"/>
                </a:solidFill>
                <a:latin typeface="Times New Roman"/>
                <a:ea typeface="Times New Roman"/>
                <a:cs typeface="Times New Roman"/>
              </a:rPr>
              <a:t>Gör. </a:t>
            </a:r>
            <a:r>
              <a:rPr lang="tr-TR" sz="1100" dirty="0" smtClean="0">
                <a:solidFill>
                  <a:schemeClr val="dk1"/>
                </a:solidFill>
                <a:latin typeface="Times New Roman"/>
                <a:ea typeface="Times New Roman"/>
                <a:cs typeface="Times New Roman"/>
              </a:rPr>
              <a:t>Emel Elem</a:t>
            </a:r>
            <a:endParaRPr lang="tr-TR" sz="1100" dirty="0">
              <a:solidFill>
                <a:schemeClr val="dk1"/>
              </a:solidFill>
              <a:latin typeface="Times New Roman"/>
              <a:ea typeface="Times New Roman"/>
              <a:cs typeface="Times New Roman"/>
            </a:endParaRPr>
          </a:p>
        </p:txBody>
      </p:sp>
      <p:pic>
        <p:nvPicPr>
          <p:cNvPr id="30" name="Resim 29"/>
          <p:cNvPicPr>
            <a:picLocks noChangeAspect="1"/>
          </p:cNvPicPr>
          <p:nvPr/>
        </p:nvPicPr>
        <p:blipFill>
          <a:blip r:embed="rId9"/>
          <a:stretch>
            <a:fillRect/>
          </a:stretch>
        </p:blipFill>
        <p:spPr>
          <a:xfrm>
            <a:off x="7472635" y="4205202"/>
            <a:ext cx="1320786" cy="1763317"/>
          </a:xfrm>
          <a:prstGeom prst="rect">
            <a:avLst/>
          </a:prstGeom>
        </p:spPr>
      </p:pic>
      <p:sp>
        <p:nvSpPr>
          <p:cNvPr id="35" name="Dikdörtgen 34"/>
          <p:cNvSpPr/>
          <p:nvPr/>
        </p:nvSpPr>
        <p:spPr>
          <a:xfrm>
            <a:off x="7408273" y="5900404"/>
            <a:ext cx="1565935" cy="346208"/>
          </a:xfrm>
          <a:prstGeom prst="rect">
            <a:avLst/>
          </a:prstGeom>
          <a:noFill/>
          <a:ln>
            <a:noFill/>
          </a:ln>
        </p:spPr>
        <p:txBody>
          <a:bodyPr spcFirstLastPara="1" wrap="square" lIns="91425" tIns="45700" rIns="91425" bIns="45700" anchor="t" anchorCtr="0">
            <a:spAutoFit/>
          </a:bodyPr>
          <a:lstStyle/>
          <a:p>
            <a:pPr algn="ctr">
              <a:lnSpc>
                <a:spcPct val="150000"/>
              </a:lnSpc>
            </a:pPr>
            <a:r>
              <a:rPr lang="tr-TR" sz="1100" dirty="0" smtClean="0">
                <a:solidFill>
                  <a:schemeClr val="dk1"/>
                </a:solidFill>
                <a:latin typeface="Times New Roman"/>
                <a:ea typeface="Times New Roman"/>
                <a:cs typeface="Times New Roman"/>
              </a:rPr>
              <a:t>Arş. </a:t>
            </a:r>
            <a:r>
              <a:rPr lang="tr-TR" sz="1100" dirty="0">
                <a:solidFill>
                  <a:schemeClr val="dk1"/>
                </a:solidFill>
                <a:latin typeface="Times New Roman"/>
                <a:ea typeface="Times New Roman"/>
                <a:cs typeface="Times New Roman"/>
              </a:rPr>
              <a:t>Gör. </a:t>
            </a:r>
            <a:r>
              <a:rPr lang="tr-TR" sz="1100" dirty="0" smtClean="0">
                <a:solidFill>
                  <a:schemeClr val="dk1"/>
                </a:solidFill>
                <a:latin typeface="Times New Roman"/>
                <a:ea typeface="Times New Roman"/>
                <a:cs typeface="Times New Roman"/>
              </a:rPr>
              <a:t>Feride Çevik</a:t>
            </a:r>
            <a:endParaRPr lang="tr-TR" sz="1100" dirty="0">
              <a:solidFill>
                <a:schemeClr val="dk1"/>
              </a:solidFill>
              <a:latin typeface="Times New Roman"/>
              <a:ea typeface="Times New Roman"/>
              <a:cs typeface="Times New Roman"/>
            </a:endParaRPr>
          </a:p>
        </p:txBody>
      </p:sp>
      <p:pic>
        <p:nvPicPr>
          <p:cNvPr id="5" name="Resim 4"/>
          <p:cNvPicPr>
            <a:picLocks noChangeAspect="1"/>
          </p:cNvPicPr>
          <p:nvPr/>
        </p:nvPicPr>
        <p:blipFill rotWithShape="1">
          <a:blip r:embed="rId10"/>
          <a:srcRect l="33703" t="39560" r="21400" b="34588"/>
          <a:stretch/>
        </p:blipFill>
        <p:spPr>
          <a:xfrm>
            <a:off x="120344" y="1806572"/>
            <a:ext cx="1346931" cy="1679050"/>
          </a:xfrm>
          <a:prstGeom prst="rect">
            <a:avLst/>
          </a:prstGeom>
        </p:spPr>
      </p:pic>
      <p:pic>
        <p:nvPicPr>
          <p:cNvPr id="31" name="Resim 30"/>
          <p:cNvPicPr>
            <a:picLocks noChangeAspect="1"/>
          </p:cNvPicPr>
          <p:nvPr/>
        </p:nvPicPr>
        <p:blipFill rotWithShape="1">
          <a:blip r:embed="rId11"/>
          <a:srcRect l="71519" t="49879" r="19283" b="35121"/>
          <a:stretch/>
        </p:blipFill>
        <p:spPr>
          <a:xfrm>
            <a:off x="5549645" y="1871663"/>
            <a:ext cx="1308356" cy="1600023"/>
          </a:xfrm>
          <a:prstGeom prst="rect">
            <a:avLst/>
          </a:prstGeom>
        </p:spPr>
      </p:pic>
    </p:spTree>
    <p:extLst>
      <p:ext uri="{BB962C8B-B14F-4D97-AF65-F5344CB8AC3E}">
        <p14:creationId xmlns:p14="http://schemas.microsoft.com/office/powerpoint/2010/main" val="26872010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59"/>
          <p:cNvSpPr txBox="1"/>
          <p:nvPr/>
        </p:nvSpPr>
        <p:spPr>
          <a:xfrm>
            <a:off x="292231" y="1223107"/>
            <a:ext cx="8559600" cy="4771500"/>
          </a:xfrm>
          <a:prstGeom prst="rect">
            <a:avLst/>
          </a:prstGeom>
          <a:solidFill>
            <a:schemeClr val="lt1"/>
          </a:solidFill>
          <a:ln w="5715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tr-TR" sz="2400" b="1">
                <a:solidFill>
                  <a:srgbClr val="34AFC0"/>
                </a:solidFill>
                <a:latin typeface="Times New Roman"/>
                <a:ea typeface="Times New Roman"/>
                <a:cs typeface="Times New Roman"/>
                <a:sym typeface="Times New Roman"/>
              </a:rPr>
              <a:t>     </a:t>
            </a:r>
            <a:r>
              <a:rPr lang="tr-TR" sz="3200" b="1">
                <a:solidFill>
                  <a:srgbClr val="34AFC0"/>
                </a:solidFill>
                <a:latin typeface="Times New Roman"/>
                <a:ea typeface="Times New Roman"/>
                <a:cs typeface="Times New Roman"/>
                <a:sym typeface="Times New Roman"/>
              </a:rPr>
              <a:t>Öğrenci Değişim Programları;</a:t>
            </a:r>
            <a:endParaRPr/>
          </a:p>
          <a:p>
            <a:pPr marL="285750" marR="0" lvl="0" indent="-285750" algn="l" rtl="0">
              <a:lnSpc>
                <a:spcPct val="150000"/>
              </a:lnSpc>
              <a:spcBef>
                <a:spcPts val="0"/>
              </a:spcBef>
              <a:spcAft>
                <a:spcPts val="0"/>
              </a:spcAft>
              <a:buClr>
                <a:schemeClr val="dk1"/>
              </a:buClr>
              <a:buSzPts val="2400"/>
              <a:buFont typeface="Times New Roman"/>
              <a:buChar char="•"/>
            </a:pPr>
            <a:r>
              <a:rPr lang="tr-TR" sz="2400">
                <a:solidFill>
                  <a:schemeClr val="dk1"/>
                </a:solidFill>
                <a:latin typeface="Times New Roman"/>
                <a:ea typeface="Times New Roman"/>
                <a:cs typeface="Times New Roman"/>
                <a:sym typeface="Times New Roman"/>
              </a:rPr>
              <a:t>Hem yurt dışı hem yurt içi kapsamında değerlendirilir. </a:t>
            </a:r>
            <a:endParaRPr>
              <a:latin typeface="Times New Roman"/>
              <a:ea typeface="Times New Roman"/>
              <a:cs typeface="Times New Roman"/>
              <a:sym typeface="Times New Roman"/>
            </a:endParaRPr>
          </a:p>
          <a:p>
            <a:pPr marL="285750" marR="0" lvl="0" indent="-285750" algn="l" rtl="0">
              <a:lnSpc>
                <a:spcPct val="150000"/>
              </a:lnSpc>
              <a:spcBef>
                <a:spcPts val="0"/>
              </a:spcBef>
              <a:spcAft>
                <a:spcPts val="0"/>
              </a:spcAft>
              <a:buClr>
                <a:schemeClr val="dk1"/>
              </a:buClr>
              <a:buSzPts val="2400"/>
              <a:buFont typeface="Times New Roman"/>
              <a:buChar char="•"/>
            </a:pPr>
            <a:r>
              <a:rPr lang="tr-TR" sz="2400">
                <a:solidFill>
                  <a:schemeClr val="dk1"/>
                </a:solidFill>
                <a:latin typeface="Times New Roman"/>
                <a:ea typeface="Times New Roman"/>
                <a:cs typeface="Times New Roman"/>
                <a:sym typeface="Times New Roman"/>
              </a:rPr>
              <a:t>Söz konusu programlarla düzenlenen protokoller çerçevesinde üniversiteler arası karşılıklı öğrenci değişimine diğer bir deyişle öğrenim hareketliliğine olanak tanınmaktadır. </a:t>
            </a:r>
            <a:endParaRPr>
              <a:latin typeface="Times New Roman"/>
              <a:ea typeface="Times New Roman"/>
              <a:cs typeface="Times New Roman"/>
              <a:sym typeface="Times New Roman"/>
            </a:endParaRPr>
          </a:p>
          <a:p>
            <a:pPr marL="285750" marR="0" lvl="0" indent="-285750" algn="l" rtl="0">
              <a:lnSpc>
                <a:spcPct val="150000"/>
              </a:lnSpc>
              <a:spcBef>
                <a:spcPts val="0"/>
              </a:spcBef>
              <a:spcAft>
                <a:spcPts val="0"/>
              </a:spcAft>
              <a:buClr>
                <a:schemeClr val="dk1"/>
              </a:buClr>
              <a:buSzPts val="2400"/>
              <a:buFont typeface="Arial"/>
              <a:buChar char="•"/>
            </a:pPr>
            <a:r>
              <a:rPr lang="tr-TR" sz="2400">
                <a:solidFill>
                  <a:schemeClr val="dk1"/>
                </a:solidFill>
                <a:latin typeface="Times New Roman"/>
                <a:ea typeface="Times New Roman"/>
                <a:cs typeface="Times New Roman"/>
                <a:sym typeface="Times New Roman"/>
              </a:rPr>
              <a:t>Bununla birlikte değişim programları ile öğrencilerin stajlarını yurt dışında yapmaları sağlanabilmektedir.</a:t>
            </a:r>
            <a:r>
              <a:rPr lang="tr-TR" sz="2400">
                <a:solidFill>
                  <a:schemeClr val="dk1"/>
                </a:solidFill>
                <a:latin typeface="Calibri"/>
                <a:ea typeface="Calibri"/>
                <a:cs typeface="Calibri"/>
                <a:sym typeface="Calibri"/>
              </a:rPr>
              <a:t> </a:t>
            </a:r>
            <a:endParaRPr/>
          </a:p>
          <a:p>
            <a:pPr marL="0" marR="0" lvl="0" indent="0" algn="l" rtl="0">
              <a:lnSpc>
                <a:spcPct val="150000"/>
              </a:lnSpc>
              <a:spcBef>
                <a:spcPts val="0"/>
              </a:spcBef>
              <a:spcAft>
                <a:spcPts val="0"/>
              </a:spcAft>
              <a:buNone/>
            </a:pP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60"/>
          <p:cNvSpPr txBox="1"/>
          <p:nvPr/>
        </p:nvSpPr>
        <p:spPr>
          <a:xfrm>
            <a:off x="292231" y="519723"/>
            <a:ext cx="8559538" cy="5405775"/>
          </a:xfrm>
          <a:prstGeom prst="rect">
            <a:avLst/>
          </a:prstGeom>
          <a:solidFill>
            <a:schemeClr val="lt1"/>
          </a:solidFill>
          <a:ln w="5715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tr-TR" sz="3200" b="1">
                <a:solidFill>
                  <a:srgbClr val="34AFC0"/>
                </a:solidFill>
                <a:latin typeface="Times New Roman"/>
                <a:ea typeface="Times New Roman"/>
                <a:cs typeface="Times New Roman"/>
                <a:sym typeface="Times New Roman"/>
              </a:rPr>
              <a:t>Ülkemizde en bilinen öğrenci değişim programları;</a:t>
            </a:r>
            <a:endParaRPr/>
          </a:p>
          <a:p>
            <a:pPr marL="0" marR="0" lvl="0" indent="0" algn="l" rtl="0">
              <a:lnSpc>
                <a:spcPct val="200000"/>
              </a:lnSpc>
              <a:spcBef>
                <a:spcPts val="0"/>
              </a:spcBef>
              <a:spcAft>
                <a:spcPts val="0"/>
              </a:spcAft>
              <a:buNone/>
            </a:pPr>
            <a:endParaRPr sz="2400" b="1">
              <a:solidFill>
                <a:srgbClr val="0070C0"/>
              </a:solidFill>
              <a:latin typeface="Times New Roman"/>
              <a:ea typeface="Times New Roman"/>
              <a:cs typeface="Times New Roman"/>
              <a:sym typeface="Times New Roman"/>
            </a:endParaRPr>
          </a:p>
          <a:p>
            <a:pPr marL="0" marR="0" lvl="0" indent="0" algn="l" rtl="0">
              <a:lnSpc>
                <a:spcPct val="200000"/>
              </a:lnSpc>
              <a:spcBef>
                <a:spcPts val="0"/>
              </a:spcBef>
              <a:spcAft>
                <a:spcPts val="0"/>
              </a:spcAft>
              <a:buNone/>
            </a:pPr>
            <a:endParaRPr sz="2400" b="1">
              <a:solidFill>
                <a:srgbClr val="0070C0"/>
              </a:solidFill>
              <a:latin typeface="Times New Roman"/>
              <a:ea typeface="Times New Roman"/>
              <a:cs typeface="Times New Roman"/>
              <a:sym typeface="Times New Roman"/>
            </a:endParaRPr>
          </a:p>
          <a:p>
            <a:pPr marL="0" marR="0" lvl="0" indent="0" algn="l" rtl="0">
              <a:lnSpc>
                <a:spcPct val="200000"/>
              </a:lnSpc>
              <a:spcBef>
                <a:spcPts val="0"/>
              </a:spcBef>
              <a:spcAft>
                <a:spcPts val="0"/>
              </a:spcAft>
              <a:buNone/>
            </a:pPr>
            <a:endParaRPr sz="2400">
              <a:solidFill>
                <a:schemeClr val="dk1"/>
              </a:solidFill>
              <a:latin typeface="Calibri"/>
              <a:ea typeface="Calibri"/>
              <a:cs typeface="Calibri"/>
              <a:sym typeface="Calibri"/>
            </a:endParaRPr>
          </a:p>
          <a:p>
            <a:pPr marL="285750" marR="0" lvl="0" indent="-133350" algn="l" rtl="0">
              <a:lnSpc>
                <a:spcPct val="200000"/>
              </a:lnSpc>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285750" marR="0" lvl="0" indent="-133350" algn="l" rtl="0">
              <a:lnSpc>
                <a:spcPct val="200000"/>
              </a:lnSpc>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0" marR="0" lvl="0" indent="0" algn="l" rtl="0">
              <a:lnSpc>
                <a:spcPct val="200000"/>
              </a:lnSpc>
              <a:spcBef>
                <a:spcPts val="0"/>
              </a:spcBef>
              <a:spcAft>
                <a:spcPts val="0"/>
              </a:spcAft>
              <a:buNone/>
            </a:pPr>
            <a:endParaRPr sz="2400">
              <a:solidFill>
                <a:schemeClr val="dk1"/>
              </a:solidFill>
              <a:latin typeface="Calibri"/>
              <a:ea typeface="Calibri"/>
              <a:cs typeface="Calibri"/>
              <a:sym typeface="Calibri"/>
            </a:endParaRPr>
          </a:p>
        </p:txBody>
      </p:sp>
      <p:grpSp>
        <p:nvGrpSpPr>
          <p:cNvPr id="662" name="Google Shape;662;p60"/>
          <p:cNvGrpSpPr/>
          <p:nvPr/>
        </p:nvGrpSpPr>
        <p:grpSpPr>
          <a:xfrm>
            <a:off x="722141" y="1680076"/>
            <a:ext cx="7057292" cy="3969447"/>
            <a:chOff x="0" y="47276"/>
            <a:chExt cx="7057292" cy="3969447"/>
          </a:xfrm>
        </p:grpSpPr>
        <p:sp>
          <p:nvSpPr>
            <p:cNvPr id="663" name="Google Shape;663;p60"/>
            <p:cNvSpPr/>
            <p:nvPr/>
          </p:nvSpPr>
          <p:spPr>
            <a:xfrm>
              <a:off x="0" y="47276"/>
              <a:ext cx="7057292" cy="1828800"/>
            </a:xfrm>
            <a:prstGeom prst="roundRect">
              <a:avLst>
                <a:gd name="adj" fmla="val 10000"/>
              </a:avLst>
            </a:prstGeom>
            <a:solidFill>
              <a:srgbClr val="CFDEEF">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0"/>
            <p:cNvSpPr/>
            <p:nvPr/>
          </p:nvSpPr>
          <p:spPr>
            <a:xfrm>
              <a:off x="211718" y="156858"/>
              <a:ext cx="2073079" cy="2230389"/>
            </a:xfrm>
            <a:prstGeom prst="roundRect">
              <a:avLst>
                <a:gd name="adj" fmla="val 10000"/>
              </a:avLst>
            </a:prstGeom>
            <a:blipFill rotWithShape="1">
              <a:blip r:embed="rId3">
                <a:alphaModFix/>
              </a:blip>
              <a:stretch>
                <a:fillRect l="-14999" r="-14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0"/>
            <p:cNvSpPr/>
            <p:nvPr/>
          </p:nvSpPr>
          <p:spPr>
            <a:xfrm rot="10800000">
              <a:off x="211718" y="2606414"/>
              <a:ext cx="2073079" cy="1395278"/>
            </a:xfrm>
            <a:prstGeom prst="round2SameRect">
              <a:avLst>
                <a:gd name="adj1" fmla="val 10500"/>
                <a:gd name="adj2" fmla="val 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0"/>
            <p:cNvSpPr txBox="1"/>
            <p:nvPr/>
          </p:nvSpPr>
          <p:spPr>
            <a:xfrm>
              <a:off x="254628" y="2606414"/>
              <a:ext cx="1987259" cy="1352368"/>
            </a:xfrm>
            <a:prstGeom prst="rect">
              <a:avLst/>
            </a:prstGeom>
            <a:noFill/>
            <a:ln>
              <a:noFill/>
            </a:ln>
          </p:spPr>
          <p:txBody>
            <a:bodyPr spcFirstLastPara="1" wrap="square" lIns="113775" tIns="113775" rIns="113775" bIns="113775" anchor="t" anchorCtr="0">
              <a:noAutofit/>
            </a:bodyPr>
            <a:lstStyle/>
            <a:p>
              <a:pPr marL="0" marR="0" lvl="0" indent="0" algn="ctr" rtl="0">
                <a:lnSpc>
                  <a:spcPct val="90000"/>
                </a:lnSpc>
                <a:spcBef>
                  <a:spcPts val="0"/>
                </a:spcBef>
                <a:spcAft>
                  <a:spcPts val="0"/>
                </a:spcAft>
                <a:buClr>
                  <a:srgbClr val="002060"/>
                </a:buClr>
                <a:buSzPts val="1600"/>
                <a:buFont typeface="Calibri"/>
                <a:buNone/>
              </a:pPr>
              <a:r>
                <a:rPr lang="tr-TR" sz="1600">
                  <a:solidFill>
                    <a:srgbClr val="002060"/>
                  </a:solidFill>
                  <a:latin typeface="Calibri"/>
                  <a:ea typeface="Calibri"/>
                  <a:cs typeface="Calibri"/>
                  <a:sym typeface="Calibri"/>
                </a:rPr>
                <a:t>ERASMUS+</a:t>
              </a:r>
              <a:endParaRPr/>
            </a:p>
            <a:p>
              <a:pPr marL="0" marR="0" lvl="0" indent="0" algn="ctr" rtl="0">
                <a:lnSpc>
                  <a:spcPct val="90000"/>
                </a:lnSpc>
                <a:spcBef>
                  <a:spcPts val="560"/>
                </a:spcBef>
                <a:spcAft>
                  <a:spcPts val="0"/>
                </a:spcAft>
                <a:buClr>
                  <a:schemeClr val="lt1"/>
                </a:buClr>
                <a:buSzPts val="1600"/>
                <a:buFont typeface="Calibri"/>
                <a:buNone/>
              </a:pPr>
              <a:r>
                <a:rPr lang="tr-TR" sz="1600">
                  <a:solidFill>
                    <a:schemeClr val="lt1"/>
                  </a:solidFill>
                  <a:latin typeface="Calibri"/>
                  <a:ea typeface="Calibri"/>
                  <a:cs typeface="Calibri"/>
                  <a:sym typeface="Calibri"/>
                </a:rPr>
                <a:t>Avrupa ülkeleri arası değişim programı</a:t>
              </a:r>
              <a:endParaRPr/>
            </a:p>
          </p:txBody>
        </p:sp>
        <p:sp>
          <p:nvSpPr>
            <p:cNvPr id="667" name="Google Shape;667;p60"/>
            <p:cNvSpPr/>
            <p:nvPr/>
          </p:nvSpPr>
          <p:spPr>
            <a:xfrm>
              <a:off x="2492106" y="140674"/>
              <a:ext cx="2073079" cy="2201059"/>
            </a:xfrm>
            <a:prstGeom prst="roundRect">
              <a:avLst>
                <a:gd name="adj" fmla="val 10000"/>
              </a:avLst>
            </a:prstGeom>
            <a:blipFill rotWithShape="1">
              <a:blip r:embed="rId4">
                <a:alphaModFix/>
              </a:blip>
              <a:stretch>
                <a:fillRect l="-1998" r="-1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0"/>
            <p:cNvSpPr/>
            <p:nvPr/>
          </p:nvSpPr>
          <p:spPr>
            <a:xfrm rot="10800000">
              <a:off x="2492106" y="2531992"/>
              <a:ext cx="2073079" cy="1484731"/>
            </a:xfrm>
            <a:prstGeom prst="round2SameRect">
              <a:avLst>
                <a:gd name="adj1" fmla="val 10500"/>
                <a:gd name="adj2" fmla="val 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0"/>
            <p:cNvSpPr txBox="1"/>
            <p:nvPr/>
          </p:nvSpPr>
          <p:spPr>
            <a:xfrm>
              <a:off x="2537767" y="2531992"/>
              <a:ext cx="1981757" cy="1439070"/>
            </a:xfrm>
            <a:prstGeom prst="rect">
              <a:avLst/>
            </a:prstGeom>
            <a:noFill/>
            <a:ln>
              <a:noFill/>
            </a:ln>
          </p:spPr>
          <p:txBody>
            <a:bodyPr spcFirstLastPara="1" wrap="square" lIns="113775" tIns="113775" rIns="113775" bIns="113775" anchor="t" anchorCtr="0">
              <a:noAutofit/>
            </a:bodyPr>
            <a:lstStyle/>
            <a:p>
              <a:pPr marL="0" marR="0" lvl="0" indent="0" algn="ctr" rtl="0">
                <a:lnSpc>
                  <a:spcPct val="90000"/>
                </a:lnSpc>
                <a:spcBef>
                  <a:spcPts val="0"/>
                </a:spcBef>
                <a:spcAft>
                  <a:spcPts val="0"/>
                </a:spcAft>
                <a:buClr>
                  <a:srgbClr val="002060"/>
                </a:buClr>
                <a:buSzPts val="1600"/>
                <a:buFont typeface="Calibri"/>
                <a:buNone/>
              </a:pPr>
              <a:r>
                <a:rPr lang="tr-TR" sz="1600">
                  <a:solidFill>
                    <a:srgbClr val="002060"/>
                  </a:solidFill>
                  <a:latin typeface="Calibri"/>
                  <a:ea typeface="Calibri"/>
                  <a:cs typeface="Calibri"/>
                  <a:sym typeface="Calibri"/>
                </a:rPr>
                <a:t>MEVLANA</a:t>
              </a:r>
              <a:endParaRPr/>
            </a:p>
            <a:p>
              <a:pPr marL="0" marR="0" lvl="0" indent="0" algn="ctr" rtl="0">
                <a:lnSpc>
                  <a:spcPct val="90000"/>
                </a:lnSpc>
                <a:spcBef>
                  <a:spcPts val="560"/>
                </a:spcBef>
                <a:spcAft>
                  <a:spcPts val="0"/>
                </a:spcAft>
                <a:buClr>
                  <a:schemeClr val="lt1"/>
                </a:buClr>
                <a:buSzPts val="1600"/>
                <a:buFont typeface="Calibri"/>
                <a:buNone/>
              </a:pPr>
              <a:r>
                <a:rPr lang="tr-TR" sz="1600">
                  <a:solidFill>
                    <a:schemeClr val="lt1"/>
                  </a:solidFill>
                  <a:latin typeface="Calibri"/>
                  <a:ea typeface="Calibri"/>
                  <a:cs typeface="Calibri"/>
                  <a:sym typeface="Calibri"/>
                </a:rPr>
                <a:t>Türkiye ve tüm dünya ülkeleri arasındaki değişim programı</a:t>
              </a:r>
              <a:endParaRPr/>
            </a:p>
          </p:txBody>
        </p:sp>
        <p:sp>
          <p:nvSpPr>
            <p:cNvPr id="670" name="Google Shape;670;p60"/>
            <p:cNvSpPr/>
            <p:nvPr/>
          </p:nvSpPr>
          <p:spPr>
            <a:xfrm>
              <a:off x="4772493" y="145977"/>
              <a:ext cx="2073079" cy="2175430"/>
            </a:xfrm>
            <a:prstGeom prst="roundRect">
              <a:avLst>
                <a:gd name="adj" fmla="val 10000"/>
              </a:avLst>
            </a:prstGeom>
            <a:blipFill rotWithShape="1">
              <a:blip r:embed="rId5">
                <a:alphaModFix/>
              </a:blip>
              <a:stretch>
                <a:fillRect t="-4999" b="-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0"/>
            <p:cNvSpPr/>
            <p:nvPr/>
          </p:nvSpPr>
          <p:spPr>
            <a:xfrm rot="10800000">
              <a:off x="4772493" y="2518812"/>
              <a:ext cx="2073079" cy="1493761"/>
            </a:xfrm>
            <a:prstGeom prst="round2SameRect">
              <a:avLst>
                <a:gd name="adj1" fmla="val 10500"/>
                <a:gd name="adj2" fmla="val 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0"/>
            <p:cNvSpPr txBox="1"/>
            <p:nvPr/>
          </p:nvSpPr>
          <p:spPr>
            <a:xfrm>
              <a:off x="4818431" y="2518812"/>
              <a:ext cx="1981203" cy="1447823"/>
            </a:xfrm>
            <a:prstGeom prst="rect">
              <a:avLst/>
            </a:prstGeom>
            <a:noFill/>
            <a:ln>
              <a:noFill/>
            </a:ln>
          </p:spPr>
          <p:txBody>
            <a:bodyPr spcFirstLastPara="1" wrap="square" lIns="113775" tIns="113775" rIns="113775" bIns="113775" anchor="t" anchorCtr="0">
              <a:noAutofit/>
            </a:bodyPr>
            <a:lstStyle/>
            <a:p>
              <a:pPr marL="0" marR="0" lvl="0" indent="0" algn="ctr" rtl="0">
                <a:lnSpc>
                  <a:spcPct val="90000"/>
                </a:lnSpc>
                <a:spcBef>
                  <a:spcPts val="0"/>
                </a:spcBef>
                <a:spcAft>
                  <a:spcPts val="0"/>
                </a:spcAft>
                <a:buClr>
                  <a:srgbClr val="002060"/>
                </a:buClr>
                <a:buSzPts val="1600"/>
                <a:buFont typeface="Calibri"/>
                <a:buNone/>
              </a:pPr>
              <a:r>
                <a:rPr lang="tr-TR" sz="1600">
                  <a:solidFill>
                    <a:srgbClr val="002060"/>
                  </a:solidFill>
                  <a:latin typeface="Calibri"/>
                  <a:ea typeface="Calibri"/>
                  <a:cs typeface="Calibri"/>
                  <a:sym typeface="Calibri"/>
                </a:rPr>
                <a:t>FARABİ</a:t>
              </a:r>
              <a:endParaRPr/>
            </a:p>
            <a:p>
              <a:pPr marL="0" marR="0" lvl="0" indent="0" algn="ctr" rtl="0">
                <a:lnSpc>
                  <a:spcPct val="90000"/>
                </a:lnSpc>
                <a:spcBef>
                  <a:spcPts val="560"/>
                </a:spcBef>
                <a:spcAft>
                  <a:spcPts val="0"/>
                </a:spcAft>
                <a:buClr>
                  <a:schemeClr val="lt1"/>
                </a:buClr>
                <a:buSzPts val="1600"/>
                <a:buFont typeface="Calibri"/>
                <a:buNone/>
              </a:pPr>
              <a:r>
                <a:rPr lang="tr-TR" sz="1600">
                  <a:solidFill>
                    <a:schemeClr val="lt1"/>
                  </a:solidFill>
                  <a:latin typeface="Calibri"/>
                  <a:ea typeface="Calibri"/>
                  <a:cs typeface="Calibri"/>
                  <a:sym typeface="Calibri"/>
                </a:rPr>
                <a:t>Yurtiçi üniversiteler arası değişim programı</a:t>
              </a:r>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61"/>
          <p:cNvSpPr txBox="1"/>
          <p:nvPr/>
        </p:nvSpPr>
        <p:spPr>
          <a:xfrm>
            <a:off x="292231" y="1223107"/>
            <a:ext cx="8559538" cy="4888839"/>
          </a:xfrm>
          <a:prstGeom prst="rect">
            <a:avLst/>
          </a:prstGeom>
          <a:solidFill>
            <a:schemeClr val="lt1"/>
          </a:solidFill>
          <a:ln w="5715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tr-TR" sz="2400" b="1">
                <a:solidFill>
                  <a:schemeClr val="dk1"/>
                </a:solidFill>
                <a:latin typeface="Times New Roman"/>
                <a:ea typeface="Times New Roman"/>
                <a:cs typeface="Times New Roman"/>
                <a:sym typeface="Times New Roman"/>
              </a:rPr>
              <a:t>     </a:t>
            </a:r>
            <a:r>
              <a:rPr lang="tr-TR" sz="3200" b="1">
                <a:solidFill>
                  <a:srgbClr val="34AFC0"/>
                </a:solidFill>
                <a:latin typeface="Times New Roman"/>
                <a:ea typeface="Times New Roman"/>
                <a:cs typeface="Times New Roman"/>
                <a:sym typeface="Times New Roman"/>
              </a:rPr>
              <a:t>Erasmus+ Programı;</a:t>
            </a:r>
            <a:endParaRPr/>
          </a:p>
          <a:p>
            <a:pPr marL="0" marR="0" lvl="0" indent="0" algn="l" rtl="0">
              <a:lnSpc>
                <a:spcPct val="200000"/>
              </a:lnSpc>
              <a:spcBef>
                <a:spcPts val="0"/>
              </a:spcBef>
              <a:spcAft>
                <a:spcPts val="0"/>
              </a:spcAft>
              <a:buNone/>
            </a:pPr>
            <a:endParaRPr sz="2400" b="1">
              <a:solidFill>
                <a:srgbClr val="0070C0"/>
              </a:solidFill>
              <a:latin typeface="Times New Roman"/>
              <a:ea typeface="Times New Roman"/>
              <a:cs typeface="Times New Roman"/>
              <a:sym typeface="Times New Roman"/>
            </a:endParaRPr>
          </a:p>
          <a:p>
            <a:pPr marL="0" marR="0" lvl="0" indent="0" algn="l" rtl="0">
              <a:lnSpc>
                <a:spcPct val="200000"/>
              </a:lnSpc>
              <a:spcBef>
                <a:spcPts val="0"/>
              </a:spcBef>
              <a:spcAft>
                <a:spcPts val="0"/>
              </a:spcAft>
              <a:buNone/>
            </a:pPr>
            <a:endParaRPr sz="2400" b="1">
              <a:solidFill>
                <a:srgbClr val="0070C0"/>
              </a:solidFill>
              <a:latin typeface="Times New Roman"/>
              <a:ea typeface="Times New Roman"/>
              <a:cs typeface="Times New Roman"/>
              <a:sym typeface="Times New Roman"/>
            </a:endParaRPr>
          </a:p>
          <a:p>
            <a:pPr marL="0" marR="0" lvl="0" indent="0" algn="l" rtl="0">
              <a:lnSpc>
                <a:spcPct val="200000"/>
              </a:lnSpc>
              <a:spcBef>
                <a:spcPts val="0"/>
              </a:spcBef>
              <a:spcAft>
                <a:spcPts val="0"/>
              </a:spcAft>
              <a:buNone/>
            </a:pPr>
            <a:endParaRPr sz="2400" b="1">
              <a:solidFill>
                <a:srgbClr val="0070C0"/>
              </a:solidFill>
              <a:latin typeface="Times New Roman"/>
              <a:ea typeface="Times New Roman"/>
              <a:cs typeface="Times New Roman"/>
              <a:sym typeface="Times New Roman"/>
            </a:endParaRPr>
          </a:p>
          <a:p>
            <a:pPr marL="285750" marR="0" lvl="0" indent="-285750" algn="l" rtl="0">
              <a:lnSpc>
                <a:spcPct val="150000"/>
              </a:lnSpc>
              <a:spcBef>
                <a:spcPts val="0"/>
              </a:spcBef>
              <a:spcAft>
                <a:spcPts val="0"/>
              </a:spcAft>
              <a:buClr>
                <a:schemeClr val="dk1"/>
              </a:buClr>
              <a:buSzPts val="2400"/>
              <a:buFont typeface="Arial"/>
              <a:buChar char="•"/>
            </a:pPr>
            <a:r>
              <a:rPr lang="tr-TR" sz="2400">
                <a:solidFill>
                  <a:schemeClr val="dk1"/>
                </a:solidFill>
                <a:latin typeface="Times New Roman"/>
                <a:ea typeface="Times New Roman"/>
                <a:cs typeface="Times New Roman"/>
                <a:sym typeface="Times New Roman"/>
              </a:rPr>
              <a:t>Avrupa Birliği’nce “Hayat Boyu Öğrenme Etkinlikleri” kapsamında desteklenen Erasmus+ programı genellikle </a:t>
            </a:r>
            <a:r>
              <a:rPr lang="tr-TR" sz="2400" b="1">
                <a:solidFill>
                  <a:srgbClr val="002060"/>
                </a:solidFill>
                <a:latin typeface="Times New Roman"/>
                <a:ea typeface="Times New Roman"/>
                <a:cs typeface="Times New Roman"/>
                <a:sym typeface="Times New Roman"/>
              </a:rPr>
              <a:t>3-12 ay </a:t>
            </a:r>
            <a:r>
              <a:rPr lang="tr-TR" sz="2400">
                <a:solidFill>
                  <a:schemeClr val="dk1"/>
                </a:solidFill>
                <a:latin typeface="Times New Roman"/>
                <a:ea typeface="Times New Roman"/>
                <a:cs typeface="Times New Roman"/>
                <a:sym typeface="Times New Roman"/>
              </a:rPr>
              <a:t>sürelidir.</a:t>
            </a:r>
            <a:endParaRPr/>
          </a:p>
        </p:txBody>
      </p:sp>
      <p:pic>
        <p:nvPicPr>
          <p:cNvPr id="678" name="Google Shape;678;p61" descr="metin içeren bir resim&#10;&#10;Açıklama otomatik olarak oluşturuldu"/>
          <p:cNvPicPr preferRelativeResize="0"/>
          <p:nvPr/>
        </p:nvPicPr>
        <p:blipFill rotWithShape="1">
          <a:blip r:embed="rId3">
            <a:alphaModFix/>
          </a:blip>
          <a:srcRect/>
          <a:stretch/>
        </p:blipFill>
        <p:spPr>
          <a:xfrm>
            <a:off x="731666" y="2109640"/>
            <a:ext cx="7905897" cy="216693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2"/>
          <p:cNvSpPr txBox="1"/>
          <p:nvPr/>
        </p:nvSpPr>
        <p:spPr>
          <a:xfrm>
            <a:off x="292231" y="1223107"/>
            <a:ext cx="8559600" cy="4402200"/>
          </a:xfrm>
          <a:prstGeom prst="rect">
            <a:avLst/>
          </a:prstGeom>
          <a:solidFill>
            <a:schemeClr val="lt1"/>
          </a:solidFill>
          <a:ln w="5715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tr-TR" sz="3200" b="1">
                <a:solidFill>
                  <a:srgbClr val="34AFC0"/>
                </a:solidFill>
                <a:latin typeface="Times New Roman"/>
                <a:ea typeface="Times New Roman"/>
                <a:cs typeface="Times New Roman"/>
                <a:sym typeface="Times New Roman"/>
              </a:rPr>
              <a:t>     Erasmus+’ un amacı;</a:t>
            </a:r>
            <a:endParaRPr/>
          </a:p>
          <a:p>
            <a:pPr marL="285750" marR="0" lvl="0" indent="-285750" algn="l" rtl="0">
              <a:lnSpc>
                <a:spcPct val="200000"/>
              </a:lnSpc>
              <a:spcBef>
                <a:spcPts val="0"/>
              </a:spcBef>
              <a:spcAft>
                <a:spcPts val="0"/>
              </a:spcAft>
              <a:buClr>
                <a:schemeClr val="dk1"/>
              </a:buClr>
              <a:buSzPts val="2400"/>
              <a:buFont typeface="Times New Roman"/>
              <a:buChar char="•"/>
            </a:pPr>
            <a:r>
              <a:rPr lang="tr-TR" sz="2400">
                <a:solidFill>
                  <a:schemeClr val="dk1"/>
                </a:solidFill>
                <a:latin typeface="Times New Roman"/>
                <a:ea typeface="Times New Roman"/>
                <a:cs typeface="Times New Roman"/>
                <a:sym typeface="Times New Roman"/>
              </a:rPr>
              <a:t>Öğrencilere uluslararası bir eğitim olanağı sağlamak</a:t>
            </a:r>
            <a:endParaRPr>
              <a:latin typeface="Times New Roman"/>
              <a:ea typeface="Times New Roman"/>
              <a:cs typeface="Times New Roman"/>
              <a:sym typeface="Times New Roman"/>
            </a:endParaRPr>
          </a:p>
          <a:p>
            <a:pPr marL="285750" marR="0" lvl="0" indent="-285750" algn="l" rtl="0">
              <a:lnSpc>
                <a:spcPct val="200000"/>
              </a:lnSpc>
              <a:spcBef>
                <a:spcPts val="0"/>
              </a:spcBef>
              <a:spcAft>
                <a:spcPts val="0"/>
              </a:spcAft>
              <a:buClr>
                <a:schemeClr val="dk1"/>
              </a:buClr>
              <a:buSzPts val="2400"/>
              <a:buFont typeface="Times New Roman"/>
              <a:buChar char="•"/>
            </a:pPr>
            <a:r>
              <a:rPr lang="tr-TR" sz="2400">
                <a:solidFill>
                  <a:schemeClr val="dk1"/>
                </a:solidFill>
                <a:latin typeface="Times New Roman"/>
                <a:ea typeface="Times New Roman"/>
                <a:cs typeface="Times New Roman"/>
                <a:sym typeface="Times New Roman"/>
              </a:rPr>
              <a:t>Ülkeler arası işbirliğini arttırmak</a:t>
            </a:r>
            <a:endParaRPr>
              <a:latin typeface="Times New Roman"/>
              <a:ea typeface="Times New Roman"/>
              <a:cs typeface="Times New Roman"/>
              <a:sym typeface="Times New Roman"/>
            </a:endParaRPr>
          </a:p>
          <a:p>
            <a:pPr marL="285750" marR="0" lvl="0" indent="-285750" algn="l" rtl="0">
              <a:lnSpc>
                <a:spcPct val="200000"/>
              </a:lnSpc>
              <a:spcBef>
                <a:spcPts val="0"/>
              </a:spcBef>
              <a:spcAft>
                <a:spcPts val="0"/>
              </a:spcAft>
              <a:buClr>
                <a:schemeClr val="dk1"/>
              </a:buClr>
              <a:buSzPts val="2400"/>
              <a:buFont typeface="Times New Roman"/>
              <a:buChar char="•"/>
            </a:pPr>
            <a:r>
              <a:rPr lang="tr-TR" sz="2400">
                <a:solidFill>
                  <a:schemeClr val="dk1"/>
                </a:solidFill>
                <a:latin typeface="Times New Roman"/>
                <a:ea typeface="Times New Roman"/>
                <a:cs typeface="Times New Roman"/>
                <a:sym typeface="Times New Roman"/>
              </a:rPr>
              <a:t>Akademik değişim ve gençlik değişim programlarını uygulamak</a:t>
            </a:r>
            <a:endParaRPr>
              <a:latin typeface="Times New Roman"/>
              <a:ea typeface="Times New Roman"/>
              <a:cs typeface="Times New Roman"/>
              <a:sym typeface="Times New Roman"/>
            </a:endParaRPr>
          </a:p>
          <a:p>
            <a:pPr marL="285750" marR="0" lvl="0" indent="-285750" algn="l" rtl="0">
              <a:lnSpc>
                <a:spcPct val="200000"/>
              </a:lnSpc>
              <a:spcBef>
                <a:spcPts val="0"/>
              </a:spcBef>
              <a:spcAft>
                <a:spcPts val="0"/>
              </a:spcAft>
              <a:buClr>
                <a:schemeClr val="dk1"/>
              </a:buClr>
              <a:buSzPts val="2400"/>
              <a:buFont typeface="Times New Roman"/>
              <a:buChar char="•"/>
            </a:pPr>
            <a:r>
              <a:rPr lang="tr-TR" sz="2400">
                <a:solidFill>
                  <a:schemeClr val="dk1"/>
                </a:solidFill>
                <a:latin typeface="Times New Roman"/>
                <a:ea typeface="Times New Roman"/>
                <a:cs typeface="Times New Roman"/>
                <a:sym typeface="Times New Roman"/>
              </a:rPr>
              <a:t>Değişimin yanı sıra staj, iş ve spor alanlarında işbirliği projeleri geliştirmek</a:t>
            </a:r>
            <a:endParaRPr>
              <a:latin typeface="Times New Roman"/>
              <a:ea typeface="Times New Roman"/>
              <a:cs typeface="Times New Roman"/>
              <a:sym typeface="Times New Roman"/>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63"/>
          <p:cNvSpPr txBox="1"/>
          <p:nvPr/>
        </p:nvSpPr>
        <p:spPr>
          <a:xfrm>
            <a:off x="292231" y="1223107"/>
            <a:ext cx="8559600" cy="4771500"/>
          </a:xfrm>
          <a:prstGeom prst="rect">
            <a:avLst/>
          </a:prstGeom>
          <a:solidFill>
            <a:schemeClr val="lt1"/>
          </a:solidFill>
          <a:ln w="5715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tr-TR" sz="2400" b="1">
                <a:solidFill>
                  <a:schemeClr val="dk1"/>
                </a:solidFill>
                <a:latin typeface="Times New Roman"/>
                <a:ea typeface="Times New Roman"/>
                <a:cs typeface="Times New Roman"/>
                <a:sym typeface="Times New Roman"/>
              </a:rPr>
              <a:t>     </a:t>
            </a:r>
            <a:r>
              <a:rPr lang="tr-TR" sz="3200" b="1">
                <a:solidFill>
                  <a:srgbClr val="34AFC0"/>
                </a:solidFill>
                <a:latin typeface="Times New Roman"/>
                <a:ea typeface="Times New Roman"/>
                <a:cs typeface="Times New Roman"/>
                <a:sym typeface="Times New Roman"/>
              </a:rPr>
              <a:t>Erasmus+ başvuruları;</a:t>
            </a:r>
            <a:endParaRPr sz="3200">
              <a:solidFill>
                <a:srgbClr val="34AFC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Arial"/>
              <a:buChar char="•"/>
            </a:pPr>
            <a:r>
              <a:rPr lang="tr-TR" sz="2400">
                <a:solidFill>
                  <a:schemeClr val="dk1"/>
                </a:solidFill>
                <a:latin typeface="Times New Roman"/>
                <a:ea typeface="Times New Roman"/>
                <a:cs typeface="Times New Roman"/>
                <a:sym typeface="Times New Roman"/>
              </a:rPr>
              <a:t>Başvurular üniversitemizin Erasmus+ Koordinatörlüğü internet sitesi üzerinden ilan yoluyla duyurulmaktadır. Yılın </a:t>
            </a:r>
            <a:r>
              <a:rPr lang="tr-TR" sz="2400" b="1">
                <a:solidFill>
                  <a:srgbClr val="002060"/>
                </a:solidFill>
                <a:latin typeface="Times New Roman"/>
                <a:ea typeface="Times New Roman"/>
                <a:cs typeface="Times New Roman"/>
                <a:sym typeface="Times New Roman"/>
              </a:rPr>
              <a:t>Ekim</a:t>
            </a:r>
            <a:r>
              <a:rPr lang="tr-TR" sz="2400">
                <a:solidFill>
                  <a:schemeClr val="dk1"/>
                </a:solidFill>
                <a:latin typeface="Times New Roman"/>
                <a:ea typeface="Times New Roman"/>
                <a:cs typeface="Times New Roman"/>
                <a:sym typeface="Times New Roman"/>
              </a:rPr>
              <a:t> ve </a:t>
            </a:r>
            <a:r>
              <a:rPr lang="tr-TR" sz="2400" b="1">
                <a:solidFill>
                  <a:srgbClr val="002060"/>
                </a:solidFill>
                <a:latin typeface="Times New Roman"/>
                <a:ea typeface="Times New Roman"/>
                <a:cs typeface="Times New Roman"/>
                <a:sym typeface="Times New Roman"/>
              </a:rPr>
              <a:t>Nisan</a:t>
            </a:r>
            <a:r>
              <a:rPr lang="tr-TR" sz="2400">
                <a:solidFill>
                  <a:schemeClr val="dk1"/>
                </a:solidFill>
                <a:latin typeface="Times New Roman"/>
                <a:ea typeface="Times New Roman"/>
                <a:cs typeface="Times New Roman"/>
                <a:sym typeface="Times New Roman"/>
              </a:rPr>
              <a:t> aylarında ilana çıkılmaktadır.</a:t>
            </a:r>
            <a:endParaRPr>
              <a:latin typeface="Times New Roman"/>
              <a:ea typeface="Times New Roman"/>
              <a:cs typeface="Times New Roman"/>
              <a:sym typeface="Times New Roman"/>
            </a:endParaRPr>
          </a:p>
          <a:p>
            <a:pPr marL="342900" marR="0" lvl="0" indent="-342900" algn="l" rtl="0">
              <a:lnSpc>
                <a:spcPct val="150000"/>
              </a:lnSpc>
              <a:spcBef>
                <a:spcPts val="0"/>
              </a:spcBef>
              <a:spcAft>
                <a:spcPts val="0"/>
              </a:spcAft>
              <a:buClr>
                <a:schemeClr val="dk1"/>
              </a:buClr>
              <a:buSzPts val="2400"/>
              <a:buFont typeface="Arial"/>
              <a:buChar char="•"/>
            </a:pPr>
            <a:r>
              <a:rPr lang="tr-TR" sz="2400">
                <a:solidFill>
                  <a:schemeClr val="dk1"/>
                </a:solidFill>
                <a:latin typeface="Times New Roman"/>
                <a:ea typeface="Times New Roman"/>
                <a:cs typeface="Times New Roman"/>
                <a:sym typeface="Times New Roman"/>
              </a:rPr>
              <a:t>Öğrencilerimiz üniversite duyurularını takip etmeli ve her aşamada mutlaka </a:t>
            </a:r>
            <a:r>
              <a:rPr lang="tr-TR" sz="2400" b="1">
                <a:solidFill>
                  <a:srgbClr val="002060"/>
                </a:solidFill>
                <a:latin typeface="Times New Roman"/>
                <a:ea typeface="Times New Roman"/>
                <a:cs typeface="Times New Roman"/>
                <a:sym typeface="Times New Roman"/>
              </a:rPr>
              <a:t>Erasmus Kurum Koordinatörleri </a:t>
            </a:r>
            <a:r>
              <a:rPr lang="tr-TR" sz="2400">
                <a:solidFill>
                  <a:schemeClr val="dk1"/>
                </a:solidFill>
                <a:latin typeface="Times New Roman"/>
                <a:ea typeface="Times New Roman"/>
                <a:cs typeface="Times New Roman"/>
                <a:sym typeface="Times New Roman"/>
              </a:rPr>
              <a:t>ve </a:t>
            </a:r>
            <a:r>
              <a:rPr lang="tr-TR" sz="2400" b="1">
                <a:solidFill>
                  <a:srgbClr val="002060"/>
                </a:solidFill>
                <a:latin typeface="Times New Roman"/>
                <a:ea typeface="Times New Roman"/>
                <a:cs typeface="Times New Roman"/>
                <a:sym typeface="Times New Roman"/>
              </a:rPr>
              <a:t>Erasmus</a:t>
            </a:r>
            <a:r>
              <a:rPr lang="tr-TR" sz="2400">
                <a:solidFill>
                  <a:schemeClr val="dk1"/>
                </a:solidFill>
                <a:latin typeface="Times New Roman"/>
                <a:ea typeface="Times New Roman"/>
                <a:cs typeface="Times New Roman"/>
                <a:sym typeface="Times New Roman"/>
              </a:rPr>
              <a:t> </a:t>
            </a:r>
            <a:r>
              <a:rPr lang="tr-TR" sz="2400" b="1">
                <a:solidFill>
                  <a:srgbClr val="002060"/>
                </a:solidFill>
                <a:latin typeface="Times New Roman"/>
                <a:ea typeface="Times New Roman"/>
                <a:cs typeface="Times New Roman"/>
                <a:sym typeface="Times New Roman"/>
              </a:rPr>
              <a:t>Bölüm Koordinatörleri</a:t>
            </a:r>
            <a:r>
              <a:rPr lang="tr-TR" sz="2400">
                <a:solidFill>
                  <a:srgbClr val="002060"/>
                </a:solidFill>
                <a:latin typeface="Times New Roman"/>
                <a:ea typeface="Times New Roman"/>
                <a:cs typeface="Times New Roman"/>
                <a:sym typeface="Times New Roman"/>
              </a:rPr>
              <a:t> </a:t>
            </a:r>
            <a:r>
              <a:rPr lang="tr-TR" sz="2400">
                <a:solidFill>
                  <a:schemeClr val="dk1"/>
                </a:solidFill>
                <a:latin typeface="Times New Roman"/>
                <a:ea typeface="Times New Roman"/>
                <a:cs typeface="Times New Roman"/>
                <a:sym typeface="Times New Roman"/>
              </a:rPr>
              <a:t>ile görüşerek bilgi sahibi olmalıdırlar.</a:t>
            </a:r>
            <a:endParaRPr>
              <a:latin typeface="Times New Roman"/>
              <a:ea typeface="Times New Roman"/>
              <a:cs typeface="Times New Roman"/>
              <a:sym typeface="Times New Roman"/>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64"/>
          <p:cNvSpPr txBox="1"/>
          <p:nvPr/>
        </p:nvSpPr>
        <p:spPr>
          <a:xfrm>
            <a:off x="292231" y="1223107"/>
            <a:ext cx="8559538" cy="4713278"/>
          </a:xfrm>
          <a:prstGeom prst="rect">
            <a:avLst/>
          </a:prstGeom>
          <a:solidFill>
            <a:schemeClr val="lt1"/>
          </a:solidFill>
          <a:ln w="5715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tr-TR" sz="3200" b="1">
                <a:solidFill>
                  <a:srgbClr val="34AFC0"/>
                </a:solidFill>
                <a:latin typeface="Times New Roman"/>
                <a:ea typeface="Times New Roman"/>
                <a:cs typeface="Times New Roman"/>
                <a:sym typeface="Times New Roman"/>
              </a:rPr>
              <a:t>     Erasmus+ başvurusu;</a:t>
            </a:r>
            <a:endParaRPr/>
          </a:p>
          <a:p>
            <a:pPr marL="0" marR="0" lvl="0" indent="0" algn="l" rtl="0">
              <a:lnSpc>
                <a:spcPct val="200000"/>
              </a:lnSpc>
              <a:spcBef>
                <a:spcPts val="0"/>
              </a:spcBef>
              <a:spcAft>
                <a:spcPts val="0"/>
              </a:spcAft>
              <a:buNone/>
            </a:pPr>
            <a:endParaRPr sz="2400" b="1">
              <a:solidFill>
                <a:srgbClr val="34AFC0"/>
              </a:solidFill>
              <a:latin typeface="Times New Roman"/>
              <a:ea typeface="Times New Roman"/>
              <a:cs typeface="Times New Roman"/>
              <a:sym typeface="Times New Roman"/>
            </a:endParaRPr>
          </a:p>
          <a:p>
            <a:pPr marL="0" marR="0" lvl="0" indent="0" algn="l" rtl="0">
              <a:lnSpc>
                <a:spcPct val="200000"/>
              </a:lnSpc>
              <a:spcBef>
                <a:spcPts val="0"/>
              </a:spcBef>
              <a:spcAft>
                <a:spcPts val="0"/>
              </a:spcAft>
              <a:buNone/>
            </a:pPr>
            <a:endParaRPr sz="2400">
              <a:solidFill>
                <a:schemeClr val="dk1"/>
              </a:solidFill>
              <a:latin typeface="Calibri"/>
              <a:ea typeface="Calibri"/>
              <a:cs typeface="Calibri"/>
              <a:sym typeface="Calibri"/>
            </a:endParaRPr>
          </a:p>
          <a:p>
            <a:pPr marL="342900" marR="0" lvl="0" indent="-190500" algn="l" rtl="0">
              <a:lnSpc>
                <a:spcPct val="150000"/>
              </a:lnSpc>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240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240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2400">
              <a:solidFill>
                <a:schemeClr val="dk1"/>
              </a:solidFill>
              <a:latin typeface="Calibri"/>
              <a:ea typeface="Calibri"/>
              <a:cs typeface="Calibri"/>
              <a:sym typeface="Calibri"/>
            </a:endParaRPr>
          </a:p>
        </p:txBody>
      </p:sp>
      <p:pic>
        <p:nvPicPr>
          <p:cNvPr id="694" name="Google Shape;694;p64" descr="metin içeren bir resim&#10;&#10;Açıklama otomatik olarak oluşturuldu"/>
          <p:cNvPicPr preferRelativeResize="0"/>
          <p:nvPr/>
        </p:nvPicPr>
        <p:blipFill rotWithShape="1">
          <a:blip r:embed="rId3">
            <a:alphaModFix/>
          </a:blip>
          <a:srcRect/>
          <a:stretch/>
        </p:blipFill>
        <p:spPr>
          <a:xfrm>
            <a:off x="604910" y="2272715"/>
            <a:ext cx="7737231" cy="336217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65"/>
          <p:cNvSpPr txBox="1"/>
          <p:nvPr/>
        </p:nvSpPr>
        <p:spPr>
          <a:xfrm>
            <a:off x="292231" y="1223107"/>
            <a:ext cx="8559538" cy="5082610"/>
          </a:xfrm>
          <a:prstGeom prst="rect">
            <a:avLst/>
          </a:prstGeom>
          <a:solidFill>
            <a:schemeClr val="lt1"/>
          </a:solidFill>
          <a:ln w="5715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tr-TR" sz="3200" b="1">
                <a:solidFill>
                  <a:schemeClr val="dk1"/>
                </a:solidFill>
                <a:latin typeface="Times New Roman"/>
                <a:ea typeface="Times New Roman"/>
                <a:cs typeface="Times New Roman"/>
                <a:sym typeface="Times New Roman"/>
              </a:rPr>
              <a:t>     </a:t>
            </a:r>
            <a:r>
              <a:rPr lang="tr-TR" sz="3200" b="1">
                <a:solidFill>
                  <a:srgbClr val="34AFC0"/>
                </a:solidFill>
                <a:latin typeface="Times New Roman"/>
                <a:ea typeface="Times New Roman"/>
                <a:cs typeface="Times New Roman"/>
                <a:sym typeface="Times New Roman"/>
              </a:rPr>
              <a:t>Erasmus+ Kurum Koordinatörlüğü;</a:t>
            </a:r>
            <a:endParaRPr/>
          </a:p>
          <a:p>
            <a:pPr marL="0" marR="0" lvl="0" indent="0" algn="l" rtl="0">
              <a:lnSpc>
                <a:spcPct val="200000"/>
              </a:lnSpc>
              <a:spcBef>
                <a:spcPts val="0"/>
              </a:spcBef>
              <a:spcAft>
                <a:spcPts val="0"/>
              </a:spcAft>
              <a:buNone/>
            </a:pPr>
            <a:endParaRPr sz="2400">
              <a:solidFill>
                <a:schemeClr val="dk1"/>
              </a:solidFill>
              <a:latin typeface="Calibri"/>
              <a:ea typeface="Calibri"/>
              <a:cs typeface="Calibri"/>
              <a:sym typeface="Calibri"/>
            </a:endParaRPr>
          </a:p>
          <a:p>
            <a:pPr marL="342900" marR="0" lvl="0" indent="-190500" algn="l" rtl="0">
              <a:lnSpc>
                <a:spcPct val="150000"/>
              </a:lnSpc>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342900" marR="0" lvl="0" indent="-190500" algn="l" rtl="0">
              <a:lnSpc>
                <a:spcPct val="150000"/>
              </a:lnSpc>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240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240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240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2400">
              <a:solidFill>
                <a:schemeClr val="dk1"/>
              </a:solidFill>
              <a:latin typeface="Calibri"/>
              <a:ea typeface="Calibri"/>
              <a:cs typeface="Calibri"/>
              <a:sym typeface="Calibri"/>
            </a:endParaRPr>
          </a:p>
        </p:txBody>
      </p:sp>
      <p:pic>
        <p:nvPicPr>
          <p:cNvPr id="700" name="Google Shape;700;p65" descr="metin içeren bir resim&#10;&#10;Açıklama otomatik olarak oluşturuldu"/>
          <p:cNvPicPr preferRelativeResize="0"/>
          <p:nvPr/>
        </p:nvPicPr>
        <p:blipFill rotWithShape="1">
          <a:blip r:embed="rId3">
            <a:alphaModFix/>
          </a:blip>
          <a:srcRect/>
          <a:stretch/>
        </p:blipFill>
        <p:spPr>
          <a:xfrm>
            <a:off x="422031" y="2363373"/>
            <a:ext cx="7962314" cy="362662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66"/>
          <p:cNvSpPr txBox="1"/>
          <p:nvPr/>
        </p:nvSpPr>
        <p:spPr>
          <a:xfrm>
            <a:off x="292231" y="1223107"/>
            <a:ext cx="8559538" cy="4667111"/>
          </a:xfrm>
          <a:prstGeom prst="rect">
            <a:avLst/>
          </a:prstGeom>
          <a:solidFill>
            <a:schemeClr val="lt1"/>
          </a:solidFill>
          <a:ln w="5715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tr-TR" sz="3200" b="1">
                <a:solidFill>
                  <a:srgbClr val="34AFC0"/>
                </a:solidFill>
                <a:latin typeface="Times New Roman"/>
                <a:ea typeface="Times New Roman"/>
                <a:cs typeface="Times New Roman"/>
                <a:sym typeface="Times New Roman"/>
              </a:rPr>
              <a:t>     Erasmus+’ öğrenci seçimleri;</a:t>
            </a:r>
            <a:endParaRPr/>
          </a:p>
          <a:p>
            <a:pPr marL="285750" marR="0" lvl="0" indent="-285750" algn="l" rtl="0">
              <a:lnSpc>
                <a:spcPct val="150000"/>
              </a:lnSpc>
              <a:spcBef>
                <a:spcPts val="0"/>
              </a:spcBef>
              <a:spcAft>
                <a:spcPts val="0"/>
              </a:spcAft>
              <a:buClr>
                <a:schemeClr val="dk1"/>
              </a:buClr>
              <a:buSzPts val="2400"/>
              <a:buFont typeface="Arial"/>
              <a:buChar char="•"/>
            </a:pPr>
            <a:r>
              <a:rPr lang="tr-TR" sz="2400">
                <a:solidFill>
                  <a:schemeClr val="dk1"/>
                </a:solidFill>
                <a:latin typeface="Times New Roman"/>
                <a:ea typeface="Times New Roman"/>
                <a:cs typeface="Times New Roman"/>
                <a:sym typeface="Times New Roman"/>
              </a:rPr>
              <a:t> İlgili birimlere ayrılan kontenjanlar dâhilinde </a:t>
            </a:r>
            <a:r>
              <a:rPr lang="tr-TR" sz="2400" b="1">
                <a:solidFill>
                  <a:srgbClr val="002060"/>
                </a:solidFill>
                <a:latin typeface="Times New Roman"/>
                <a:ea typeface="Times New Roman"/>
                <a:cs typeface="Times New Roman"/>
                <a:sym typeface="Times New Roman"/>
              </a:rPr>
              <a:t>yabancı dil düzeyi </a:t>
            </a:r>
            <a:r>
              <a:rPr lang="tr-TR" sz="2400">
                <a:solidFill>
                  <a:schemeClr val="dk1"/>
                </a:solidFill>
                <a:latin typeface="Times New Roman"/>
                <a:ea typeface="Times New Roman"/>
                <a:cs typeface="Times New Roman"/>
                <a:sym typeface="Times New Roman"/>
              </a:rPr>
              <a:t>ve </a:t>
            </a:r>
            <a:r>
              <a:rPr lang="tr-TR" sz="2400" b="1">
                <a:solidFill>
                  <a:srgbClr val="002060"/>
                </a:solidFill>
                <a:latin typeface="Times New Roman"/>
                <a:ea typeface="Times New Roman"/>
                <a:cs typeface="Times New Roman"/>
                <a:sym typeface="Times New Roman"/>
              </a:rPr>
              <a:t>not ortalaması </a:t>
            </a:r>
            <a:r>
              <a:rPr lang="tr-TR" sz="2400">
                <a:solidFill>
                  <a:schemeClr val="dk1"/>
                </a:solidFill>
                <a:latin typeface="Times New Roman"/>
                <a:ea typeface="Times New Roman"/>
                <a:cs typeface="Times New Roman"/>
                <a:sym typeface="Times New Roman"/>
              </a:rPr>
              <a:t>esas alınarak sıralama yapılmaktadır.</a:t>
            </a:r>
            <a:endParaRPr/>
          </a:p>
          <a:p>
            <a:pPr marL="0" marR="0" lvl="0" indent="0" algn="l" rtl="0">
              <a:lnSpc>
                <a:spcPct val="150000"/>
              </a:lnSpc>
              <a:spcBef>
                <a:spcPts val="0"/>
              </a:spcBef>
              <a:spcAft>
                <a:spcPts val="0"/>
              </a:spcAft>
              <a:buNone/>
            </a:pPr>
            <a:endParaRPr sz="2400">
              <a:solidFill>
                <a:schemeClr val="dk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None/>
            </a:pPr>
            <a:endParaRPr sz="2400">
              <a:solidFill>
                <a:schemeClr val="dk1"/>
              </a:solidFill>
              <a:latin typeface="Times New Roman"/>
              <a:ea typeface="Times New Roman"/>
              <a:cs typeface="Times New Roman"/>
              <a:sym typeface="Times New Roman"/>
            </a:endParaRPr>
          </a:p>
          <a:p>
            <a:pPr marL="0" marR="0" lvl="0" indent="0" algn="l" rtl="0">
              <a:lnSpc>
                <a:spcPct val="200000"/>
              </a:lnSpc>
              <a:spcBef>
                <a:spcPts val="0"/>
              </a:spcBef>
              <a:spcAft>
                <a:spcPts val="0"/>
              </a:spcAft>
              <a:buNone/>
            </a:pPr>
            <a:endParaRPr sz="2400">
              <a:solidFill>
                <a:schemeClr val="dk1"/>
              </a:solidFill>
              <a:latin typeface="Calibri"/>
              <a:ea typeface="Calibri"/>
              <a:cs typeface="Calibri"/>
              <a:sym typeface="Calibri"/>
            </a:endParaRPr>
          </a:p>
          <a:p>
            <a:pPr marL="0" marR="0" lvl="0" indent="0" algn="l" rtl="0">
              <a:lnSpc>
                <a:spcPct val="200000"/>
              </a:lnSpc>
              <a:spcBef>
                <a:spcPts val="0"/>
              </a:spcBef>
              <a:spcAft>
                <a:spcPts val="0"/>
              </a:spcAft>
              <a:buNone/>
            </a:pPr>
            <a:endParaRPr sz="2400">
              <a:solidFill>
                <a:schemeClr val="dk1"/>
              </a:solidFill>
              <a:latin typeface="Calibri"/>
              <a:ea typeface="Calibri"/>
              <a:cs typeface="Calibri"/>
              <a:sym typeface="Calibri"/>
            </a:endParaRPr>
          </a:p>
        </p:txBody>
      </p:sp>
      <p:pic>
        <p:nvPicPr>
          <p:cNvPr id="706" name="Google Shape;706;p66" descr="kalem içeren bir resim&#10;&#10;Açıklama otomatik olarak oluşturuldu"/>
          <p:cNvPicPr preferRelativeResize="0"/>
          <p:nvPr/>
        </p:nvPicPr>
        <p:blipFill rotWithShape="1">
          <a:blip r:embed="rId3">
            <a:alphaModFix/>
          </a:blip>
          <a:srcRect/>
          <a:stretch/>
        </p:blipFill>
        <p:spPr>
          <a:xfrm>
            <a:off x="920689" y="3879165"/>
            <a:ext cx="2569973" cy="1199271"/>
          </a:xfrm>
          <a:prstGeom prst="rect">
            <a:avLst/>
          </a:prstGeom>
          <a:noFill/>
          <a:ln>
            <a:noFill/>
          </a:ln>
        </p:spPr>
      </p:pic>
      <p:pic>
        <p:nvPicPr>
          <p:cNvPr id="707" name="Google Shape;707;p66" descr="metin, küçük resim içeren bir resim&#10;&#10;Açıklama otomatik olarak oluşturuldu"/>
          <p:cNvPicPr preferRelativeResize="0"/>
          <p:nvPr/>
        </p:nvPicPr>
        <p:blipFill rotWithShape="1">
          <a:blip r:embed="rId4">
            <a:alphaModFix/>
          </a:blip>
          <a:srcRect/>
          <a:stretch/>
        </p:blipFill>
        <p:spPr>
          <a:xfrm>
            <a:off x="4572000" y="3814101"/>
            <a:ext cx="2990850" cy="119927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67"/>
          <p:cNvSpPr txBox="1"/>
          <p:nvPr/>
        </p:nvSpPr>
        <p:spPr>
          <a:xfrm>
            <a:off x="292231" y="1223107"/>
            <a:ext cx="8697000" cy="4525200"/>
          </a:xfrm>
          <a:prstGeom prst="rect">
            <a:avLst/>
          </a:prstGeom>
          <a:solidFill>
            <a:schemeClr val="lt1"/>
          </a:solidFill>
          <a:ln w="5715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tr-TR" sz="3200" b="1">
                <a:solidFill>
                  <a:srgbClr val="34AFC0"/>
                </a:solidFill>
                <a:latin typeface="Times New Roman"/>
                <a:ea typeface="Times New Roman"/>
                <a:cs typeface="Times New Roman"/>
                <a:sym typeface="Times New Roman"/>
              </a:rPr>
              <a:t>Erasmus+ Programının Yük ve Yükümlülükleri;</a:t>
            </a:r>
            <a:endParaRPr sz="3200" b="1">
              <a:solidFill>
                <a:srgbClr val="34AFC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Arial"/>
              <a:buChar char="•"/>
            </a:pPr>
            <a:r>
              <a:rPr lang="tr-TR" sz="2400">
                <a:solidFill>
                  <a:schemeClr val="dk1"/>
                </a:solidFill>
                <a:latin typeface="Times New Roman"/>
                <a:ea typeface="Times New Roman"/>
                <a:cs typeface="Times New Roman"/>
                <a:sym typeface="Times New Roman"/>
              </a:rPr>
              <a:t>Erasmus+ programı mali açıdan desteklenen bir projedir. Seçilen öğrencilerin masrafları aylık verilen hibeler kanalıyla Avrupa Birliği’nce karşılanmaktadır.</a:t>
            </a:r>
            <a:endParaRPr>
              <a:latin typeface="Times New Roman"/>
              <a:ea typeface="Times New Roman"/>
              <a:cs typeface="Times New Roman"/>
              <a:sym typeface="Times New Roman"/>
            </a:endParaRPr>
          </a:p>
          <a:p>
            <a:pPr marL="342900" marR="0" lvl="0" indent="-342900" algn="l" rtl="0">
              <a:lnSpc>
                <a:spcPct val="150000"/>
              </a:lnSpc>
              <a:spcBef>
                <a:spcPts val="0"/>
              </a:spcBef>
              <a:spcAft>
                <a:spcPts val="0"/>
              </a:spcAft>
              <a:buClr>
                <a:schemeClr val="dk1"/>
              </a:buClr>
              <a:buSzPts val="2400"/>
              <a:buFont typeface="Times New Roman"/>
              <a:buChar char="•"/>
            </a:pPr>
            <a:r>
              <a:rPr lang="tr-TR" sz="2400">
                <a:solidFill>
                  <a:schemeClr val="dk1"/>
                </a:solidFill>
                <a:latin typeface="Times New Roman"/>
                <a:ea typeface="Times New Roman"/>
                <a:cs typeface="Times New Roman"/>
                <a:sym typeface="Times New Roman"/>
              </a:rPr>
              <a:t>Öğrencilerin, hareketliliğe başladıktan sonra öğrencilik sorumluluklarını yerine getirmemeleri veya 3 aylık asgari süre dolmadan kendi istekleriyle hareketliliklerini sona erdirmeleri halinde öğrenciye ödenmiş bulunan hibe varsa geri talep edilir.</a:t>
            </a:r>
            <a:endParaRPr>
              <a:latin typeface="Times New Roman"/>
              <a:ea typeface="Times New Roman"/>
              <a:cs typeface="Times New Roman"/>
              <a:sym typeface="Times New Roman"/>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68"/>
          <p:cNvSpPr txBox="1"/>
          <p:nvPr/>
        </p:nvSpPr>
        <p:spPr>
          <a:xfrm>
            <a:off x="292231" y="1223107"/>
            <a:ext cx="8559538" cy="4658006"/>
          </a:xfrm>
          <a:prstGeom prst="rect">
            <a:avLst/>
          </a:prstGeom>
          <a:solidFill>
            <a:schemeClr val="lt1"/>
          </a:solidFill>
          <a:ln w="5715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tr-TR" sz="3200" b="1">
                <a:solidFill>
                  <a:srgbClr val="34AFC0"/>
                </a:solidFill>
                <a:latin typeface="Times New Roman"/>
                <a:ea typeface="Times New Roman"/>
                <a:cs typeface="Times New Roman"/>
                <a:sym typeface="Times New Roman"/>
              </a:rPr>
              <a:t>Mevlana Programı;</a:t>
            </a:r>
            <a:endParaRPr/>
          </a:p>
          <a:p>
            <a:pPr marL="0" marR="0" lvl="0" indent="0" algn="l" rtl="0">
              <a:lnSpc>
                <a:spcPct val="150000"/>
              </a:lnSpc>
              <a:spcBef>
                <a:spcPts val="0"/>
              </a:spcBef>
              <a:spcAft>
                <a:spcPts val="0"/>
              </a:spcAft>
              <a:buNone/>
            </a:pPr>
            <a:r>
              <a:rPr lang="tr-TR" sz="2400">
                <a:solidFill>
                  <a:srgbClr val="000000"/>
                </a:solidFill>
                <a:latin typeface="Times New Roman"/>
                <a:ea typeface="Times New Roman"/>
                <a:cs typeface="Times New Roman"/>
                <a:sym typeface="Times New Roman"/>
              </a:rPr>
              <a:t>H</a:t>
            </a:r>
            <a:r>
              <a:rPr lang="tr-TR" sz="2400" b="0" i="0" u="none" strike="noStrike" cap="none">
                <a:solidFill>
                  <a:srgbClr val="000000"/>
                </a:solidFill>
                <a:latin typeface="Times New Roman"/>
                <a:ea typeface="Times New Roman"/>
                <a:cs typeface="Times New Roman"/>
                <a:sym typeface="Times New Roman"/>
              </a:rPr>
              <a:t>içbir coğrafi bölge ayrımı olmaksızın değişim programı bünyesindeki hareketlilik bütün dünyadaki yükseköğretim                           </a:t>
            </a:r>
            <a:endParaRPr/>
          </a:p>
          <a:p>
            <a:pPr marL="0" marR="0" lvl="0" indent="0" algn="l" rtl="0">
              <a:lnSpc>
                <a:spcPct val="150000"/>
              </a:lnSpc>
              <a:spcBef>
                <a:spcPts val="0"/>
              </a:spcBef>
              <a:spcAft>
                <a:spcPts val="0"/>
              </a:spcAft>
              <a:buNone/>
            </a:pPr>
            <a:r>
              <a:rPr lang="tr-TR" sz="2400" b="0" i="0" u="none" strike="noStrike" cap="none">
                <a:solidFill>
                  <a:srgbClr val="000000"/>
                </a:solidFill>
                <a:latin typeface="Times New Roman"/>
                <a:ea typeface="Times New Roman"/>
                <a:cs typeface="Times New Roman"/>
                <a:sym typeface="Times New Roman"/>
              </a:rPr>
              <a:t>    kurumlarını kapsamaktadır.</a:t>
            </a:r>
            <a:endParaRPr/>
          </a:p>
          <a:p>
            <a:pPr marL="0" marR="0" lvl="0" indent="0" algn="l" rtl="0">
              <a:lnSpc>
                <a:spcPct val="150000"/>
              </a:lnSpc>
              <a:spcBef>
                <a:spcPts val="0"/>
              </a:spcBef>
              <a:spcAft>
                <a:spcPts val="0"/>
              </a:spcAft>
              <a:buNone/>
            </a:pPr>
            <a:endParaRPr sz="2400" b="1">
              <a:solidFill>
                <a:srgbClr val="0070C0"/>
              </a:solidFill>
              <a:latin typeface="Times New Roman"/>
              <a:ea typeface="Times New Roman"/>
              <a:cs typeface="Times New Roman"/>
              <a:sym typeface="Times New Roman"/>
            </a:endParaRPr>
          </a:p>
          <a:p>
            <a:pPr marL="0" marR="0" lvl="0" indent="0" algn="l" rtl="0">
              <a:lnSpc>
                <a:spcPct val="200000"/>
              </a:lnSpc>
              <a:spcBef>
                <a:spcPts val="0"/>
              </a:spcBef>
              <a:spcAft>
                <a:spcPts val="0"/>
              </a:spcAft>
              <a:buNone/>
            </a:pPr>
            <a:endParaRPr sz="2400" b="1">
              <a:solidFill>
                <a:srgbClr val="0070C0"/>
              </a:solidFill>
              <a:latin typeface="Times New Roman"/>
              <a:ea typeface="Times New Roman"/>
              <a:cs typeface="Times New Roman"/>
              <a:sym typeface="Times New Roman"/>
            </a:endParaRPr>
          </a:p>
          <a:p>
            <a:pPr marL="0" marR="0" lvl="0" indent="0" algn="l" rtl="0">
              <a:lnSpc>
                <a:spcPct val="200000"/>
              </a:lnSpc>
              <a:spcBef>
                <a:spcPts val="0"/>
              </a:spcBef>
              <a:spcAft>
                <a:spcPts val="0"/>
              </a:spcAft>
              <a:buNone/>
            </a:pPr>
            <a:endParaRPr sz="2400" b="1">
              <a:solidFill>
                <a:srgbClr val="0070C0"/>
              </a:solidFill>
              <a:latin typeface="Times New Roman"/>
              <a:ea typeface="Times New Roman"/>
              <a:cs typeface="Times New Roman"/>
              <a:sym typeface="Times New Roman"/>
            </a:endParaRPr>
          </a:p>
        </p:txBody>
      </p:sp>
      <p:pic>
        <p:nvPicPr>
          <p:cNvPr id="718" name="Google Shape;718;p68"/>
          <p:cNvPicPr preferRelativeResize="0"/>
          <p:nvPr/>
        </p:nvPicPr>
        <p:blipFill rotWithShape="1">
          <a:blip r:embed="rId3">
            <a:alphaModFix/>
          </a:blip>
          <a:srcRect/>
          <a:stretch/>
        </p:blipFill>
        <p:spPr>
          <a:xfrm>
            <a:off x="0" y="3685735"/>
            <a:ext cx="9144000" cy="2832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4"/>
          <p:cNvPicPr preferRelativeResize="0"/>
          <p:nvPr/>
        </p:nvPicPr>
        <p:blipFill rotWithShape="1">
          <a:blip r:embed="rId3">
            <a:alphaModFix/>
          </a:blip>
          <a:srcRect/>
          <a:stretch/>
        </p:blipFill>
        <p:spPr>
          <a:xfrm>
            <a:off x="240146" y="679164"/>
            <a:ext cx="8717182" cy="4557854"/>
          </a:xfrm>
          <a:prstGeom prst="rect">
            <a:avLst/>
          </a:prstGeom>
          <a:noFill/>
          <a:ln>
            <a:noFill/>
          </a:ln>
        </p:spPr>
      </p:pic>
      <p:sp>
        <p:nvSpPr>
          <p:cNvPr id="124" name="Google Shape;124;p4"/>
          <p:cNvSpPr/>
          <p:nvPr/>
        </p:nvSpPr>
        <p:spPr>
          <a:xfrm>
            <a:off x="2641600" y="2604655"/>
            <a:ext cx="757382" cy="157018"/>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25" name="Google Shape;125;p4"/>
          <p:cNvCxnSpPr/>
          <p:nvPr/>
        </p:nvCxnSpPr>
        <p:spPr>
          <a:xfrm rot="10800000">
            <a:off x="2170545" y="2683164"/>
            <a:ext cx="471055" cy="0"/>
          </a:xfrm>
          <a:prstGeom prst="straightConnector1">
            <a:avLst/>
          </a:prstGeom>
          <a:noFill/>
          <a:ln w="9525" cap="flat" cmpd="sng">
            <a:solidFill>
              <a:schemeClr val="lt1"/>
            </a:solidFill>
            <a:prstDash val="solid"/>
            <a:miter lim="800000"/>
            <a:headEnd type="none" w="sm" len="sm"/>
            <a:tailEnd type="triangle" w="med" len="med"/>
          </a:ln>
        </p:spPr>
      </p:cxnSp>
      <p:sp>
        <p:nvSpPr>
          <p:cNvPr id="126" name="Google Shape;126;p4"/>
          <p:cNvSpPr txBox="1"/>
          <p:nvPr/>
        </p:nvSpPr>
        <p:spPr>
          <a:xfrm>
            <a:off x="240146" y="2483109"/>
            <a:ext cx="1930399" cy="400110"/>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000">
                <a:solidFill>
                  <a:schemeClr val="dk1"/>
                </a:solidFill>
                <a:latin typeface="Calibri"/>
                <a:ea typeface="Calibri"/>
                <a:cs typeface="Calibri"/>
                <a:sym typeface="Calibri"/>
              </a:rPr>
              <a:t>Güz ve bahar dönemine ait akademik takvime ulaşabilirsiniz.</a:t>
            </a:r>
            <a:endParaRPr/>
          </a:p>
        </p:txBody>
      </p:sp>
      <p:sp>
        <p:nvSpPr>
          <p:cNvPr id="127" name="Google Shape;127;p4"/>
          <p:cNvSpPr/>
          <p:nvPr/>
        </p:nvSpPr>
        <p:spPr>
          <a:xfrm>
            <a:off x="2641600" y="3149600"/>
            <a:ext cx="508000" cy="120073"/>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28" name="Google Shape;128;p4"/>
          <p:cNvCxnSpPr/>
          <p:nvPr/>
        </p:nvCxnSpPr>
        <p:spPr>
          <a:xfrm rot="10800000">
            <a:off x="2170545" y="3269673"/>
            <a:ext cx="471055" cy="0"/>
          </a:xfrm>
          <a:prstGeom prst="straightConnector1">
            <a:avLst/>
          </a:prstGeom>
          <a:noFill/>
          <a:ln w="9525" cap="flat" cmpd="sng">
            <a:solidFill>
              <a:schemeClr val="lt1"/>
            </a:solidFill>
            <a:prstDash val="solid"/>
            <a:miter lim="800000"/>
            <a:headEnd type="none" w="sm" len="sm"/>
            <a:tailEnd type="triangle" w="med" len="med"/>
          </a:ln>
        </p:spPr>
      </p:cxnSp>
      <p:sp>
        <p:nvSpPr>
          <p:cNvPr id="129" name="Google Shape;129;p4"/>
          <p:cNvSpPr txBox="1"/>
          <p:nvPr/>
        </p:nvSpPr>
        <p:spPr>
          <a:xfrm>
            <a:off x="240146" y="3015757"/>
            <a:ext cx="1773381" cy="507831"/>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tr-TR" sz="900">
                <a:solidFill>
                  <a:schemeClr val="dk1"/>
                </a:solidFill>
                <a:latin typeface="Times New Roman"/>
                <a:ea typeface="Times New Roman"/>
                <a:cs typeface="Times New Roman"/>
                <a:sym typeface="Times New Roman"/>
              </a:rPr>
              <a:t>Bilgi paketine tıklayarak ders içerikleri hakkında ayrıntılı bilgi sahibi olabilirsiniz.</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69"/>
          <p:cNvSpPr txBox="1"/>
          <p:nvPr/>
        </p:nvSpPr>
        <p:spPr>
          <a:xfrm>
            <a:off x="292231" y="1223107"/>
            <a:ext cx="8559538" cy="4897944"/>
          </a:xfrm>
          <a:prstGeom prst="rect">
            <a:avLst/>
          </a:prstGeom>
          <a:solidFill>
            <a:schemeClr val="lt1"/>
          </a:solidFill>
          <a:ln w="5715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tr-TR" sz="3200" b="1">
                <a:solidFill>
                  <a:schemeClr val="dk1"/>
                </a:solidFill>
                <a:latin typeface="Times New Roman"/>
                <a:ea typeface="Times New Roman"/>
                <a:cs typeface="Times New Roman"/>
                <a:sym typeface="Times New Roman"/>
              </a:rPr>
              <a:t>   </a:t>
            </a:r>
            <a:r>
              <a:rPr lang="tr-TR" sz="3200" b="1">
                <a:solidFill>
                  <a:srgbClr val="34AFC0"/>
                </a:solidFill>
                <a:latin typeface="Times New Roman"/>
                <a:ea typeface="Times New Roman"/>
                <a:cs typeface="Times New Roman"/>
                <a:sym typeface="Times New Roman"/>
              </a:rPr>
              <a:t>Mevlana Değişim Programına Katılım;</a:t>
            </a:r>
            <a:endParaRPr/>
          </a:p>
          <a:p>
            <a:pPr marL="285750" marR="0" lvl="0" indent="-285750" algn="l" rtl="0">
              <a:lnSpc>
                <a:spcPct val="150000"/>
              </a:lnSpc>
              <a:spcBef>
                <a:spcPts val="0"/>
              </a:spcBef>
              <a:spcAft>
                <a:spcPts val="0"/>
              </a:spcAft>
              <a:buClr>
                <a:schemeClr val="dk1"/>
              </a:buClr>
              <a:buSzPts val="2400"/>
              <a:buFont typeface="Arial"/>
              <a:buChar char="•"/>
            </a:pPr>
            <a:r>
              <a:rPr lang="tr-TR" sz="2400">
                <a:solidFill>
                  <a:schemeClr val="dk1"/>
                </a:solidFill>
                <a:latin typeface="Times New Roman"/>
                <a:ea typeface="Times New Roman"/>
                <a:cs typeface="Times New Roman"/>
                <a:sym typeface="Times New Roman"/>
              </a:rPr>
              <a:t> Mevlana Değişim Programı Protokolü imzalamış olan yükseköğretim kurumlarında) örgün eğitim programlarına kayıtlı ön lisans, lisans, yüksek lisans ve doktora öğrencileri katılabilirler.</a:t>
            </a:r>
            <a:endParaRPr/>
          </a:p>
          <a:p>
            <a:pPr marL="285750" marR="0" lvl="0" indent="-285750" algn="l" rtl="0">
              <a:lnSpc>
                <a:spcPct val="150000"/>
              </a:lnSpc>
              <a:spcBef>
                <a:spcPts val="0"/>
              </a:spcBef>
              <a:spcAft>
                <a:spcPts val="0"/>
              </a:spcAft>
              <a:buClr>
                <a:schemeClr val="dk1"/>
              </a:buClr>
              <a:buSzPts val="2400"/>
              <a:buFont typeface="Arial"/>
              <a:buChar char="•"/>
            </a:pPr>
            <a:r>
              <a:rPr lang="tr-TR" sz="2400">
                <a:solidFill>
                  <a:schemeClr val="dk1"/>
                </a:solidFill>
                <a:latin typeface="Times New Roman"/>
                <a:ea typeface="Times New Roman"/>
                <a:cs typeface="Times New Roman"/>
                <a:sym typeface="Times New Roman"/>
              </a:rPr>
              <a:t>Değişim programına katılmak isteyen öğrenciler </a:t>
            </a:r>
            <a:r>
              <a:rPr lang="tr-TR" sz="2400" b="1">
                <a:solidFill>
                  <a:srgbClr val="002060"/>
                </a:solidFill>
                <a:latin typeface="Times New Roman"/>
                <a:ea typeface="Times New Roman"/>
                <a:cs typeface="Times New Roman"/>
                <a:sym typeface="Times New Roman"/>
              </a:rPr>
              <a:t>en az bir en fazla iki yarıyıl</a:t>
            </a:r>
            <a:r>
              <a:rPr lang="tr-TR" sz="2400">
                <a:solidFill>
                  <a:srgbClr val="002060"/>
                </a:solidFill>
                <a:latin typeface="Times New Roman"/>
                <a:ea typeface="Times New Roman"/>
                <a:cs typeface="Times New Roman"/>
                <a:sym typeface="Times New Roman"/>
              </a:rPr>
              <a:t> </a:t>
            </a:r>
            <a:r>
              <a:rPr lang="tr-TR" sz="2400">
                <a:solidFill>
                  <a:schemeClr val="dk1"/>
                </a:solidFill>
                <a:latin typeface="Times New Roman"/>
                <a:ea typeface="Times New Roman"/>
                <a:cs typeface="Times New Roman"/>
                <a:sym typeface="Times New Roman"/>
              </a:rPr>
              <a:t>eğitim için programdan faydalanabilirler.</a:t>
            </a:r>
            <a:endParaRPr/>
          </a:p>
          <a:p>
            <a:pPr marL="0" marR="0" lvl="0" indent="0" algn="l" rtl="0">
              <a:lnSpc>
                <a:spcPct val="150000"/>
              </a:lnSpc>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70"/>
          <p:cNvSpPr txBox="1"/>
          <p:nvPr/>
        </p:nvSpPr>
        <p:spPr>
          <a:xfrm>
            <a:off x="292231" y="1223107"/>
            <a:ext cx="8559538" cy="5212004"/>
          </a:xfrm>
          <a:prstGeom prst="rect">
            <a:avLst/>
          </a:prstGeom>
          <a:solidFill>
            <a:schemeClr val="lt1"/>
          </a:solidFill>
          <a:ln w="5715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tr-TR" sz="3200" b="1">
                <a:solidFill>
                  <a:srgbClr val="34AFC0"/>
                </a:solidFill>
                <a:latin typeface="Times New Roman"/>
                <a:ea typeface="Times New Roman"/>
                <a:cs typeface="Times New Roman"/>
                <a:sym typeface="Times New Roman"/>
              </a:rPr>
              <a:t>Farabi Programı;</a:t>
            </a:r>
            <a:endParaRPr/>
          </a:p>
          <a:p>
            <a:pPr marL="0" marR="0" lvl="0" indent="0" algn="l" rtl="0">
              <a:lnSpc>
                <a:spcPct val="150000"/>
              </a:lnSpc>
              <a:spcBef>
                <a:spcPts val="0"/>
              </a:spcBef>
              <a:spcAft>
                <a:spcPts val="0"/>
              </a:spcAft>
              <a:buNone/>
            </a:pPr>
            <a:r>
              <a:rPr lang="tr-TR" sz="2400">
                <a:solidFill>
                  <a:srgbClr val="000000"/>
                </a:solidFill>
                <a:latin typeface="Times New Roman"/>
                <a:ea typeface="Times New Roman"/>
                <a:cs typeface="Times New Roman"/>
                <a:sym typeface="Times New Roman"/>
              </a:rPr>
              <a:t>Farabi Değişim Programı, öğrencilerin </a:t>
            </a:r>
            <a:r>
              <a:rPr lang="tr-TR" sz="2400" b="1">
                <a:solidFill>
                  <a:srgbClr val="002060"/>
                </a:solidFill>
                <a:latin typeface="Times New Roman"/>
                <a:ea typeface="Times New Roman"/>
                <a:cs typeface="Times New Roman"/>
                <a:sym typeface="Times New Roman"/>
              </a:rPr>
              <a:t>bir veya iki yarıyıl</a:t>
            </a:r>
            <a:endParaRPr/>
          </a:p>
          <a:p>
            <a:pPr marL="0" marR="0" lvl="0" indent="0" algn="l" rtl="0">
              <a:lnSpc>
                <a:spcPct val="150000"/>
              </a:lnSpc>
              <a:spcBef>
                <a:spcPts val="0"/>
              </a:spcBef>
              <a:spcAft>
                <a:spcPts val="0"/>
              </a:spcAft>
              <a:buNone/>
            </a:pPr>
            <a:r>
              <a:rPr lang="tr-TR" sz="2400" b="1">
                <a:solidFill>
                  <a:srgbClr val="002060"/>
                </a:solidFill>
                <a:latin typeface="Times New Roman"/>
                <a:ea typeface="Times New Roman"/>
                <a:cs typeface="Times New Roman"/>
                <a:sym typeface="Times New Roman"/>
              </a:rPr>
              <a:t>süresince</a:t>
            </a:r>
            <a:r>
              <a:rPr lang="tr-TR" sz="2400">
                <a:solidFill>
                  <a:srgbClr val="000000"/>
                </a:solidFill>
                <a:latin typeface="Times New Roman"/>
                <a:ea typeface="Times New Roman"/>
                <a:cs typeface="Times New Roman"/>
                <a:sym typeface="Times New Roman"/>
              </a:rPr>
              <a:t> kendi kurumlarının dışında bir yükseköğretim kurumunda eğitim ve öğretim faaliyetlerine devam etmelerini amaçlamaktadır.</a:t>
            </a:r>
            <a:endParaRPr/>
          </a:p>
          <a:p>
            <a:pPr marL="0" marR="0" lvl="0" indent="0" algn="l" rtl="0">
              <a:lnSpc>
                <a:spcPct val="150000"/>
              </a:lnSpc>
              <a:spcBef>
                <a:spcPts val="0"/>
              </a:spcBef>
              <a:spcAft>
                <a:spcPts val="0"/>
              </a:spcAft>
              <a:buNone/>
            </a:pPr>
            <a:endParaRPr sz="2400">
              <a:solidFill>
                <a:srgbClr val="000000"/>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None/>
            </a:pPr>
            <a:endParaRPr sz="2400">
              <a:solidFill>
                <a:srgbClr val="000000"/>
              </a:solidFill>
              <a:latin typeface="Calibri"/>
              <a:ea typeface="Calibri"/>
              <a:cs typeface="Calibri"/>
              <a:sym typeface="Calibri"/>
            </a:endParaRPr>
          </a:p>
          <a:p>
            <a:pPr marL="0" marR="0" lvl="0" indent="0" algn="l" rtl="0">
              <a:lnSpc>
                <a:spcPct val="200000"/>
              </a:lnSpc>
              <a:spcBef>
                <a:spcPts val="0"/>
              </a:spcBef>
              <a:spcAft>
                <a:spcPts val="0"/>
              </a:spcAft>
              <a:buNone/>
            </a:pPr>
            <a:endParaRPr sz="2400" b="1">
              <a:solidFill>
                <a:srgbClr val="0070C0"/>
              </a:solidFill>
              <a:latin typeface="Times New Roman"/>
              <a:ea typeface="Times New Roman"/>
              <a:cs typeface="Times New Roman"/>
              <a:sym typeface="Times New Roman"/>
            </a:endParaRPr>
          </a:p>
          <a:p>
            <a:pPr marL="0" marR="0" lvl="0" indent="0" algn="l" rtl="0">
              <a:lnSpc>
                <a:spcPct val="200000"/>
              </a:lnSpc>
              <a:spcBef>
                <a:spcPts val="0"/>
              </a:spcBef>
              <a:spcAft>
                <a:spcPts val="0"/>
              </a:spcAft>
              <a:buNone/>
            </a:pPr>
            <a:endParaRPr sz="2400" b="1">
              <a:solidFill>
                <a:srgbClr val="0070C0"/>
              </a:solidFill>
              <a:latin typeface="Times New Roman"/>
              <a:ea typeface="Times New Roman"/>
              <a:cs typeface="Times New Roman"/>
              <a:sym typeface="Times New Roman"/>
            </a:endParaRPr>
          </a:p>
        </p:txBody>
      </p:sp>
      <p:pic>
        <p:nvPicPr>
          <p:cNvPr id="729" name="Google Shape;729;p70" descr="harita içeren bir resim&#10;&#10;Açıklama otomatik olarak oluşturuldu"/>
          <p:cNvPicPr preferRelativeResize="0"/>
          <p:nvPr/>
        </p:nvPicPr>
        <p:blipFill rotWithShape="1">
          <a:blip r:embed="rId3">
            <a:alphaModFix/>
          </a:blip>
          <a:srcRect/>
          <a:stretch/>
        </p:blipFill>
        <p:spPr>
          <a:xfrm>
            <a:off x="1357532" y="3987352"/>
            <a:ext cx="6428935" cy="220093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71"/>
          <p:cNvSpPr txBox="1"/>
          <p:nvPr/>
        </p:nvSpPr>
        <p:spPr>
          <a:xfrm>
            <a:off x="292231" y="1223107"/>
            <a:ext cx="8559538" cy="4104009"/>
          </a:xfrm>
          <a:prstGeom prst="rect">
            <a:avLst/>
          </a:prstGeom>
          <a:solidFill>
            <a:schemeClr val="lt1"/>
          </a:solidFill>
          <a:ln w="5715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tr-TR" sz="3200" b="1">
                <a:solidFill>
                  <a:srgbClr val="34AFC0"/>
                </a:solidFill>
                <a:latin typeface="Times New Roman"/>
                <a:ea typeface="Times New Roman"/>
                <a:cs typeface="Times New Roman"/>
                <a:sym typeface="Times New Roman"/>
              </a:rPr>
              <a:t>Farabi Programı;</a:t>
            </a:r>
            <a:endParaRPr/>
          </a:p>
          <a:p>
            <a:pPr marL="0" marR="0" lvl="0" indent="0" algn="l" rtl="0">
              <a:lnSpc>
                <a:spcPct val="150000"/>
              </a:lnSpc>
              <a:spcBef>
                <a:spcPts val="0"/>
              </a:spcBef>
              <a:spcAft>
                <a:spcPts val="0"/>
              </a:spcAft>
              <a:buNone/>
            </a:pPr>
            <a:r>
              <a:rPr lang="tr-TR" sz="2400">
                <a:solidFill>
                  <a:srgbClr val="000000"/>
                </a:solidFill>
                <a:latin typeface="Times New Roman"/>
                <a:ea typeface="Times New Roman"/>
                <a:cs typeface="Times New Roman"/>
                <a:sym typeface="Times New Roman"/>
              </a:rPr>
              <a:t>Farabi Değişim Programına katılan öğrencilere </a:t>
            </a:r>
            <a:r>
              <a:rPr lang="tr-TR" sz="2400" b="1">
                <a:solidFill>
                  <a:srgbClr val="002060"/>
                </a:solidFill>
                <a:latin typeface="Times New Roman"/>
                <a:ea typeface="Times New Roman"/>
                <a:cs typeface="Times New Roman"/>
                <a:sym typeface="Times New Roman"/>
              </a:rPr>
              <a:t>karşılıksız burs </a:t>
            </a:r>
            <a:r>
              <a:rPr lang="tr-TR" sz="2400">
                <a:solidFill>
                  <a:srgbClr val="000000"/>
                </a:solidFill>
                <a:latin typeface="Times New Roman"/>
                <a:ea typeface="Times New Roman"/>
                <a:cs typeface="Times New Roman"/>
                <a:sym typeface="Times New Roman"/>
              </a:rPr>
              <a:t>ödemesi yapılmaktadır.</a:t>
            </a:r>
            <a:endParaRPr/>
          </a:p>
          <a:p>
            <a:pPr marL="0" marR="0" lvl="0" indent="0" algn="l" rtl="0">
              <a:lnSpc>
                <a:spcPct val="150000"/>
              </a:lnSpc>
              <a:spcBef>
                <a:spcPts val="0"/>
              </a:spcBef>
              <a:spcAft>
                <a:spcPts val="0"/>
              </a:spcAft>
              <a:buNone/>
            </a:pPr>
            <a:endParaRPr sz="2400">
              <a:solidFill>
                <a:srgbClr val="000000"/>
              </a:solidFill>
              <a:latin typeface="Calibri"/>
              <a:ea typeface="Calibri"/>
              <a:cs typeface="Calibri"/>
              <a:sym typeface="Calibri"/>
            </a:endParaRPr>
          </a:p>
          <a:p>
            <a:pPr marL="0" marR="0" lvl="0" indent="0" algn="l" rtl="0">
              <a:lnSpc>
                <a:spcPct val="200000"/>
              </a:lnSpc>
              <a:spcBef>
                <a:spcPts val="0"/>
              </a:spcBef>
              <a:spcAft>
                <a:spcPts val="0"/>
              </a:spcAft>
              <a:buNone/>
            </a:pPr>
            <a:endParaRPr sz="2400" b="1">
              <a:solidFill>
                <a:srgbClr val="0070C0"/>
              </a:solidFill>
              <a:latin typeface="Times New Roman"/>
              <a:ea typeface="Times New Roman"/>
              <a:cs typeface="Times New Roman"/>
              <a:sym typeface="Times New Roman"/>
            </a:endParaRPr>
          </a:p>
          <a:p>
            <a:pPr marL="0" marR="0" lvl="0" indent="0" algn="l" rtl="0">
              <a:lnSpc>
                <a:spcPct val="200000"/>
              </a:lnSpc>
              <a:spcBef>
                <a:spcPts val="0"/>
              </a:spcBef>
              <a:spcAft>
                <a:spcPts val="0"/>
              </a:spcAft>
              <a:buNone/>
            </a:pPr>
            <a:endParaRPr sz="2400" b="1">
              <a:solidFill>
                <a:srgbClr val="0070C0"/>
              </a:solidFill>
              <a:latin typeface="Times New Roman"/>
              <a:ea typeface="Times New Roman"/>
              <a:cs typeface="Times New Roman"/>
              <a:sym typeface="Times New Roman"/>
            </a:endParaRPr>
          </a:p>
        </p:txBody>
      </p:sp>
      <p:pic>
        <p:nvPicPr>
          <p:cNvPr id="735" name="Google Shape;735;p71" descr="metin, ayakkabı içeren bir resim&#10;&#10;Açıklama otomatik olarak oluşturuldu"/>
          <p:cNvPicPr preferRelativeResize="0"/>
          <p:nvPr/>
        </p:nvPicPr>
        <p:blipFill rotWithShape="1">
          <a:blip r:embed="rId3">
            <a:alphaModFix/>
          </a:blip>
          <a:srcRect/>
          <a:stretch/>
        </p:blipFill>
        <p:spPr>
          <a:xfrm>
            <a:off x="4460806" y="3046661"/>
            <a:ext cx="3276397" cy="185099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72"/>
          <p:cNvSpPr txBox="1"/>
          <p:nvPr/>
        </p:nvSpPr>
        <p:spPr>
          <a:xfrm>
            <a:off x="292231" y="1223107"/>
            <a:ext cx="8559538" cy="4516878"/>
          </a:xfrm>
          <a:prstGeom prst="rect">
            <a:avLst/>
          </a:prstGeom>
          <a:solidFill>
            <a:schemeClr val="lt1"/>
          </a:solidFill>
          <a:ln w="5715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tr-TR" sz="3200" b="1">
                <a:solidFill>
                  <a:srgbClr val="34AFC0"/>
                </a:solidFill>
                <a:latin typeface="Times New Roman"/>
                <a:ea typeface="Times New Roman"/>
                <a:cs typeface="Times New Roman"/>
                <a:sym typeface="Times New Roman"/>
              </a:rPr>
              <a:t>Değişim Programlarının Öğrencilere Sağladığı Kazanımlar;</a:t>
            </a:r>
            <a:endParaRPr/>
          </a:p>
          <a:p>
            <a:pPr marL="0" marR="0" lvl="0" indent="0" algn="l" rtl="0">
              <a:lnSpc>
                <a:spcPct val="150000"/>
              </a:lnSpc>
              <a:spcBef>
                <a:spcPts val="0"/>
              </a:spcBef>
              <a:spcAft>
                <a:spcPts val="0"/>
              </a:spcAft>
              <a:buNone/>
            </a:pPr>
            <a:endParaRPr sz="2400">
              <a:solidFill>
                <a:srgbClr val="000000"/>
              </a:solidFill>
              <a:latin typeface="Calibri"/>
              <a:ea typeface="Calibri"/>
              <a:cs typeface="Calibri"/>
              <a:sym typeface="Calibri"/>
            </a:endParaRPr>
          </a:p>
          <a:p>
            <a:pPr marL="0" marR="0" lvl="0" indent="0" algn="l" rtl="0">
              <a:lnSpc>
                <a:spcPct val="200000"/>
              </a:lnSpc>
              <a:spcBef>
                <a:spcPts val="0"/>
              </a:spcBef>
              <a:spcAft>
                <a:spcPts val="0"/>
              </a:spcAft>
              <a:buNone/>
            </a:pPr>
            <a:endParaRPr sz="2400" b="1">
              <a:solidFill>
                <a:srgbClr val="0070C0"/>
              </a:solidFill>
              <a:latin typeface="Times New Roman"/>
              <a:ea typeface="Times New Roman"/>
              <a:cs typeface="Times New Roman"/>
              <a:sym typeface="Times New Roman"/>
            </a:endParaRPr>
          </a:p>
          <a:p>
            <a:pPr marL="0" marR="0" lvl="0" indent="0" algn="l" rtl="0">
              <a:lnSpc>
                <a:spcPct val="200000"/>
              </a:lnSpc>
              <a:spcBef>
                <a:spcPts val="0"/>
              </a:spcBef>
              <a:spcAft>
                <a:spcPts val="0"/>
              </a:spcAft>
              <a:buNone/>
            </a:pPr>
            <a:endParaRPr sz="2400" b="1">
              <a:solidFill>
                <a:srgbClr val="0070C0"/>
              </a:solidFill>
              <a:latin typeface="Times New Roman"/>
              <a:ea typeface="Times New Roman"/>
              <a:cs typeface="Times New Roman"/>
              <a:sym typeface="Times New Roman"/>
            </a:endParaRPr>
          </a:p>
          <a:p>
            <a:pPr marL="0" marR="0" lvl="0" indent="0" algn="l" rtl="0">
              <a:lnSpc>
                <a:spcPct val="200000"/>
              </a:lnSpc>
              <a:spcBef>
                <a:spcPts val="0"/>
              </a:spcBef>
              <a:spcAft>
                <a:spcPts val="0"/>
              </a:spcAft>
              <a:buNone/>
            </a:pPr>
            <a:r>
              <a:rPr lang="tr-TR" sz="1600" b="1">
                <a:solidFill>
                  <a:srgbClr val="0070C0"/>
                </a:solidFill>
                <a:latin typeface="Calibri"/>
                <a:ea typeface="Calibri"/>
                <a:cs typeface="Calibri"/>
                <a:sym typeface="Calibri"/>
              </a:rPr>
              <a:t>    </a:t>
            </a:r>
            <a:endParaRPr/>
          </a:p>
          <a:p>
            <a:pPr marL="0" marR="0" lvl="0" indent="0" algn="l" rtl="0">
              <a:lnSpc>
                <a:spcPct val="200000"/>
              </a:lnSpc>
              <a:spcBef>
                <a:spcPts val="0"/>
              </a:spcBef>
              <a:spcAft>
                <a:spcPts val="0"/>
              </a:spcAft>
              <a:buNone/>
            </a:pPr>
            <a:r>
              <a:rPr lang="tr-TR" sz="1600" b="1">
                <a:solidFill>
                  <a:srgbClr val="0070C0"/>
                </a:solidFill>
                <a:latin typeface="Calibri"/>
                <a:ea typeface="Calibri"/>
                <a:cs typeface="Calibri"/>
                <a:sym typeface="Calibri"/>
              </a:rPr>
              <a:t>      </a:t>
            </a:r>
            <a:r>
              <a:rPr lang="tr-TR" sz="1600" b="1">
                <a:solidFill>
                  <a:schemeClr val="dk1"/>
                </a:solidFill>
                <a:latin typeface="Calibri"/>
                <a:ea typeface="Calibri"/>
                <a:cs typeface="Calibri"/>
                <a:sym typeface="Calibri"/>
              </a:rPr>
              <a:t>Akademik Yetkinlik                            Yabancı Dil Becerisi                                  Genel Kültür</a:t>
            </a:r>
            <a:endParaRPr/>
          </a:p>
        </p:txBody>
      </p:sp>
      <p:pic>
        <p:nvPicPr>
          <p:cNvPr id="741" name="Google Shape;741;p72"/>
          <p:cNvPicPr preferRelativeResize="0"/>
          <p:nvPr/>
        </p:nvPicPr>
        <p:blipFill rotWithShape="1">
          <a:blip r:embed="rId3">
            <a:alphaModFix/>
          </a:blip>
          <a:srcRect/>
          <a:stretch/>
        </p:blipFill>
        <p:spPr>
          <a:xfrm>
            <a:off x="588725" y="3080072"/>
            <a:ext cx="2070268" cy="1950086"/>
          </a:xfrm>
          <a:prstGeom prst="rect">
            <a:avLst/>
          </a:prstGeom>
          <a:noFill/>
          <a:ln>
            <a:noFill/>
          </a:ln>
        </p:spPr>
      </p:pic>
      <p:pic>
        <p:nvPicPr>
          <p:cNvPr id="742" name="Google Shape;742;p72" descr="metin içeren bir resim&#10;&#10;Açıklama otomatik olarak oluşturuldu"/>
          <p:cNvPicPr preferRelativeResize="0"/>
          <p:nvPr/>
        </p:nvPicPr>
        <p:blipFill rotWithShape="1">
          <a:blip r:embed="rId4">
            <a:alphaModFix/>
          </a:blip>
          <a:srcRect/>
          <a:stretch/>
        </p:blipFill>
        <p:spPr>
          <a:xfrm>
            <a:off x="3286360" y="3080071"/>
            <a:ext cx="2070269" cy="1866900"/>
          </a:xfrm>
          <a:prstGeom prst="rect">
            <a:avLst/>
          </a:prstGeom>
          <a:noFill/>
          <a:ln>
            <a:noFill/>
          </a:ln>
        </p:spPr>
      </p:pic>
      <p:pic>
        <p:nvPicPr>
          <p:cNvPr id="743" name="Google Shape;743;p72" descr="metin, küçük resim içeren bir resim&#10;&#10;Açıklama otomatik olarak oluşturuldu"/>
          <p:cNvPicPr preferRelativeResize="0"/>
          <p:nvPr/>
        </p:nvPicPr>
        <p:blipFill rotWithShape="1">
          <a:blip r:embed="rId5">
            <a:alphaModFix/>
          </a:blip>
          <a:srcRect/>
          <a:stretch/>
        </p:blipFill>
        <p:spPr>
          <a:xfrm>
            <a:off x="5653122" y="2729365"/>
            <a:ext cx="2902153" cy="256831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73"/>
          <p:cNvSpPr txBox="1">
            <a:spLocks noGrp="1"/>
          </p:cNvSpPr>
          <p:nvPr>
            <p:ph type="ctrTitle"/>
          </p:nvPr>
        </p:nvSpPr>
        <p:spPr>
          <a:xfrm>
            <a:off x="859250" y="5723208"/>
            <a:ext cx="7772400" cy="83428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2800"/>
              <a:buFont typeface="Times New Roman"/>
              <a:buNone/>
            </a:pPr>
            <a:r>
              <a:rPr lang="tr-TR"/>
              <a:t>KÜTAHYA SAĞLIK BİLİMLERİ ÜNİVERSİTESİ</a:t>
            </a:r>
            <a:endParaRPr/>
          </a:p>
        </p:txBody>
      </p:sp>
      <p:sp>
        <p:nvSpPr>
          <p:cNvPr id="749" name="Google Shape;749;p73"/>
          <p:cNvSpPr txBox="1">
            <a:spLocks noGrp="1"/>
          </p:cNvSpPr>
          <p:nvPr>
            <p:ph type="subTitle" idx="1"/>
          </p:nvPr>
        </p:nvSpPr>
        <p:spPr>
          <a:xfrm>
            <a:off x="1143000" y="2712572"/>
            <a:ext cx="6858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34AFC0"/>
              </a:buClr>
              <a:buSzPts val="3200"/>
              <a:buNone/>
            </a:pPr>
            <a:r>
              <a:rPr lang="tr-TR" sz="3200" b="1">
                <a:solidFill>
                  <a:srgbClr val="34AFC0"/>
                </a:solidFill>
                <a:latin typeface="Times New Roman"/>
                <a:ea typeface="Times New Roman"/>
                <a:cs typeface="Times New Roman"/>
                <a:sym typeface="Times New Roman"/>
              </a:rPr>
              <a:t>KARİYER VE MEZUNLAR MERKEZİ</a:t>
            </a:r>
            <a:endParaRPr/>
          </a:p>
          <a:p>
            <a:pPr marL="0" lvl="0" indent="0" algn="ctr" rtl="0">
              <a:lnSpc>
                <a:spcPct val="90000"/>
              </a:lnSpc>
              <a:spcBef>
                <a:spcPts val="1000"/>
              </a:spcBef>
              <a:spcAft>
                <a:spcPts val="0"/>
              </a:spcAft>
              <a:buClr>
                <a:srgbClr val="34AFC0"/>
              </a:buClr>
              <a:buSzPts val="3200"/>
              <a:buNone/>
            </a:pPr>
            <a:r>
              <a:rPr lang="tr-TR" sz="3200" b="1">
                <a:solidFill>
                  <a:srgbClr val="34AFC0"/>
                </a:solidFill>
                <a:latin typeface="Times New Roman"/>
                <a:ea typeface="Times New Roman"/>
                <a:cs typeface="Times New Roman"/>
                <a:sym typeface="Times New Roman"/>
              </a:rPr>
              <a:t>(KAMER)</a:t>
            </a:r>
            <a:endParaRPr sz="3200" b="1">
              <a:solidFill>
                <a:srgbClr val="34AFC0"/>
              </a:solidFill>
              <a:latin typeface="Times New Roman"/>
              <a:ea typeface="Times New Roman"/>
              <a:cs typeface="Times New Roman"/>
              <a:sym typeface="Times New Roman"/>
            </a:endParaRPr>
          </a:p>
        </p:txBody>
      </p:sp>
      <p:sp>
        <p:nvSpPr>
          <p:cNvPr id="750" name="Google Shape;750;p73"/>
          <p:cNvSpPr txBox="1"/>
          <p:nvPr/>
        </p:nvSpPr>
        <p:spPr>
          <a:xfrm>
            <a:off x="412749" y="4641357"/>
            <a:ext cx="1460501" cy="426244"/>
          </a:xfrm>
          <a:prstGeom prst="rect">
            <a:avLst/>
          </a:prstGeom>
          <a:noFill/>
          <a:ln>
            <a:noFill/>
          </a:ln>
        </p:spPr>
        <p:txBody>
          <a:bodyPr spcFirstLastPara="1" wrap="square" lIns="68575" tIns="34275" rIns="68575" bIns="34275" anchor="t" anchorCtr="0">
            <a:normAutofit/>
          </a:bodyPr>
          <a:lstStyle/>
          <a:p>
            <a:pPr marL="0" marR="0" lvl="0" indent="0" algn="ctr" rtl="0">
              <a:lnSpc>
                <a:spcPct val="90000"/>
              </a:lnSpc>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74"/>
          <p:cNvSpPr txBox="1">
            <a:spLocks noGrp="1"/>
          </p:cNvSpPr>
          <p:nvPr>
            <p:ph type="title"/>
          </p:nvPr>
        </p:nvSpPr>
        <p:spPr>
          <a:xfrm>
            <a:off x="628649" y="365126"/>
            <a:ext cx="4857751" cy="552662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Times New Roman"/>
              <a:buNone/>
            </a:pPr>
            <a:r>
              <a:rPr lang="tr-TR" sz="2700">
                <a:latin typeface="Times New Roman"/>
                <a:ea typeface="Times New Roman"/>
                <a:cs typeface="Times New Roman"/>
                <a:sym typeface="Times New Roman"/>
              </a:rPr>
              <a:t>Üniversite bünyemizde bulunan Kariyer ve Mezunlar Merkezi(KAMER</a:t>
            </a:r>
            <a:r>
              <a:rPr lang="tr-TR" sz="2700" b="1">
                <a:latin typeface="Times New Roman"/>
                <a:ea typeface="Times New Roman"/>
                <a:cs typeface="Times New Roman"/>
                <a:sym typeface="Times New Roman"/>
              </a:rPr>
              <a:t>) </a:t>
            </a:r>
            <a:r>
              <a:rPr lang="tr-TR" sz="2700" b="1">
                <a:solidFill>
                  <a:srgbClr val="1F3864"/>
                </a:solidFill>
                <a:latin typeface="Times New Roman"/>
                <a:ea typeface="Times New Roman"/>
                <a:cs typeface="Times New Roman"/>
                <a:sym typeface="Times New Roman"/>
              </a:rPr>
              <a:t>T.C CUMHURBAŞKANLIĞI İNSAN KAYNAKLARI OFİSİ </a:t>
            </a:r>
            <a:r>
              <a:rPr lang="tr-TR" sz="2700">
                <a:latin typeface="Times New Roman"/>
                <a:ea typeface="Times New Roman"/>
                <a:cs typeface="Times New Roman"/>
                <a:sym typeface="Times New Roman"/>
              </a:rPr>
              <a:t>koordinatörlüğünde faaliyetlerini yürütmektedir</a:t>
            </a:r>
            <a:r>
              <a:rPr lang="tr-TR" sz="2400"/>
              <a:t>.</a:t>
            </a:r>
            <a:br>
              <a:rPr lang="tr-TR" sz="2400"/>
            </a:br>
            <a:r>
              <a:rPr lang="tr-TR" sz="2400"/>
              <a:t/>
            </a:r>
            <a:br>
              <a:rPr lang="tr-TR" sz="2400"/>
            </a:br>
            <a:r>
              <a:rPr lang="tr-TR" sz="2400"/>
              <a:t/>
            </a:r>
            <a:br>
              <a:rPr lang="tr-TR" sz="2400"/>
            </a:br>
            <a:r>
              <a:rPr lang="tr-TR" sz="2700">
                <a:latin typeface="Times New Roman"/>
                <a:ea typeface="Times New Roman"/>
                <a:cs typeface="Times New Roman"/>
                <a:sym typeface="Times New Roman"/>
              </a:rPr>
              <a:t>Kariyer bilincinin erken dönemde oluşturulması amacıyla üniversitemizde ‘Kariyer Planma’ dersinin  </a:t>
            </a:r>
            <a:r>
              <a:rPr lang="tr-TR" sz="2700" b="1" u="sng">
                <a:solidFill>
                  <a:srgbClr val="1F3864"/>
                </a:solidFill>
                <a:latin typeface="Times New Roman"/>
                <a:ea typeface="Times New Roman"/>
                <a:cs typeface="Times New Roman"/>
                <a:sym typeface="Times New Roman"/>
              </a:rPr>
              <a:t>zorunlu</a:t>
            </a:r>
            <a:r>
              <a:rPr lang="tr-TR" sz="2700">
                <a:latin typeface="Times New Roman"/>
                <a:ea typeface="Times New Roman"/>
                <a:cs typeface="Times New Roman"/>
                <a:sym typeface="Times New Roman"/>
              </a:rPr>
              <a:t> olarak verilmesi önerilmektedir.</a:t>
            </a:r>
            <a:br>
              <a:rPr lang="tr-TR" sz="2700">
                <a:latin typeface="Times New Roman"/>
                <a:ea typeface="Times New Roman"/>
                <a:cs typeface="Times New Roman"/>
                <a:sym typeface="Times New Roman"/>
              </a:rPr>
            </a:br>
            <a:r>
              <a:rPr lang="tr-TR" sz="2400"/>
              <a:t/>
            </a:r>
            <a:br>
              <a:rPr lang="tr-TR" sz="2400"/>
            </a:br>
            <a:endParaRPr sz="2400"/>
          </a:p>
        </p:txBody>
      </p:sp>
      <p:pic>
        <p:nvPicPr>
          <p:cNvPr id="756" name="Google Shape;756;p74"/>
          <p:cNvPicPr preferRelativeResize="0"/>
          <p:nvPr/>
        </p:nvPicPr>
        <p:blipFill rotWithShape="1">
          <a:blip r:embed="rId3">
            <a:alphaModFix/>
          </a:blip>
          <a:srcRect/>
          <a:stretch/>
        </p:blipFill>
        <p:spPr>
          <a:xfrm>
            <a:off x="5486400" y="1556426"/>
            <a:ext cx="3657600" cy="3062440"/>
          </a:xfrm>
          <a:prstGeom prst="rect">
            <a:avLst/>
          </a:prstGeom>
          <a:noFill/>
          <a:ln>
            <a:noFill/>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7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a:solidFill>
                  <a:srgbClr val="34AFC0"/>
                </a:solidFill>
                <a:latin typeface="Times New Roman"/>
                <a:ea typeface="Times New Roman"/>
                <a:cs typeface="Times New Roman"/>
                <a:sym typeface="Times New Roman"/>
              </a:rPr>
              <a:t>KARİYER VE MEZUNLAR MERKEZİ-KAMER</a:t>
            </a:r>
            <a:endParaRPr/>
          </a:p>
        </p:txBody>
      </p:sp>
      <p:pic>
        <p:nvPicPr>
          <p:cNvPr id="5" name="Google Shape;762;p75" descr="metin içeren bir resim&#10;&#10;Açıklama otomatik olarak oluşturuldu"/>
          <p:cNvPicPr preferRelativeResize="0"/>
          <p:nvPr/>
        </p:nvPicPr>
        <p:blipFill rotWithShape="1">
          <a:blip r:embed="rId3">
            <a:alphaModFix/>
          </a:blip>
          <a:srcRect r="511" b="43675"/>
          <a:stretch/>
        </p:blipFill>
        <p:spPr>
          <a:xfrm>
            <a:off x="95535" y="1518880"/>
            <a:ext cx="5172501" cy="2624289"/>
          </a:xfrm>
          <a:prstGeom prst="rect">
            <a:avLst/>
          </a:prstGeom>
          <a:noFill/>
          <a:ln>
            <a:noFill/>
          </a:ln>
        </p:spPr>
      </p:pic>
      <p:pic>
        <p:nvPicPr>
          <p:cNvPr id="6" name="Google Shape;763;p75"/>
          <p:cNvPicPr preferRelativeResize="0"/>
          <p:nvPr/>
        </p:nvPicPr>
        <p:blipFill rotWithShape="1">
          <a:blip r:embed="rId4">
            <a:alphaModFix/>
          </a:blip>
          <a:srcRect l="-1" r="-1209" b="45216"/>
          <a:stretch/>
        </p:blipFill>
        <p:spPr>
          <a:xfrm>
            <a:off x="4135272" y="3780429"/>
            <a:ext cx="5047045" cy="2647667"/>
          </a:xfrm>
          <a:prstGeom prst="rect">
            <a:avLst/>
          </a:prstGeom>
          <a:noFill/>
          <a:ln>
            <a:noFill/>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7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a:solidFill>
                  <a:srgbClr val="34AFC0"/>
                </a:solidFill>
                <a:latin typeface="Times New Roman"/>
                <a:ea typeface="Times New Roman"/>
                <a:cs typeface="Times New Roman"/>
                <a:sym typeface="Times New Roman"/>
              </a:rPr>
              <a:t>KARİYER VE MEZUNLAR MERKEZİ-KAMER</a:t>
            </a:r>
            <a:endParaRPr/>
          </a:p>
        </p:txBody>
      </p:sp>
      <p:pic>
        <p:nvPicPr>
          <p:cNvPr id="769" name="Google Shape;769;p76" descr="harita içeren bir resim&#10;&#10;Açıklama otomatik olarak oluşturuldu"/>
          <p:cNvPicPr preferRelativeResize="0"/>
          <p:nvPr/>
        </p:nvPicPr>
        <p:blipFill rotWithShape="1">
          <a:blip r:embed="rId3">
            <a:alphaModFix/>
          </a:blip>
          <a:srcRect/>
          <a:stretch/>
        </p:blipFill>
        <p:spPr>
          <a:xfrm>
            <a:off x="-1" y="1690689"/>
            <a:ext cx="9217891" cy="4516147"/>
          </a:xfrm>
          <a:prstGeom prst="rect">
            <a:avLst/>
          </a:prstGeom>
          <a:noFill/>
          <a:ln>
            <a:noFill/>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77"/>
          <p:cNvSpPr txBox="1">
            <a:spLocks noGrp="1"/>
          </p:cNvSpPr>
          <p:nvPr>
            <p:ph type="title"/>
          </p:nvPr>
        </p:nvSpPr>
        <p:spPr>
          <a:xfrm>
            <a:off x="611018" y="1166404"/>
            <a:ext cx="7921963" cy="4771078"/>
          </a:xfrm>
          <a:prstGeom prst="rect">
            <a:avLst/>
          </a:prstGeom>
          <a:noFill/>
          <a:ln>
            <a:noFill/>
          </a:ln>
        </p:spPr>
        <p:txBody>
          <a:bodyPr spcFirstLastPara="1" wrap="square" lIns="91425" tIns="45700" rIns="91425" bIns="45700" anchor="ctr" anchorCtr="0">
            <a:normAutofit/>
          </a:bodyPr>
          <a:lstStyle/>
          <a:p>
            <a:pPr marL="0" lvl="0" indent="0" algn="just" rtl="0">
              <a:lnSpc>
                <a:spcPct val="150000"/>
              </a:lnSpc>
              <a:spcBef>
                <a:spcPts val="0"/>
              </a:spcBef>
              <a:spcAft>
                <a:spcPts val="0"/>
              </a:spcAft>
              <a:buClr>
                <a:schemeClr val="dk1"/>
              </a:buClr>
              <a:buSzPts val="2400"/>
              <a:buFont typeface="Times New Roman"/>
              <a:buNone/>
            </a:pPr>
            <a:r>
              <a:rPr lang="tr-TR" sz="2400">
                <a:latin typeface="Times New Roman"/>
                <a:ea typeface="Times New Roman"/>
                <a:cs typeface="Times New Roman"/>
                <a:sym typeface="Times New Roman"/>
              </a:rPr>
              <a:t>Kariyer ve Mezunlar Merkezi’mizde;kariyer sohbetleri,online  etkinlikler,kariyer gezileri mezun-öğrenci buluşması gibi birçok aktivite düzenleyerek lisans eğitim hayatı boyunca öğrencilerimizin bilgi ve birikimlerini arttırarak hayatlarına şekil verme konusunda yol gösterici bir model sunulmaktadır.</a:t>
            </a:r>
            <a:br>
              <a:rPr lang="tr-TR" sz="2400">
                <a:latin typeface="Times New Roman"/>
                <a:ea typeface="Times New Roman"/>
                <a:cs typeface="Times New Roman"/>
                <a:sym typeface="Times New Roman"/>
              </a:rPr>
            </a:br>
            <a:r>
              <a:rPr lang="tr-TR" sz="2400"/>
              <a:t/>
            </a:r>
            <a:br>
              <a:rPr lang="tr-TR" sz="2400"/>
            </a:br>
            <a:r>
              <a:rPr lang="tr-TR" sz="2400"/>
              <a:t>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gef56f111e7_1_0"/>
          <p:cNvSpPr txBox="1">
            <a:spLocks noGrp="1"/>
          </p:cNvSpPr>
          <p:nvPr>
            <p:ph type="title"/>
          </p:nvPr>
        </p:nvSpPr>
        <p:spPr>
          <a:xfrm>
            <a:off x="628650" y="365126"/>
            <a:ext cx="7886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pic>
        <p:nvPicPr>
          <p:cNvPr id="781" name="Google Shape;781;gef56f111e7_1_0"/>
          <p:cNvPicPr preferRelativeResize="0"/>
          <p:nvPr/>
        </p:nvPicPr>
        <p:blipFill>
          <a:blip r:embed="rId3">
            <a:alphaModFix/>
          </a:blip>
          <a:stretch>
            <a:fillRect/>
          </a:stretch>
        </p:blipFill>
        <p:spPr>
          <a:xfrm>
            <a:off x="0" y="1320850"/>
            <a:ext cx="9144000" cy="48623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150000"/>
              </a:lnSpc>
              <a:spcBef>
                <a:spcPts val="0"/>
              </a:spcBef>
              <a:spcAft>
                <a:spcPts val="0"/>
              </a:spcAft>
              <a:buClr>
                <a:srgbClr val="34AFC0"/>
              </a:buClr>
              <a:buSzPts val="3200"/>
              <a:buFont typeface="Times New Roman"/>
              <a:buNone/>
            </a:pPr>
            <a:r>
              <a:rPr lang="tr-TR" sz="3200" b="1">
                <a:solidFill>
                  <a:srgbClr val="34AFC0"/>
                </a:solidFill>
                <a:latin typeface="Times New Roman"/>
                <a:ea typeface="Times New Roman"/>
                <a:cs typeface="Times New Roman"/>
                <a:sym typeface="Times New Roman"/>
              </a:rPr>
              <a:t>BİLGİ PAKETİ NEDİR? </a:t>
            </a:r>
            <a:br>
              <a:rPr lang="tr-TR" sz="3200" b="1">
                <a:solidFill>
                  <a:srgbClr val="34AFC0"/>
                </a:solidFill>
                <a:latin typeface="Times New Roman"/>
                <a:ea typeface="Times New Roman"/>
                <a:cs typeface="Times New Roman"/>
                <a:sym typeface="Times New Roman"/>
              </a:rPr>
            </a:br>
            <a:r>
              <a:rPr lang="tr-TR" sz="3200" b="1">
                <a:solidFill>
                  <a:srgbClr val="34AFC0"/>
                </a:solidFill>
                <a:latin typeface="Times New Roman"/>
                <a:ea typeface="Times New Roman"/>
                <a:cs typeface="Times New Roman"/>
                <a:sym typeface="Times New Roman"/>
              </a:rPr>
              <a:t>ERİŞİM NASIL SAĞLANIR?</a:t>
            </a:r>
            <a:endParaRPr/>
          </a:p>
        </p:txBody>
      </p:sp>
      <p:sp>
        <p:nvSpPr>
          <p:cNvPr id="135" name="Google Shape;135;p5"/>
          <p:cNvSpPr txBox="1"/>
          <p:nvPr/>
        </p:nvSpPr>
        <p:spPr>
          <a:xfrm>
            <a:off x="628651" y="2041236"/>
            <a:ext cx="8072100" cy="32784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tr-TR" sz="1800">
                <a:solidFill>
                  <a:schemeClr val="dk1"/>
                </a:solidFill>
                <a:latin typeface="Times New Roman"/>
                <a:ea typeface="Times New Roman"/>
                <a:cs typeface="Times New Roman"/>
                <a:sym typeface="Times New Roman"/>
              </a:rPr>
              <a:t>Yükseköğretim Kurulu (YÖK) tarafından belirlenen Ulusal Yeterlilikler ile Bologna Süreci uygulamalarını birleştiren ve tüm paydaşlara yönelik bilgi paketidir.</a:t>
            </a:r>
            <a:endParaRPr>
              <a:latin typeface="Times New Roman"/>
              <a:ea typeface="Times New Roman"/>
              <a:cs typeface="Times New Roman"/>
              <a:sym typeface="Times New Roman"/>
            </a:endParaRPr>
          </a:p>
          <a:p>
            <a:pPr marL="0" marR="0" lvl="0" indent="0" algn="just" rtl="0">
              <a:lnSpc>
                <a:spcPct val="150000"/>
              </a:lnSpc>
              <a:spcBef>
                <a:spcPts val="0"/>
              </a:spcBef>
              <a:spcAft>
                <a:spcPts val="0"/>
              </a:spcAft>
              <a:buNone/>
            </a:pPr>
            <a:endParaRPr sz="1800">
              <a:solidFill>
                <a:schemeClr val="dk1"/>
              </a:solidFill>
              <a:latin typeface="Times New Roman"/>
              <a:ea typeface="Times New Roman"/>
              <a:cs typeface="Times New Roman"/>
              <a:sym typeface="Times New Roman"/>
            </a:endParaRPr>
          </a:p>
          <a:p>
            <a:pPr marL="0" marR="0" lvl="0" indent="0" algn="just" rtl="0">
              <a:lnSpc>
                <a:spcPct val="150000"/>
              </a:lnSpc>
              <a:spcBef>
                <a:spcPts val="0"/>
              </a:spcBef>
              <a:spcAft>
                <a:spcPts val="0"/>
              </a:spcAft>
              <a:buNone/>
            </a:pPr>
            <a:r>
              <a:rPr lang="tr-TR" sz="1800">
                <a:solidFill>
                  <a:schemeClr val="dk1"/>
                </a:solidFill>
                <a:latin typeface="Times New Roman"/>
                <a:ea typeface="Times New Roman"/>
                <a:cs typeface="Times New Roman"/>
                <a:sym typeface="Times New Roman"/>
              </a:rPr>
              <a:t>Bilgi paketinden;</a:t>
            </a:r>
            <a:endParaRPr>
              <a:latin typeface="Times New Roman"/>
              <a:ea typeface="Times New Roman"/>
              <a:cs typeface="Times New Roman"/>
              <a:sym typeface="Times New Roman"/>
            </a:endParaRPr>
          </a:p>
          <a:p>
            <a:pPr marL="285750" marR="0" lvl="0" indent="-285750" algn="just" rtl="0">
              <a:lnSpc>
                <a:spcPct val="150000"/>
              </a:lnSpc>
              <a:spcBef>
                <a:spcPts val="0"/>
              </a:spcBef>
              <a:spcAft>
                <a:spcPts val="0"/>
              </a:spcAft>
              <a:buClr>
                <a:schemeClr val="dk1"/>
              </a:buClr>
              <a:buSzPts val="1800"/>
              <a:buFont typeface="Times New Roman"/>
              <a:buChar char="-"/>
            </a:pPr>
            <a:r>
              <a:rPr lang="tr-TR" sz="1800">
                <a:solidFill>
                  <a:schemeClr val="dk1"/>
                </a:solidFill>
                <a:latin typeface="Times New Roman"/>
                <a:ea typeface="Times New Roman"/>
                <a:cs typeface="Times New Roman"/>
                <a:sym typeface="Times New Roman"/>
              </a:rPr>
              <a:t>Ders içerikleri,</a:t>
            </a:r>
            <a:endParaRPr>
              <a:latin typeface="Times New Roman"/>
              <a:ea typeface="Times New Roman"/>
              <a:cs typeface="Times New Roman"/>
              <a:sym typeface="Times New Roman"/>
            </a:endParaRPr>
          </a:p>
          <a:p>
            <a:pPr marL="285750" marR="0" lvl="0" indent="-285750" algn="just" rtl="0">
              <a:lnSpc>
                <a:spcPct val="150000"/>
              </a:lnSpc>
              <a:spcBef>
                <a:spcPts val="0"/>
              </a:spcBef>
              <a:spcAft>
                <a:spcPts val="0"/>
              </a:spcAft>
              <a:buClr>
                <a:schemeClr val="dk1"/>
              </a:buClr>
              <a:buSzPts val="1800"/>
              <a:buFont typeface="Times New Roman"/>
              <a:buChar char="-"/>
            </a:pPr>
            <a:r>
              <a:rPr lang="tr-TR" sz="1800">
                <a:solidFill>
                  <a:schemeClr val="dk1"/>
                </a:solidFill>
                <a:latin typeface="Times New Roman"/>
                <a:ea typeface="Times New Roman"/>
                <a:cs typeface="Times New Roman"/>
                <a:sym typeface="Times New Roman"/>
              </a:rPr>
              <a:t>Dersle ilgili ayrıntılı bilgi,</a:t>
            </a:r>
            <a:endParaRPr>
              <a:latin typeface="Times New Roman"/>
              <a:ea typeface="Times New Roman"/>
              <a:cs typeface="Times New Roman"/>
              <a:sym typeface="Times New Roman"/>
            </a:endParaRPr>
          </a:p>
          <a:p>
            <a:pPr marL="285750" marR="0" lvl="0" indent="-285750" algn="just" rtl="0">
              <a:lnSpc>
                <a:spcPct val="150000"/>
              </a:lnSpc>
              <a:spcBef>
                <a:spcPts val="0"/>
              </a:spcBef>
              <a:spcAft>
                <a:spcPts val="0"/>
              </a:spcAft>
              <a:buClr>
                <a:schemeClr val="dk1"/>
              </a:buClr>
              <a:buSzPts val="1800"/>
              <a:buFont typeface="Times New Roman"/>
              <a:buChar char="-"/>
            </a:pPr>
            <a:r>
              <a:rPr lang="tr-TR" sz="1800">
                <a:solidFill>
                  <a:schemeClr val="dk1"/>
                </a:solidFill>
                <a:latin typeface="Times New Roman"/>
                <a:ea typeface="Times New Roman"/>
                <a:cs typeface="Times New Roman"/>
                <a:sym typeface="Times New Roman"/>
              </a:rPr>
              <a:t>Program yeterlilikleri,</a:t>
            </a:r>
            <a:endParaRPr>
              <a:latin typeface="Times New Roman"/>
              <a:ea typeface="Times New Roman"/>
              <a:cs typeface="Times New Roman"/>
              <a:sym typeface="Times New Roman"/>
            </a:endParaRPr>
          </a:p>
          <a:p>
            <a:pPr marL="285750" marR="0" lvl="0" indent="-285750" algn="just" rtl="0">
              <a:lnSpc>
                <a:spcPct val="150000"/>
              </a:lnSpc>
              <a:spcBef>
                <a:spcPts val="0"/>
              </a:spcBef>
              <a:spcAft>
                <a:spcPts val="0"/>
              </a:spcAft>
              <a:buClr>
                <a:schemeClr val="dk1"/>
              </a:buClr>
              <a:buSzPts val="1800"/>
              <a:buFont typeface="Times New Roman"/>
              <a:buChar char="-"/>
            </a:pPr>
            <a:r>
              <a:rPr lang="tr-TR" sz="1800">
                <a:solidFill>
                  <a:schemeClr val="dk1"/>
                </a:solidFill>
                <a:latin typeface="Times New Roman"/>
                <a:ea typeface="Times New Roman"/>
                <a:cs typeface="Times New Roman"/>
                <a:sym typeface="Times New Roman"/>
              </a:rPr>
              <a:t>Öğrenci kazanımlarına ulaşılabilir.</a:t>
            </a:r>
            <a:endParaRPr>
              <a:latin typeface="Times New Roman"/>
              <a:ea typeface="Times New Roman"/>
              <a:cs typeface="Times New Roman"/>
              <a:sym typeface="Times New Roman"/>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gef56f111e7_1_5"/>
          <p:cNvSpPr txBox="1">
            <a:spLocks noGrp="1"/>
          </p:cNvSpPr>
          <p:nvPr>
            <p:ph type="title"/>
          </p:nvPr>
        </p:nvSpPr>
        <p:spPr>
          <a:xfrm>
            <a:off x="628650" y="365126"/>
            <a:ext cx="7886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pic>
        <p:nvPicPr>
          <p:cNvPr id="788" name="Google Shape;788;gef56f111e7_1_5"/>
          <p:cNvPicPr preferRelativeResize="0"/>
          <p:nvPr/>
        </p:nvPicPr>
        <p:blipFill>
          <a:blip r:embed="rId3">
            <a:alphaModFix/>
          </a:blip>
          <a:stretch>
            <a:fillRect/>
          </a:stretch>
        </p:blipFill>
        <p:spPr>
          <a:xfrm>
            <a:off x="0" y="1191125"/>
            <a:ext cx="9144000" cy="496025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78"/>
          <p:cNvSpPr txBox="1">
            <a:spLocks noGrp="1"/>
          </p:cNvSpPr>
          <p:nvPr>
            <p:ph type="title"/>
          </p:nvPr>
        </p:nvSpPr>
        <p:spPr>
          <a:xfrm>
            <a:off x="553235" y="770479"/>
            <a:ext cx="7836620" cy="4621653"/>
          </a:xfrm>
          <a:prstGeom prst="rect">
            <a:avLst/>
          </a:prstGeom>
          <a:noFill/>
          <a:ln>
            <a:noFill/>
          </a:ln>
        </p:spPr>
        <p:txBody>
          <a:bodyPr spcFirstLastPara="1" wrap="square" lIns="91425" tIns="45700" rIns="91425" bIns="45700" anchor="ctr" anchorCtr="0">
            <a:normAutofit/>
          </a:bodyPr>
          <a:lstStyle/>
          <a:p>
            <a:pPr marL="0" lvl="0" indent="0" algn="just" rtl="0">
              <a:lnSpc>
                <a:spcPct val="150000"/>
              </a:lnSpc>
              <a:spcBef>
                <a:spcPts val="0"/>
              </a:spcBef>
              <a:spcAft>
                <a:spcPts val="0"/>
              </a:spcAft>
              <a:buClr>
                <a:srgbClr val="34AFC0"/>
              </a:buClr>
              <a:buSzPts val="3200"/>
              <a:buFont typeface="Times New Roman"/>
              <a:buNone/>
            </a:pPr>
            <a:r>
              <a:rPr lang="tr-TR" sz="3200" b="1">
                <a:solidFill>
                  <a:srgbClr val="34AFC0"/>
                </a:solidFill>
                <a:latin typeface="Times New Roman"/>
                <a:ea typeface="Times New Roman"/>
                <a:cs typeface="Times New Roman"/>
                <a:sym typeface="Times New Roman"/>
              </a:rPr>
              <a:t/>
            </a:r>
            <a:br>
              <a:rPr lang="tr-TR" sz="3200" b="1">
                <a:solidFill>
                  <a:srgbClr val="34AFC0"/>
                </a:solidFill>
                <a:latin typeface="Times New Roman"/>
                <a:ea typeface="Times New Roman"/>
                <a:cs typeface="Times New Roman"/>
                <a:sym typeface="Times New Roman"/>
              </a:rPr>
            </a:br>
            <a:r>
              <a:rPr lang="tr-TR" sz="3200" b="1">
                <a:solidFill>
                  <a:srgbClr val="34AFC0"/>
                </a:solidFill>
                <a:latin typeface="Times New Roman"/>
                <a:ea typeface="Times New Roman"/>
                <a:cs typeface="Times New Roman"/>
                <a:sym typeface="Times New Roman"/>
              </a:rPr>
              <a:t>KARİYER PLANLAMA DERSİ</a:t>
            </a:r>
            <a:r>
              <a:rPr lang="tr-TR">
                <a:solidFill>
                  <a:srgbClr val="34AFC0"/>
                </a:solidFill>
              </a:rPr>
              <a:t/>
            </a:r>
            <a:br>
              <a:rPr lang="tr-TR">
                <a:solidFill>
                  <a:srgbClr val="34AFC0"/>
                </a:solidFill>
              </a:rPr>
            </a:br>
            <a:r>
              <a:rPr lang="tr-TR" sz="2400">
                <a:latin typeface="Times New Roman"/>
                <a:ea typeface="Times New Roman"/>
                <a:cs typeface="Times New Roman"/>
                <a:sym typeface="Times New Roman"/>
              </a:rPr>
              <a:t>Kariyer planlama dersi  birinci sınıflar öğrencileri için güz döneminde 14 hafta boyunca haftada  1 saat olarak üniversite kariyer merkezleri sorumluluğunda öğrencilere verilmektedir.</a:t>
            </a:r>
            <a:br>
              <a:rPr lang="tr-TR" sz="2400">
                <a:latin typeface="Times New Roman"/>
                <a:ea typeface="Times New Roman"/>
                <a:cs typeface="Times New Roman"/>
                <a:sym typeface="Times New Roman"/>
              </a:rPr>
            </a:br>
            <a:endParaRPr sz="2400">
              <a:latin typeface="Times New Roman"/>
              <a:ea typeface="Times New Roman"/>
              <a:cs typeface="Times New Roman"/>
              <a:sym typeface="Times New Roman"/>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gef56f111e7_1_17"/>
          <p:cNvSpPr txBox="1">
            <a:spLocks noGrp="1"/>
          </p:cNvSpPr>
          <p:nvPr>
            <p:ph type="title"/>
          </p:nvPr>
        </p:nvSpPr>
        <p:spPr>
          <a:xfrm>
            <a:off x="628650" y="365126"/>
            <a:ext cx="7886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pic>
        <p:nvPicPr>
          <p:cNvPr id="800" name="Google Shape;800;gef56f111e7_1_17"/>
          <p:cNvPicPr preferRelativeResize="0"/>
          <p:nvPr/>
        </p:nvPicPr>
        <p:blipFill>
          <a:blip r:embed="rId3">
            <a:alphaModFix/>
          </a:blip>
          <a:stretch>
            <a:fillRect/>
          </a:stretch>
        </p:blipFill>
        <p:spPr>
          <a:xfrm>
            <a:off x="122838" y="0"/>
            <a:ext cx="8969875" cy="6357350"/>
          </a:xfrm>
          <a:prstGeom prst="rect">
            <a:avLst/>
          </a:prstGeom>
          <a:noFill/>
          <a:ln w="9525" cap="flat" cmpd="sng">
            <a:solidFill>
              <a:schemeClr val="lt1"/>
            </a:solidFill>
            <a:prstDash val="solid"/>
            <a:round/>
            <a:headEnd type="none" w="sm" len="sm"/>
            <a:tailEnd type="none" w="sm" len="sm"/>
          </a:ln>
        </p:spPr>
      </p:pic>
      <p:sp>
        <p:nvSpPr>
          <p:cNvPr id="801" name="Google Shape;801;gef56f111e7_1_17"/>
          <p:cNvSpPr/>
          <p:nvPr/>
        </p:nvSpPr>
        <p:spPr>
          <a:xfrm>
            <a:off x="1151925" y="4179100"/>
            <a:ext cx="6938400" cy="1714500"/>
          </a:xfrm>
          <a:prstGeom prst="rect">
            <a:avLst/>
          </a:prstGeom>
          <a:noFill/>
          <a:ln w="76200" cap="flat" cmpd="sng">
            <a:solidFill>
              <a:srgbClr val="A500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79"/>
          <p:cNvSpPr txBox="1">
            <a:spLocks noGrp="1"/>
          </p:cNvSpPr>
          <p:nvPr>
            <p:ph type="title"/>
          </p:nvPr>
        </p:nvSpPr>
        <p:spPr>
          <a:xfrm>
            <a:off x="527901" y="642119"/>
            <a:ext cx="8041064" cy="5573761"/>
          </a:xfrm>
          <a:prstGeom prst="rect">
            <a:avLst/>
          </a:prstGeom>
          <a:noFill/>
          <a:ln>
            <a:noFill/>
          </a:ln>
        </p:spPr>
        <p:txBody>
          <a:bodyPr spcFirstLastPara="1" wrap="square" lIns="91425" tIns="45700" rIns="91425" bIns="45700" anchor="ctr" anchorCtr="0">
            <a:normAutofit/>
          </a:bodyPr>
          <a:lstStyle/>
          <a:p>
            <a:pPr marL="0" lvl="0" indent="0" algn="just" rtl="0">
              <a:lnSpc>
                <a:spcPct val="150000"/>
              </a:lnSpc>
              <a:spcBef>
                <a:spcPts val="0"/>
              </a:spcBef>
              <a:spcAft>
                <a:spcPts val="0"/>
              </a:spcAft>
              <a:buClr>
                <a:srgbClr val="34AFC0"/>
              </a:buClr>
              <a:buSzPts val="3200"/>
              <a:buFont typeface="Times New Roman"/>
              <a:buNone/>
            </a:pPr>
            <a:r>
              <a:rPr lang="tr-TR" sz="4400"/>
              <a:t/>
            </a:r>
            <a:br>
              <a:rPr lang="tr-TR" sz="4400"/>
            </a:br>
            <a:r>
              <a:rPr lang="tr-TR" sz="2400">
                <a:latin typeface="Times New Roman"/>
                <a:ea typeface="Times New Roman"/>
                <a:cs typeface="Times New Roman"/>
                <a:sym typeface="Times New Roman"/>
              </a:rPr>
              <a:t>Kariyer  planlama dersi sonunda </a:t>
            </a:r>
            <a:r>
              <a:rPr lang="tr-TR" sz="2400" b="1" u="sng">
                <a:solidFill>
                  <a:srgbClr val="002060"/>
                </a:solidFill>
                <a:latin typeface="Times New Roman"/>
                <a:ea typeface="Times New Roman"/>
                <a:cs typeface="Times New Roman"/>
                <a:sym typeface="Times New Roman"/>
              </a:rPr>
              <a:t>kariyer merkezi faaliyetlerinin tanınması</a:t>
            </a:r>
            <a:r>
              <a:rPr lang="tr-TR" sz="2400" b="1">
                <a:solidFill>
                  <a:srgbClr val="002060"/>
                </a:solidFill>
                <a:latin typeface="Times New Roman"/>
                <a:ea typeface="Times New Roman"/>
                <a:cs typeface="Times New Roman"/>
                <a:sym typeface="Times New Roman"/>
              </a:rPr>
              <a:t>,</a:t>
            </a:r>
            <a:r>
              <a:rPr lang="tr-TR" sz="2400" b="1" u="sng">
                <a:solidFill>
                  <a:srgbClr val="002060"/>
                </a:solidFill>
                <a:latin typeface="Times New Roman"/>
                <a:ea typeface="Times New Roman"/>
                <a:cs typeface="Times New Roman"/>
                <a:sym typeface="Times New Roman"/>
              </a:rPr>
              <a:t>öz farkındalığın arttırılması</a:t>
            </a:r>
            <a:r>
              <a:rPr lang="tr-TR" sz="2400" b="1">
                <a:solidFill>
                  <a:srgbClr val="002060"/>
                </a:solidFill>
                <a:latin typeface="Times New Roman"/>
                <a:ea typeface="Times New Roman"/>
                <a:cs typeface="Times New Roman"/>
                <a:sym typeface="Times New Roman"/>
              </a:rPr>
              <a:t>,</a:t>
            </a:r>
            <a:r>
              <a:rPr lang="tr-TR" sz="2400" b="1" u="sng">
                <a:solidFill>
                  <a:srgbClr val="002060"/>
                </a:solidFill>
                <a:latin typeface="Times New Roman"/>
                <a:ea typeface="Times New Roman"/>
                <a:cs typeface="Times New Roman"/>
                <a:sym typeface="Times New Roman"/>
              </a:rPr>
              <a:t>kariyer seçeneklerinin keşfedilmesi</a:t>
            </a:r>
            <a:r>
              <a:rPr lang="tr-TR" sz="2400" b="1">
                <a:solidFill>
                  <a:srgbClr val="002060"/>
                </a:solidFill>
                <a:latin typeface="Times New Roman"/>
                <a:ea typeface="Times New Roman"/>
                <a:cs typeface="Times New Roman"/>
                <a:sym typeface="Times New Roman"/>
              </a:rPr>
              <a:t>,</a:t>
            </a:r>
            <a:r>
              <a:rPr lang="tr-TR" sz="2400" b="1" u="sng">
                <a:solidFill>
                  <a:srgbClr val="002060"/>
                </a:solidFill>
                <a:latin typeface="Times New Roman"/>
                <a:ea typeface="Times New Roman"/>
                <a:cs typeface="Times New Roman"/>
                <a:sym typeface="Times New Roman"/>
              </a:rPr>
              <a:t>kendini ifade ve etkili iletişim becerilerinin geliştirilmesi</a:t>
            </a:r>
            <a:r>
              <a:rPr lang="tr-TR" sz="2400" b="1">
                <a:solidFill>
                  <a:srgbClr val="002060"/>
                </a:solidFill>
                <a:latin typeface="Times New Roman"/>
                <a:ea typeface="Times New Roman"/>
                <a:cs typeface="Times New Roman"/>
                <a:sym typeface="Times New Roman"/>
              </a:rPr>
              <a:t>,</a:t>
            </a:r>
            <a:r>
              <a:rPr lang="tr-TR" sz="2400" b="1" u="sng">
                <a:solidFill>
                  <a:srgbClr val="002060"/>
                </a:solidFill>
                <a:latin typeface="Times New Roman"/>
                <a:ea typeface="Times New Roman"/>
                <a:cs typeface="Times New Roman"/>
                <a:sym typeface="Times New Roman"/>
              </a:rPr>
              <a:t>profosyonel ilişki ağlarının öneminin kavranması</a:t>
            </a:r>
            <a:r>
              <a:rPr lang="tr-TR" sz="2400" u="sng">
                <a:solidFill>
                  <a:srgbClr val="1E4E79"/>
                </a:solidFill>
                <a:latin typeface="Times New Roman"/>
                <a:ea typeface="Times New Roman"/>
                <a:cs typeface="Times New Roman"/>
                <a:sym typeface="Times New Roman"/>
              </a:rPr>
              <a:t> </a:t>
            </a:r>
            <a:r>
              <a:rPr lang="tr-TR" sz="2400">
                <a:latin typeface="Times New Roman"/>
                <a:ea typeface="Times New Roman"/>
                <a:cs typeface="Times New Roman"/>
                <a:sym typeface="Times New Roman"/>
              </a:rPr>
              <a:t>ve </a:t>
            </a:r>
            <a:r>
              <a:rPr lang="tr-TR" sz="2400" b="1" u="sng">
                <a:solidFill>
                  <a:srgbClr val="002060"/>
                </a:solidFill>
                <a:latin typeface="Times New Roman"/>
                <a:ea typeface="Times New Roman"/>
                <a:cs typeface="Times New Roman"/>
                <a:sym typeface="Times New Roman"/>
              </a:rPr>
              <a:t>destek birimlerinin tanınması</a:t>
            </a:r>
            <a:r>
              <a:rPr lang="tr-TR" sz="2400" u="sng">
                <a:solidFill>
                  <a:srgbClr val="1E4E79"/>
                </a:solidFill>
                <a:latin typeface="Times New Roman"/>
                <a:ea typeface="Times New Roman"/>
                <a:cs typeface="Times New Roman"/>
                <a:sym typeface="Times New Roman"/>
              </a:rPr>
              <a:t> </a:t>
            </a:r>
            <a:r>
              <a:rPr lang="tr-TR" sz="2400">
                <a:latin typeface="Times New Roman"/>
                <a:ea typeface="Times New Roman"/>
                <a:cs typeface="Times New Roman"/>
                <a:sym typeface="Times New Roman"/>
              </a:rPr>
              <a:t>gibi öğrenim çıktılarının elde edilmesi hedeflenmektedir.</a:t>
            </a:r>
            <a:br>
              <a:rPr lang="tr-TR" sz="2400">
                <a:latin typeface="Times New Roman"/>
                <a:ea typeface="Times New Roman"/>
                <a:cs typeface="Times New Roman"/>
                <a:sym typeface="Times New Roman"/>
              </a:rPr>
            </a:br>
            <a:endParaRPr sz="2400">
              <a:latin typeface="Times New Roman"/>
              <a:ea typeface="Times New Roman"/>
              <a:cs typeface="Times New Roman"/>
              <a:sym typeface="Times New Roman"/>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80"/>
          <p:cNvSpPr txBox="1">
            <a:spLocks noGrp="1"/>
          </p:cNvSpPr>
          <p:nvPr>
            <p:ph type="title"/>
          </p:nvPr>
        </p:nvSpPr>
        <p:spPr>
          <a:xfrm>
            <a:off x="628650" y="365126"/>
            <a:ext cx="7685791" cy="5375798"/>
          </a:xfrm>
          <a:prstGeom prst="rect">
            <a:avLst/>
          </a:prstGeom>
          <a:noFill/>
          <a:ln>
            <a:noFill/>
          </a:ln>
        </p:spPr>
        <p:txBody>
          <a:bodyPr spcFirstLastPara="1" wrap="square" lIns="91425" tIns="45700" rIns="91425" bIns="45700" anchor="ctr" anchorCtr="0">
            <a:normAutofit/>
          </a:bodyPr>
          <a:lstStyle/>
          <a:p>
            <a:pPr marL="0" lvl="0" indent="0" algn="ctr" rtl="0">
              <a:lnSpc>
                <a:spcPct val="150000"/>
              </a:lnSpc>
              <a:spcBef>
                <a:spcPts val="0"/>
              </a:spcBef>
              <a:spcAft>
                <a:spcPts val="0"/>
              </a:spcAft>
              <a:buClr>
                <a:srgbClr val="34AFC0"/>
              </a:buClr>
              <a:buSzPts val="3200"/>
              <a:buFont typeface="Times New Roman"/>
              <a:buNone/>
            </a:pPr>
            <a:r>
              <a:rPr lang="tr-TR" sz="3200" b="1" dirty="0" smtClean="0">
                <a:solidFill>
                  <a:srgbClr val="34AFC0"/>
                </a:solidFill>
                <a:latin typeface="Times New Roman"/>
                <a:ea typeface="Times New Roman"/>
                <a:cs typeface="Times New Roman"/>
                <a:sym typeface="Times New Roman"/>
              </a:rPr>
              <a:t>YETENEK KAPISI</a:t>
            </a:r>
            <a:r>
              <a:rPr lang="tr-TR" dirty="0"/>
              <a:t/>
            </a:r>
            <a:br>
              <a:rPr lang="tr-TR" dirty="0"/>
            </a:br>
            <a:r>
              <a:rPr lang="tr-TR" dirty="0"/>
              <a:t/>
            </a:r>
            <a:br>
              <a:rPr lang="tr-TR" dirty="0"/>
            </a:br>
            <a:r>
              <a:rPr lang="tr-TR" sz="2700" dirty="0">
                <a:latin typeface="Times New Roman"/>
                <a:ea typeface="Times New Roman"/>
                <a:cs typeface="Times New Roman"/>
                <a:sym typeface="Times New Roman"/>
              </a:rPr>
              <a:t>‘Yetenek Kapısı’ hizmetiyle de öğrencilerimiz alanlarıyla ilgili etkinlikler</a:t>
            </a:r>
            <a:r>
              <a:rPr lang="tr-TR" sz="2700" dirty="0" smtClean="0">
                <a:latin typeface="Times New Roman"/>
                <a:ea typeface="Times New Roman"/>
                <a:cs typeface="Times New Roman"/>
                <a:sym typeface="Times New Roman"/>
              </a:rPr>
              <a:t>, kariyer </a:t>
            </a:r>
            <a:r>
              <a:rPr lang="tr-TR" sz="2700" dirty="0">
                <a:latin typeface="Times New Roman"/>
                <a:ea typeface="Times New Roman"/>
                <a:cs typeface="Times New Roman"/>
                <a:sym typeface="Times New Roman"/>
              </a:rPr>
              <a:t>fuarları</a:t>
            </a:r>
            <a:r>
              <a:rPr lang="tr-TR" sz="2700" dirty="0" smtClean="0">
                <a:latin typeface="Times New Roman"/>
                <a:ea typeface="Times New Roman"/>
                <a:cs typeface="Times New Roman"/>
                <a:sym typeface="Times New Roman"/>
              </a:rPr>
              <a:t>, staj </a:t>
            </a:r>
            <a:r>
              <a:rPr lang="tr-TR" sz="2700" dirty="0">
                <a:latin typeface="Times New Roman"/>
                <a:ea typeface="Times New Roman"/>
                <a:cs typeface="Times New Roman"/>
                <a:sym typeface="Times New Roman"/>
              </a:rPr>
              <a:t>ve iş başvurusu gibi konularda kazanımlar elde edebilmekte ve lisans hayatı sonunda donanımlı bir şekilde mezun olabilmektedir.</a:t>
            </a:r>
            <a:endParaRPr dirty="0">
              <a:latin typeface="Times New Roman"/>
              <a:ea typeface="Times New Roman"/>
              <a:cs typeface="Times New Roman"/>
              <a:sym typeface="Times New Roman"/>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8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4AFC0"/>
              </a:buClr>
              <a:buSzPts val="3200"/>
              <a:buFont typeface="Times New Roman"/>
              <a:buNone/>
            </a:pPr>
            <a:endParaRPr/>
          </a:p>
        </p:txBody>
      </p:sp>
      <p:pic>
        <p:nvPicPr>
          <p:cNvPr id="817" name="Google Shape;817;p81" descr="metin içeren bir resim&#10;&#10;Açıklama otomatik olarak oluşturuldu"/>
          <p:cNvPicPr preferRelativeResize="0"/>
          <p:nvPr/>
        </p:nvPicPr>
        <p:blipFill rotWithShape="1">
          <a:blip r:embed="rId3">
            <a:alphaModFix/>
          </a:blip>
          <a:srcRect/>
          <a:stretch/>
        </p:blipFill>
        <p:spPr>
          <a:xfrm>
            <a:off x="0" y="1394692"/>
            <a:ext cx="4359564" cy="2327564"/>
          </a:xfrm>
          <a:prstGeom prst="rect">
            <a:avLst/>
          </a:prstGeom>
          <a:noFill/>
          <a:ln>
            <a:noFill/>
          </a:ln>
        </p:spPr>
      </p:pic>
      <p:pic>
        <p:nvPicPr>
          <p:cNvPr id="818" name="Google Shape;818;p81" descr="metin içeren bir resim&#10;&#10;Açıklama otomatik olarak oluşturuldu"/>
          <p:cNvPicPr preferRelativeResize="0"/>
          <p:nvPr/>
        </p:nvPicPr>
        <p:blipFill rotWithShape="1">
          <a:blip r:embed="rId4">
            <a:alphaModFix/>
          </a:blip>
          <a:srcRect/>
          <a:stretch/>
        </p:blipFill>
        <p:spPr>
          <a:xfrm>
            <a:off x="4443141" y="1394690"/>
            <a:ext cx="4700859" cy="2327565"/>
          </a:xfrm>
          <a:prstGeom prst="rect">
            <a:avLst/>
          </a:prstGeom>
          <a:noFill/>
          <a:ln>
            <a:noFill/>
          </a:ln>
        </p:spPr>
      </p:pic>
      <p:pic>
        <p:nvPicPr>
          <p:cNvPr id="819" name="Google Shape;819;p81"/>
          <p:cNvPicPr preferRelativeResize="0"/>
          <p:nvPr/>
        </p:nvPicPr>
        <p:blipFill rotWithShape="1">
          <a:blip r:embed="rId5">
            <a:alphaModFix/>
          </a:blip>
          <a:srcRect/>
          <a:stretch/>
        </p:blipFill>
        <p:spPr>
          <a:xfrm>
            <a:off x="2179782" y="3879273"/>
            <a:ext cx="4230254" cy="2481695"/>
          </a:xfrm>
          <a:prstGeom prst="rect">
            <a:avLst/>
          </a:prstGeom>
          <a:noFill/>
          <a:ln>
            <a:noFill/>
          </a:ln>
        </p:spPr>
      </p:pic>
      <p:sp>
        <p:nvSpPr>
          <p:cNvPr id="820" name="Google Shape;820;p81"/>
          <p:cNvSpPr txBox="1"/>
          <p:nvPr/>
        </p:nvSpPr>
        <p:spPr>
          <a:xfrm>
            <a:off x="213014" y="5320299"/>
            <a:ext cx="184669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rgbClr val="1F3864"/>
                </a:solidFill>
                <a:latin typeface="Times New Roman"/>
                <a:ea typeface="Times New Roman"/>
                <a:cs typeface="Times New Roman"/>
                <a:sym typeface="Times New Roman"/>
              </a:rPr>
              <a:t>Kayıt ol butonuna tıklayınız</a:t>
            </a:r>
            <a:endParaRPr/>
          </a:p>
        </p:txBody>
      </p:sp>
      <p:sp>
        <p:nvSpPr>
          <p:cNvPr id="821" name="Google Shape;821;p81"/>
          <p:cNvSpPr/>
          <p:nvPr/>
        </p:nvSpPr>
        <p:spPr>
          <a:xfrm>
            <a:off x="2059709" y="5781964"/>
            <a:ext cx="350982" cy="212436"/>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8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Verdana"/>
              <a:buNone/>
            </a:pPr>
            <a:endParaRPr/>
          </a:p>
        </p:txBody>
      </p:sp>
      <p:pic>
        <p:nvPicPr>
          <p:cNvPr id="827" name="Google Shape;827;p82"/>
          <p:cNvPicPr preferRelativeResize="0"/>
          <p:nvPr/>
        </p:nvPicPr>
        <p:blipFill rotWithShape="1">
          <a:blip r:embed="rId3">
            <a:alphaModFix/>
          </a:blip>
          <a:srcRect/>
          <a:stretch/>
        </p:blipFill>
        <p:spPr>
          <a:xfrm>
            <a:off x="47527" y="0"/>
            <a:ext cx="9096473" cy="6197600"/>
          </a:xfrm>
          <a:prstGeom prst="rect">
            <a:avLst/>
          </a:prstGeom>
          <a:noFill/>
          <a:ln>
            <a:noFill/>
          </a:ln>
        </p:spPr>
      </p:pic>
      <p:sp>
        <p:nvSpPr>
          <p:cNvPr id="828" name="Google Shape;828;p82"/>
          <p:cNvSpPr txBox="1"/>
          <p:nvPr/>
        </p:nvSpPr>
        <p:spPr>
          <a:xfrm>
            <a:off x="628650" y="1459345"/>
            <a:ext cx="272415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rgbClr val="1F3864"/>
                </a:solidFill>
                <a:latin typeface="Times New Roman"/>
                <a:ea typeface="Times New Roman"/>
                <a:cs typeface="Times New Roman"/>
                <a:sym typeface="Times New Roman"/>
              </a:rPr>
              <a:t>Sırasıyla ad,soyad,kurumsal e-posta,telefon numrası bilgilerini giriniz!!!</a:t>
            </a:r>
            <a:endParaRPr/>
          </a:p>
        </p:txBody>
      </p:sp>
      <p:sp>
        <p:nvSpPr>
          <p:cNvPr id="829" name="Google Shape;829;p82"/>
          <p:cNvSpPr txBox="1"/>
          <p:nvPr/>
        </p:nvSpPr>
        <p:spPr>
          <a:xfrm>
            <a:off x="1459345" y="2901178"/>
            <a:ext cx="218901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rgbClr val="1F3864"/>
                </a:solidFill>
                <a:latin typeface="Times New Roman"/>
                <a:ea typeface="Times New Roman"/>
                <a:cs typeface="Times New Roman"/>
                <a:sym typeface="Times New Roman"/>
              </a:rPr>
              <a:t>TÜRKİYE’yi seçiniz</a:t>
            </a:r>
            <a:endParaRPr/>
          </a:p>
        </p:txBody>
      </p:sp>
      <p:sp>
        <p:nvSpPr>
          <p:cNvPr id="830" name="Google Shape;830;p82"/>
          <p:cNvSpPr txBox="1"/>
          <p:nvPr/>
        </p:nvSpPr>
        <p:spPr>
          <a:xfrm>
            <a:off x="1487920" y="3588255"/>
            <a:ext cx="195753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rgbClr val="1F3864"/>
                </a:solidFill>
                <a:latin typeface="Times New Roman"/>
                <a:ea typeface="Times New Roman"/>
                <a:cs typeface="Times New Roman"/>
                <a:sym typeface="Times New Roman"/>
              </a:rPr>
              <a:t>LİSANS seçiniz</a:t>
            </a:r>
            <a:endParaRPr/>
          </a:p>
        </p:txBody>
      </p:sp>
      <p:sp>
        <p:nvSpPr>
          <p:cNvPr id="831" name="Google Shape;831;p82"/>
          <p:cNvSpPr txBox="1"/>
          <p:nvPr/>
        </p:nvSpPr>
        <p:spPr>
          <a:xfrm>
            <a:off x="6622566" y="3609156"/>
            <a:ext cx="34900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rgbClr val="1F3864"/>
                </a:solidFill>
                <a:latin typeface="Times New Roman"/>
                <a:ea typeface="Times New Roman"/>
                <a:cs typeface="Times New Roman"/>
                <a:sym typeface="Times New Roman"/>
              </a:rPr>
              <a:t>KÜTAHYA SAĞLIK BİLİMLERİ ÜNİVERSİTESİ seçiniz</a:t>
            </a:r>
            <a:endParaRPr/>
          </a:p>
        </p:txBody>
      </p:sp>
      <p:sp>
        <p:nvSpPr>
          <p:cNvPr id="832" name="Google Shape;832;p82"/>
          <p:cNvSpPr txBox="1"/>
          <p:nvPr/>
        </p:nvSpPr>
        <p:spPr>
          <a:xfrm>
            <a:off x="5883563" y="4415460"/>
            <a:ext cx="194887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a:solidFill>
                  <a:srgbClr val="2E75B5"/>
                </a:solidFill>
                <a:latin typeface="Calibri"/>
                <a:ea typeface="Calibri"/>
                <a:cs typeface="Calibri"/>
                <a:sym typeface="Calibri"/>
              </a:rPr>
              <a:t> </a:t>
            </a:r>
            <a:r>
              <a:rPr lang="tr-TR" sz="1800" b="1">
                <a:solidFill>
                  <a:srgbClr val="1F3864"/>
                </a:solidFill>
                <a:latin typeface="Times New Roman"/>
                <a:ea typeface="Times New Roman"/>
                <a:cs typeface="Times New Roman"/>
                <a:sym typeface="Times New Roman"/>
              </a:rPr>
              <a:t>ÖĞRENCİ seçiniz</a:t>
            </a:r>
            <a:endParaRPr/>
          </a:p>
        </p:txBody>
      </p:sp>
      <p:sp>
        <p:nvSpPr>
          <p:cNvPr id="833" name="Google Shape;833;p82"/>
          <p:cNvSpPr/>
          <p:nvPr/>
        </p:nvSpPr>
        <p:spPr>
          <a:xfrm>
            <a:off x="2414044" y="3322086"/>
            <a:ext cx="1006763" cy="219024"/>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4" name="Google Shape;834;p82"/>
          <p:cNvSpPr/>
          <p:nvPr/>
        </p:nvSpPr>
        <p:spPr>
          <a:xfrm>
            <a:off x="3334327" y="3658208"/>
            <a:ext cx="314036" cy="172857"/>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5" name="Google Shape;835;p82"/>
          <p:cNvSpPr/>
          <p:nvPr/>
        </p:nvSpPr>
        <p:spPr>
          <a:xfrm>
            <a:off x="5586077" y="3894945"/>
            <a:ext cx="852341" cy="233710"/>
          </a:xfrm>
          <a:prstGeom prst="lef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6" name="Google Shape;836;p82"/>
          <p:cNvSpPr/>
          <p:nvPr/>
        </p:nvSpPr>
        <p:spPr>
          <a:xfrm>
            <a:off x="5586076" y="4483271"/>
            <a:ext cx="297487" cy="233710"/>
          </a:xfrm>
          <a:prstGeom prst="lef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7" name="Google Shape;837;p82"/>
          <p:cNvSpPr txBox="1"/>
          <p:nvPr/>
        </p:nvSpPr>
        <p:spPr>
          <a:xfrm>
            <a:off x="241395" y="4649151"/>
            <a:ext cx="272415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rgbClr val="1F3864"/>
                </a:solidFill>
                <a:latin typeface="Times New Roman"/>
                <a:ea typeface="Times New Roman"/>
                <a:cs typeface="Times New Roman"/>
                <a:sym typeface="Times New Roman"/>
              </a:rPr>
              <a:t>KVK aydınlatma metnini ve açık rıza metnini okuduğunuzu belirtin ve gönder kısmına tıklayın</a:t>
            </a:r>
            <a:endParaRPr/>
          </a:p>
        </p:txBody>
      </p:sp>
      <p:sp>
        <p:nvSpPr>
          <p:cNvPr id="838" name="Google Shape;838;p82"/>
          <p:cNvSpPr/>
          <p:nvPr/>
        </p:nvSpPr>
        <p:spPr>
          <a:xfrm>
            <a:off x="2466686" y="4890655"/>
            <a:ext cx="932874" cy="508000"/>
          </a:xfrm>
          <a:prstGeom prst="rightArrow">
            <a:avLst>
              <a:gd name="adj1" fmla="val 50000"/>
              <a:gd name="adj2" fmla="val 45181"/>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9" name="Google Shape;839;p82"/>
          <p:cNvSpPr/>
          <p:nvPr/>
        </p:nvSpPr>
        <p:spPr>
          <a:xfrm rot="840584">
            <a:off x="2709287" y="5621564"/>
            <a:ext cx="1380546" cy="369332"/>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83"/>
          <p:cNvSpPr txBox="1">
            <a:spLocks noGrp="1"/>
          </p:cNvSpPr>
          <p:nvPr>
            <p:ph type="title"/>
          </p:nvPr>
        </p:nvSpPr>
        <p:spPr>
          <a:xfrm>
            <a:off x="628649" y="365126"/>
            <a:ext cx="7970405" cy="5121274"/>
          </a:xfrm>
          <a:prstGeom prst="rect">
            <a:avLst/>
          </a:prstGeom>
          <a:noFill/>
          <a:ln>
            <a:noFill/>
          </a:ln>
        </p:spPr>
        <p:txBody>
          <a:bodyPr spcFirstLastPara="1" wrap="square" lIns="91425" tIns="45700" rIns="91425" bIns="45700" anchor="ctr" anchorCtr="0">
            <a:normAutofit/>
          </a:bodyPr>
          <a:lstStyle/>
          <a:p>
            <a:pPr marL="0" lvl="0" indent="0" algn="just" rtl="0">
              <a:lnSpc>
                <a:spcPct val="200000"/>
              </a:lnSpc>
              <a:spcBef>
                <a:spcPts val="0"/>
              </a:spcBef>
              <a:spcAft>
                <a:spcPts val="0"/>
              </a:spcAft>
              <a:buClr>
                <a:schemeClr val="dk1"/>
              </a:buClr>
              <a:buSzPts val="2400"/>
              <a:buFont typeface="Times New Roman"/>
              <a:buNone/>
            </a:pPr>
            <a:r>
              <a:rPr lang="tr-TR" sz="2400">
                <a:latin typeface="Times New Roman"/>
                <a:ea typeface="Times New Roman"/>
                <a:cs typeface="Times New Roman"/>
                <a:sym typeface="Times New Roman"/>
              </a:rPr>
              <a:t>1 Nolu Cumhurbaşkanlığı Kararnamesi ile verilen görevleri yerine getirmesi amacıyla Cumhurbaşkanlı’ğına bağlı,özel bütçeli,kamu tüzel kişiliğini haiz,idari ve mali özerkliğe sahip,Dijital Dönüşüm Ofisi,Finans Ofisi, </a:t>
            </a:r>
            <a:r>
              <a:rPr lang="tr-TR" sz="2400" b="1" u="sng">
                <a:solidFill>
                  <a:srgbClr val="1F3864"/>
                </a:solidFill>
                <a:latin typeface="Times New Roman"/>
                <a:ea typeface="Times New Roman"/>
                <a:cs typeface="Times New Roman"/>
                <a:sym typeface="Times New Roman"/>
              </a:rPr>
              <a:t>İnsan Kaynakları Ofisi </a:t>
            </a:r>
            <a:r>
              <a:rPr lang="tr-TR" sz="2400">
                <a:latin typeface="Times New Roman"/>
                <a:ea typeface="Times New Roman"/>
                <a:cs typeface="Times New Roman"/>
                <a:sym typeface="Times New Roman"/>
              </a:rPr>
              <a:t>ve Yatırım Ofisi kurulmuştur.</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84"/>
          <p:cNvSpPr txBox="1">
            <a:spLocks noGrp="1"/>
          </p:cNvSpPr>
          <p:nvPr>
            <p:ph type="title"/>
          </p:nvPr>
        </p:nvSpPr>
        <p:spPr>
          <a:xfrm>
            <a:off x="628649" y="365126"/>
            <a:ext cx="7968595" cy="5511891"/>
          </a:xfrm>
          <a:prstGeom prst="rect">
            <a:avLst/>
          </a:prstGeom>
          <a:noFill/>
          <a:ln>
            <a:noFill/>
          </a:ln>
        </p:spPr>
        <p:txBody>
          <a:bodyPr spcFirstLastPara="1" wrap="square" lIns="91425" tIns="45700" rIns="91425" bIns="45700" anchor="ctr" anchorCtr="0">
            <a:normAutofit/>
          </a:bodyPr>
          <a:lstStyle/>
          <a:p>
            <a:pPr marL="0" lvl="0" indent="0" algn="just" rtl="0">
              <a:lnSpc>
                <a:spcPct val="150000"/>
              </a:lnSpc>
              <a:spcBef>
                <a:spcPts val="0"/>
              </a:spcBef>
              <a:spcAft>
                <a:spcPts val="0"/>
              </a:spcAft>
              <a:buClr>
                <a:schemeClr val="dk1"/>
              </a:buClr>
              <a:buSzPts val="2400"/>
              <a:buFont typeface="Times New Roman"/>
              <a:buNone/>
            </a:pPr>
            <a:r>
              <a:rPr lang="tr-TR" sz="2400">
                <a:latin typeface="Times New Roman"/>
                <a:ea typeface="Times New Roman"/>
                <a:cs typeface="Times New Roman"/>
                <a:sym typeface="Times New Roman"/>
              </a:rPr>
              <a:t>İnsan Kaynakları Ofisi çatısı altında bulunan İnsan Kaynağı ve Kariyer Planma Dairesi Başkanlığı’nın görevleri arasında bulunan 1 NOLU </a:t>
            </a:r>
            <a:r>
              <a:rPr lang="tr-TR" sz="2400" b="1">
                <a:solidFill>
                  <a:srgbClr val="1F3864"/>
                </a:solidFill>
                <a:latin typeface="Times New Roman"/>
                <a:ea typeface="Times New Roman"/>
                <a:cs typeface="Times New Roman"/>
                <a:sym typeface="Times New Roman"/>
              </a:rPr>
              <a:t>Madde 2’den </a:t>
            </a:r>
            <a:r>
              <a:rPr lang="tr-TR" sz="2400">
                <a:latin typeface="Times New Roman"/>
                <a:ea typeface="Times New Roman"/>
                <a:cs typeface="Times New Roman"/>
                <a:sym typeface="Times New Roman"/>
              </a:rPr>
              <a:t>yola çıkarak kariyer ve mezunlar merkezi(KAMER),kariyer planma dersi ve yetenek kapısı gibi birçok hizmet oluşturulmuş ve  yürürlüğe geçmiştir.</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85"/>
          <p:cNvSpPr txBox="1">
            <a:spLocks noGrp="1"/>
          </p:cNvSpPr>
          <p:nvPr>
            <p:ph type="ctrTitle"/>
          </p:nvPr>
        </p:nvSpPr>
        <p:spPr>
          <a:xfrm>
            <a:off x="859250" y="5723208"/>
            <a:ext cx="7772400" cy="83428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2800"/>
              <a:buFont typeface="Times New Roman"/>
              <a:buNone/>
            </a:pPr>
            <a:r>
              <a:rPr lang="tr-TR"/>
              <a:t>KÜTAHYA SAĞLIK BİLİMLERİ ÜNİVERSİTESİ</a:t>
            </a:r>
            <a:endParaRPr/>
          </a:p>
        </p:txBody>
      </p:sp>
      <p:sp>
        <p:nvSpPr>
          <p:cNvPr id="855" name="Google Shape;855;p85"/>
          <p:cNvSpPr txBox="1">
            <a:spLocks noGrp="1"/>
          </p:cNvSpPr>
          <p:nvPr>
            <p:ph type="subTitle" idx="1"/>
          </p:nvPr>
        </p:nvSpPr>
        <p:spPr>
          <a:xfrm>
            <a:off x="1165485" y="3605635"/>
            <a:ext cx="6813029" cy="13375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44BCCC"/>
              </a:buClr>
              <a:buSzPts val="3200"/>
              <a:buNone/>
            </a:pPr>
            <a:r>
              <a:rPr lang="tr-TR" sz="3200" b="1" i="0" u="none" strike="noStrike">
                <a:solidFill>
                  <a:srgbClr val="44BCCC"/>
                </a:solidFill>
                <a:latin typeface="Times New Roman"/>
                <a:ea typeface="Times New Roman"/>
                <a:cs typeface="Times New Roman"/>
                <a:sym typeface="Times New Roman"/>
              </a:rPr>
              <a:t>SAĞLIK KÜLTÜR VE SPOR DAİRE BAŞKANLIĞI</a:t>
            </a:r>
            <a:endParaRPr sz="3200" b="1">
              <a:solidFill>
                <a:srgbClr val="44BCCC"/>
              </a:solidFill>
              <a:latin typeface="Times New Roman"/>
              <a:ea typeface="Times New Roman"/>
              <a:cs typeface="Times New Roman"/>
              <a:sym typeface="Times New Roman"/>
            </a:endParaRPr>
          </a:p>
        </p:txBody>
      </p:sp>
      <p:pic>
        <p:nvPicPr>
          <p:cNvPr id="856" name="Google Shape;856;p85"/>
          <p:cNvPicPr preferRelativeResize="0"/>
          <p:nvPr/>
        </p:nvPicPr>
        <p:blipFill rotWithShape="1">
          <a:blip r:embed="rId3">
            <a:alphaModFix/>
          </a:blip>
          <a:srcRect/>
          <a:stretch/>
        </p:blipFill>
        <p:spPr>
          <a:xfrm>
            <a:off x="3031772" y="1776648"/>
            <a:ext cx="3080453" cy="175782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Verdana"/>
              <a:buNone/>
            </a:pPr>
            <a:endParaRPr/>
          </a:p>
        </p:txBody>
      </p:sp>
      <p:pic>
        <p:nvPicPr>
          <p:cNvPr id="141" name="Google Shape;141;p6"/>
          <p:cNvPicPr preferRelativeResize="0"/>
          <p:nvPr/>
        </p:nvPicPr>
        <p:blipFill rotWithShape="1">
          <a:blip r:embed="rId3">
            <a:alphaModFix/>
          </a:blip>
          <a:srcRect/>
          <a:stretch/>
        </p:blipFill>
        <p:spPr>
          <a:xfrm>
            <a:off x="0" y="0"/>
            <a:ext cx="9227037" cy="3014200"/>
          </a:xfrm>
          <a:prstGeom prst="rect">
            <a:avLst/>
          </a:prstGeom>
          <a:noFill/>
          <a:ln>
            <a:noFill/>
          </a:ln>
        </p:spPr>
      </p:pic>
      <p:sp>
        <p:nvSpPr>
          <p:cNvPr id="142" name="Google Shape;142;p6"/>
          <p:cNvSpPr/>
          <p:nvPr/>
        </p:nvSpPr>
        <p:spPr>
          <a:xfrm>
            <a:off x="2678545" y="2817091"/>
            <a:ext cx="748146" cy="166254"/>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3" name="Google Shape;143;p6"/>
          <p:cNvPicPr preferRelativeResize="0"/>
          <p:nvPr/>
        </p:nvPicPr>
        <p:blipFill rotWithShape="1">
          <a:blip r:embed="rId4">
            <a:alphaModFix/>
          </a:blip>
          <a:srcRect/>
          <a:stretch/>
        </p:blipFill>
        <p:spPr>
          <a:xfrm>
            <a:off x="-83037" y="3582236"/>
            <a:ext cx="9227037" cy="3354324"/>
          </a:xfrm>
          <a:prstGeom prst="rect">
            <a:avLst/>
          </a:prstGeom>
          <a:noFill/>
          <a:ln>
            <a:noFill/>
          </a:ln>
        </p:spPr>
      </p:pic>
      <p:sp>
        <p:nvSpPr>
          <p:cNvPr id="144" name="Google Shape;144;p6"/>
          <p:cNvSpPr/>
          <p:nvPr/>
        </p:nvSpPr>
        <p:spPr>
          <a:xfrm>
            <a:off x="0" y="5661891"/>
            <a:ext cx="628650" cy="166254"/>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6"/>
          <p:cNvSpPr/>
          <p:nvPr/>
        </p:nvSpPr>
        <p:spPr>
          <a:xfrm rot="1539778">
            <a:off x="2601287" y="3051401"/>
            <a:ext cx="323273" cy="665018"/>
          </a:xfrm>
          <a:prstGeom prst="down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6" name="Google Shape;146;p6"/>
          <p:cNvPicPr preferRelativeResize="0"/>
          <p:nvPr/>
        </p:nvPicPr>
        <p:blipFill rotWithShape="1">
          <a:blip r:embed="rId5">
            <a:alphaModFix/>
          </a:blip>
          <a:srcRect/>
          <a:stretch/>
        </p:blipFill>
        <p:spPr>
          <a:xfrm>
            <a:off x="2911606" y="4117996"/>
            <a:ext cx="5603744" cy="2818564"/>
          </a:xfrm>
          <a:prstGeom prst="rect">
            <a:avLst/>
          </a:prstGeom>
          <a:noFill/>
          <a:ln>
            <a:noFill/>
          </a:ln>
        </p:spPr>
      </p:pic>
      <p:pic>
        <p:nvPicPr>
          <p:cNvPr id="147" name="Google Shape;147;p6"/>
          <p:cNvPicPr preferRelativeResize="0"/>
          <p:nvPr/>
        </p:nvPicPr>
        <p:blipFill rotWithShape="1">
          <a:blip r:embed="rId6">
            <a:alphaModFix/>
          </a:blip>
          <a:srcRect/>
          <a:stretch/>
        </p:blipFill>
        <p:spPr>
          <a:xfrm rot="-6958502">
            <a:off x="1966588" y="5332680"/>
            <a:ext cx="463336" cy="658425"/>
          </a:xfrm>
          <a:prstGeom prst="rect">
            <a:avLst/>
          </a:prstGeom>
          <a:noFill/>
          <a:ln>
            <a:noFill/>
          </a:ln>
        </p:spPr>
      </p:pic>
      <p:sp>
        <p:nvSpPr>
          <p:cNvPr id="148" name="Google Shape;148;p6"/>
          <p:cNvSpPr/>
          <p:nvPr/>
        </p:nvSpPr>
        <p:spPr>
          <a:xfrm>
            <a:off x="4479549" y="5828145"/>
            <a:ext cx="1095375" cy="186202"/>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86"/>
          <p:cNvSpPr txBox="1">
            <a:spLocks noGrp="1"/>
          </p:cNvSpPr>
          <p:nvPr>
            <p:ph type="title"/>
          </p:nvPr>
        </p:nvSpPr>
        <p:spPr>
          <a:xfrm>
            <a:off x="628650" y="365126"/>
            <a:ext cx="7886700" cy="110375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9BB0"/>
              </a:buClr>
              <a:buSzPts val="3200"/>
              <a:buFont typeface="Times New Roman"/>
              <a:buNone/>
            </a:pPr>
            <a:r>
              <a:rPr lang="tr-TR" sz="3200" b="1">
                <a:solidFill>
                  <a:srgbClr val="009BB0"/>
                </a:solidFill>
                <a:latin typeface="Times New Roman"/>
                <a:ea typeface="Times New Roman"/>
                <a:cs typeface="Times New Roman"/>
                <a:sym typeface="Times New Roman"/>
              </a:rPr>
              <a:t>Organizasyon Şeması </a:t>
            </a:r>
            <a:endParaRPr/>
          </a:p>
        </p:txBody>
      </p:sp>
      <p:sp>
        <p:nvSpPr>
          <p:cNvPr id="862" name="Google Shape;862;p86"/>
          <p:cNvSpPr/>
          <p:nvPr/>
        </p:nvSpPr>
        <p:spPr>
          <a:xfrm>
            <a:off x="3366000" y="1666240"/>
            <a:ext cx="2412000" cy="904672"/>
          </a:xfrm>
          <a:prstGeom prst="roundRect">
            <a:avLst>
              <a:gd name="adj" fmla="val 16667"/>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a:solidFill>
                  <a:schemeClr val="dk1"/>
                </a:solidFill>
                <a:latin typeface="Times New Roman"/>
                <a:ea typeface="Times New Roman"/>
                <a:cs typeface="Times New Roman"/>
                <a:sym typeface="Times New Roman"/>
              </a:rPr>
              <a:t>Sağlık Kültür ve Spor Daire Başkanı</a:t>
            </a:r>
            <a:endParaRPr/>
          </a:p>
          <a:p>
            <a:pPr marL="0" marR="0" lvl="0" indent="0" algn="ctr" rtl="0">
              <a:spcBef>
                <a:spcPts val="0"/>
              </a:spcBef>
              <a:spcAft>
                <a:spcPts val="0"/>
              </a:spcAft>
              <a:buNone/>
            </a:pPr>
            <a:r>
              <a:rPr lang="tr-TR" sz="1800">
                <a:solidFill>
                  <a:schemeClr val="dk1"/>
                </a:solidFill>
                <a:latin typeface="Times New Roman"/>
                <a:ea typeface="Times New Roman"/>
                <a:cs typeface="Times New Roman"/>
                <a:sym typeface="Times New Roman"/>
              </a:rPr>
              <a:t>Sinan DARCAN</a:t>
            </a:r>
            <a:endParaRPr/>
          </a:p>
        </p:txBody>
      </p:sp>
      <p:sp>
        <p:nvSpPr>
          <p:cNvPr id="863" name="Google Shape;863;p86"/>
          <p:cNvSpPr/>
          <p:nvPr/>
        </p:nvSpPr>
        <p:spPr>
          <a:xfrm>
            <a:off x="5491264" y="2878655"/>
            <a:ext cx="2417824" cy="904672"/>
          </a:xfrm>
          <a:prstGeom prst="roundRect">
            <a:avLst>
              <a:gd name="adj" fmla="val 16667"/>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a:solidFill>
                  <a:schemeClr val="dk1"/>
                </a:solidFill>
                <a:latin typeface="Times New Roman"/>
                <a:ea typeface="Times New Roman"/>
                <a:cs typeface="Times New Roman"/>
                <a:sym typeface="Times New Roman"/>
              </a:rPr>
              <a:t>Şube Müdürü</a:t>
            </a:r>
            <a:endParaRPr/>
          </a:p>
          <a:p>
            <a:pPr marL="0" marR="0" lvl="0" indent="0" algn="ctr" rtl="0">
              <a:spcBef>
                <a:spcPts val="0"/>
              </a:spcBef>
              <a:spcAft>
                <a:spcPts val="0"/>
              </a:spcAft>
              <a:buNone/>
            </a:pPr>
            <a:r>
              <a:rPr lang="tr-TR" sz="1600">
                <a:solidFill>
                  <a:schemeClr val="dk1"/>
                </a:solidFill>
                <a:latin typeface="Times New Roman"/>
                <a:ea typeface="Times New Roman"/>
                <a:cs typeface="Times New Roman"/>
                <a:sym typeface="Times New Roman"/>
              </a:rPr>
              <a:t>Ali Osman ALTINAY</a:t>
            </a:r>
            <a:endParaRPr/>
          </a:p>
        </p:txBody>
      </p:sp>
      <p:sp>
        <p:nvSpPr>
          <p:cNvPr id="864" name="Google Shape;864;p86"/>
          <p:cNvSpPr/>
          <p:nvPr/>
        </p:nvSpPr>
        <p:spPr>
          <a:xfrm>
            <a:off x="1176545" y="5505856"/>
            <a:ext cx="2417825" cy="904672"/>
          </a:xfrm>
          <a:prstGeom prst="roundRect">
            <a:avLst>
              <a:gd name="adj" fmla="val 16667"/>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a:solidFill>
                  <a:schemeClr val="dk1"/>
                </a:solidFill>
                <a:latin typeface="Times New Roman"/>
                <a:ea typeface="Times New Roman"/>
                <a:cs typeface="Times New Roman"/>
                <a:sym typeface="Times New Roman"/>
              </a:rPr>
              <a:t>İdari İşler ve Sosyal Tesisler Müdürlüğü</a:t>
            </a:r>
            <a:endParaRPr/>
          </a:p>
        </p:txBody>
      </p:sp>
      <p:sp>
        <p:nvSpPr>
          <p:cNvPr id="865" name="Google Shape;865;p86"/>
          <p:cNvSpPr/>
          <p:nvPr/>
        </p:nvSpPr>
        <p:spPr>
          <a:xfrm>
            <a:off x="5549629" y="5505856"/>
            <a:ext cx="2417825" cy="904672"/>
          </a:xfrm>
          <a:prstGeom prst="roundRect">
            <a:avLst>
              <a:gd name="adj" fmla="val 16667"/>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a:solidFill>
                  <a:schemeClr val="dk1"/>
                </a:solidFill>
                <a:latin typeface="Times New Roman"/>
                <a:ea typeface="Times New Roman"/>
                <a:cs typeface="Times New Roman"/>
                <a:sym typeface="Times New Roman"/>
              </a:rPr>
              <a:t>Ulaştırma ve Yurt Müdürlüğü</a:t>
            </a:r>
            <a:endParaRPr/>
          </a:p>
        </p:txBody>
      </p:sp>
      <p:sp>
        <p:nvSpPr>
          <p:cNvPr id="866" name="Google Shape;866;p86"/>
          <p:cNvSpPr/>
          <p:nvPr/>
        </p:nvSpPr>
        <p:spPr>
          <a:xfrm>
            <a:off x="5491263" y="4321160"/>
            <a:ext cx="2417825" cy="904672"/>
          </a:xfrm>
          <a:prstGeom prst="roundRect">
            <a:avLst>
              <a:gd name="adj" fmla="val 16667"/>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a:solidFill>
                  <a:schemeClr val="dk1"/>
                </a:solidFill>
                <a:latin typeface="Times New Roman"/>
                <a:ea typeface="Times New Roman"/>
                <a:cs typeface="Times New Roman"/>
                <a:sym typeface="Times New Roman"/>
              </a:rPr>
              <a:t>Kültürel Sportif Faaliyetler ve Sağlık Hizmetleri Müdürlüğü</a:t>
            </a:r>
            <a:endParaRPr/>
          </a:p>
        </p:txBody>
      </p:sp>
      <p:sp>
        <p:nvSpPr>
          <p:cNvPr id="867" name="Google Shape;867;p86"/>
          <p:cNvSpPr/>
          <p:nvPr/>
        </p:nvSpPr>
        <p:spPr>
          <a:xfrm>
            <a:off x="1176545" y="4194714"/>
            <a:ext cx="2417825" cy="904672"/>
          </a:xfrm>
          <a:prstGeom prst="roundRect">
            <a:avLst>
              <a:gd name="adj" fmla="val 16667"/>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a:solidFill>
                  <a:schemeClr val="dk1"/>
                </a:solidFill>
                <a:latin typeface="Times New Roman"/>
                <a:ea typeface="Times New Roman"/>
                <a:cs typeface="Times New Roman"/>
                <a:sym typeface="Times New Roman"/>
              </a:rPr>
              <a:t>Mali İşler ve Beslenme Hizmetleri Müdürlüğü</a:t>
            </a:r>
            <a:endParaRPr/>
          </a:p>
        </p:txBody>
      </p:sp>
      <p:sp>
        <p:nvSpPr>
          <p:cNvPr id="868" name="Google Shape;868;p86"/>
          <p:cNvSpPr/>
          <p:nvPr/>
        </p:nvSpPr>
        <p:spPr>
          <a:xfrm>
            <a:off x="1234912" y="2786295"/>
            <a:ext cx="2359458" cy="904672"/>
          </a:xfrm>
          <a:prstGeom prst="roundRect">
            <a:avLst>
              <a:gd name="adj" fmla="val 16667"/>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a:solidFill>
                  <a:schemeClr val="dk1"/>
                </a:solidFill>
                <a:latin typeface="Times New Roman"/>
                <a:ea typeface="Times New Roman"/>
                <a:cs typeface="Times New Roman"/>
                <a:sym typeface="Times New Roman"/>
              </a:rPr>
              <a:t>Şube Müdürü</a:t>
            </a:r>
            <a:endParaRPr/>
          </a:p>
          <a:p>
            <a:pPr marL="0" marR="0" lvl="0" indent="0" algn="ctr" rtl="0">
              <a:spcBef>
                <a:spcPts val="0"/>
              </a:spcBef>
              <a:spcAft>
                <a:spcPts val="0"/>
              </a:spcAft>
              <a:buNone/>
            </a:pPr>
            <a:r>
              <a:rPr lang="tr-TR" sz="1600">
                <a:solidFill>
                  <a:schemeClr val="dk1"/>
                </a:solidFill>
                <a:latin typeface="Times New Roman"/>
                <a:ea typeface="Times New Roman"/>
                <a:cs typeface="Times New Roman"/>
                <a:sym typeface="Times New Roman"/>
              </a:rPr>
              <a:t>Hüseyin ÖZEKMEKÇİ</a:t>
            </a:r>
            <a:endParaRPr/>
          </a:p>
        </p:txBody>
      </p:sp>
      <p:sp>
        <p:nvSpPr>
          <p:cNvPr id="869" name="Google Shape;869;p86"/>
          <p:cNvSpPr/>
          <p:nvPr/>
        </p:nvSpPr>
        <p:spPr>
          <a:xfrm>
            <a:off x="4396902" y="1215958"/>
            <a:ext cx="359924" cy="340623"/>
          </a:xfrm>
          <a:prstGeom prst="downArrow">
            <a:avLst>
              <a:gd name="adj1" fmla="val 50000"/>
              <a:gd name="adj2" fmla="val 50000"/>
            </a:avLst>
          </a:prstGeom>
          <a:gradFill>
            <a:gsLst>
              <a:gs pos="0">
                <a:srgbClr val="D1D1D1"/>
              </a:gs>
              <a:gs pos="50000">
                <a:srgbClr val="C7C7C7"/>
              </a:gs>
              <a:gs pos="100000">
                <a:srgbClr val="C0C0C0"/>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pic>
        <p:nvPicPr>
          <p:cNvPr id="5122" name="Picture 2" descr="https://sks.ksbu.edu.tr/app/views/panel/ckfinder/userfiles/167/images/4fc0a7fe6175b61fb3bfd8713a6ed46c.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96" y="1666240"/>
            <a:ext cx="9185796" cy="47976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87"/>
          <p:cNvSpPr txBox="1">
            <a:spLocks noGrp="1"/>
          </p:cNvSpPr>
          <p:nvPr>
            <p:ph type="title"/>
          </p:nvPr>
        </p:nvSpPr>
        <p:spPr>
          <a:xfrm>
            <a:off x="699352" y="104591"/>
            <a:ext cx="7886700" cy="83090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i="0" u="none" strike="noStrike" dirty="0">
                <a:solidFill>
                  <a:srgbClr val="34AFC0"/>
                </a:solidFill>
                <a:latin typeface="Times New Roman"/>
                <a:ea typeface="Times New Roman"/>
                <a:cs typeface="Times New Roman"/>
                <a:sym typeface="Times New Roman"/>
              </a:rPr>
              <a:t>SAĞLIK</a:t>
            </a:r>
            <a:endParaRPr sz="3200" b="1" dirty="0">
              <a:solidFill>
                <a:srgbClr val="34AFC0"/>
              </a:solidFill>
              <a:latin typeface="Times New Roman"/>
              <a:ea typeface="Times New Roman"/>
              <a:cs typeface="Times New Roman"/>
              <a:sym typeface="Times New Roman"/>
            </a:endParaRPr>
          </a:p>
        </p:txBody>
      </p:sp>
      <p:sp>
        <p:nvSpPr>
          <p:cNvPr id="880" name="Google Shape;880;p87"/>
          <p:cNvSpPr txBox="1"/>
          <p:nvPr/>
        </p:nvSpPr>
        <p:spPr>
          <a:xfrm>
            <a:off x="1120694" y="902016"/>
            <a:ext cx="7044015"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2400" b="0" i="0" u="none" strike="noStrike" dirty="0">
                <a:solidFill>
                  <a:schemeClr val="dk1"/>
                </a:solidFill>
                <a:latin typeface="Times New Roman"/>
                <a:ea typeface="Times New Roman"/>
                <a:cs typeface="Times New Roman"/>
                <a:sym typeface="Times New Roman"/>
              </a:rPr>
              <a:t>Sağlık ile ilgili problem düşündüğünüz anda birimlerimize başvurabilirsiniz.</a:t>
            </a:r>
            <a:endParaRPr dirty="0"/>
          </a:p>
        </p:txBody>
      </p:sp>
      <p:sp>
        <p:nvSpPr>
          <p:cNvPr id="881" name="Google Shape;881;p87"/>
          <p:cNvSpPr txBox="1"/>
          <p:nvPr/>
        </p:nvSpPr>
        <p:spPr>
          <a:xfrm>
            <a:off x="593889" y="5268873"/>
            <a:ext cx="82732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2400" b="0" i="1" u="none" strike="noStrike" dirty="0">
                <a:solidFill>
                  <a:schemeClr val="dk1"/>
                </a:solidFill>
                <a:latin typeface="Times New Roman"/>
                <a:ea typeface="Times New Roman"/>
                <a:cs typeface="Times New Roman"/>
                <a:sym typeface="Times New Roman"/>
              </a:rPr>
              <a:t>Birimlerimiz </a:t>
            </a:r>
            <a:r>
              <a:rPr lang="tr-TR" sz="2400" i="1" dirty="0" smtClean="0">
                <a:solidFill>
                  <a:schemeClr val="dk1"/>
                </a:solidFill>
                <a:latin typeface="Times New Roman"/>
                <a:ea typeface="Times New Roman"/>
                <a:cs typeface="Times New Roman"/>
                <a:sym typeface="Times New Roman"/>
              </a:rPr>
              <a:t>Evliya Çelebi yerleşkesi </a:t>
            </a:r>
            <a:r>
              <a:rPr lang="tr-TR" sz="2400" b="0" i="1" u="none" strike="noStrike" dirty="0" smtClean="0">
                <a:solidFill>
                  <a:schemeClr val="dk1"/>
                </a:solidFill>
                <a:latin typeface="Times New Roman"/>
                <a:ea typeface="Times New Roman"/>
                <a:cs typeface="Times New Roman"/>
                <a:sym typeface="Times New Roman"/>
              </a:rPr>
              <a:t>içerisinde </a:t>
            </a:r>
            <a:r>
              <a:rPr lang="tr-TR" sz="2400" b="0" i="1" u="none" strike="noStrike" dirty="0">
                <a:solidFill>
                  <a:schemeClr val="dk1"/>
                </a:solidFill>
                <a:latin typeface="Times New Roman"/>
                <a:ea typeface="Times New Roman"/>
                <a:cs typeface="Times New Roman"/>
                <a:sym typeface="Times New Roman"/>
              </a:rPr>
              <a:t>bulunan fizik tedavi ve rehabilitasyon hastanesinin içinde yer almaktadır.</a:t>
            </a:r>
            <a:endParaRPr sz="2400" i="1" dirty="0">
              <a:solidFill>
                <a:schemeClr val="dk1"/>
              </a:solidFill>
              <a:latin typeface="Times New Roman"/>
              <a:ea typeface="Times New Roman"/>
              <a:cs typeface="Times New Roman"/>
              <a:sym typeface="Times New Roman"/>
            </a:endParaRPr>
          </a:p>
        </p:txBody>
      </p:sp>
      <p:pic>
        <p:nvPicPr>
          <p:cNvPr id="882" name="Google Shape;882;p87"/>
          <p:cNvPicPr preferRelativeResize="0"/>
          <p:nvPr/>
        </p:nvPicPr>
        <p:blipFill rotWithShape="1">
          <a:blip r:embed="rId3">
            <a:alphaModFix/>
          </a:blip>
          <a:srcRect/>
          <a:stretch/>
        </p:blipFill>
        <p:spPr>
          <a:xfrm>
            <a:off x="2927811" y="2602896"/>
            <a:ext cx="3429779" cy="2570725"/>
          </a:xfrm>
          <a:prstGeom prst="rect">
            <a:avLst/>
          </a:prstGeom>
          <a:noFill/>
          <a:ln>
            <a:noFill/>
          </a:ln>
        </p:spPr>
      </p:pic>
      <p:sp>
        <p:nvSpPr>
          <p:cNvPr id="11" name="Google Shape;879;p87">
            <a:extLst>
              <a:ext uri="{FF2B5EF4-FFF2-40B4-BE49-F238E27FC236}">
                <a16:creationId xmlns:a16="http://schemas.microsoft.com/office/drawing/2014/main" id="{05B563FC-991D-4C8D-A9A7-2743575BC514}"/>
              </a:ext>
            </a:extLst>
          </p:cNvPr>
          <p:cNvSpPr txBox="1"/>
          <p:nvPr/>
        </p:nvSpPr>
        <p:spPr>
          <a:xfrm>
            <a:off x="6089718" y="1761786"/>
            <a:ext cx="1989057" cy="707886"/>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rtlCol="0">
            <a:spAutoFit/>
          </a:bodyPr>
          <a:lstStyle>
            <a:defPPr marR="0" lvl="0" algn="l" rtl="0">
              <a:lnSpc>
                <a:spcPct val="100000"/>
              </a:lnSpc>
              <a:spcBef>
                <a:spcPts val="0"/>
              </a:spcBef>
              <a:spcAft>
                <a:spcPts val="0"/>
              </a:spcAft>
              <a:defRPr/>
            </a:defPPr>
            <a:lvl1pPr algn="ctr">
              <a:defRPr sz="2000">
                <a:solidFill>
                  <a:schemeClr val="dk1"/>
                </a:solidFill>
                <a:latin typeface="Times New Roman"/>
                <a:ea typeface="Times New Roman"/>
                <a:cs typeface="Times New Roman"/>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tr-TR" dirty="0"/>
              <a:t>DİŞ POLİKLİNİĞİ</a:t>
            </a:r>
            <a:endParaRPr dirty="0"/>
          </a:p>
        </p:txBody>
      </p:sp>
      <p:sp>
        <p:nvSpPr>
          <p:cNvPr id="2" name="Metin kutusu 1">
            <a:extLst>
              <a:ext uri="{FF2B5EF4-FFF2-40B4-BE49-F238E27FC236}">
                <a16:creationId xmlns:a16="http://schemas.microsoft.com/office/drawing/2014/main" id="{E3A83E12-66E5-4899-B974-2E44A0BCD3A0}"/>
              </a:ext>
            </a:extLst>
          </p:cNvPr>
          <p:cNvSpPr txBox="1"/>
          <p:nvPr/>
        </p:nvSpPr>
        <p:spPr>
          <a:xfrm>
            <a:off x="838985" y="1814011"/>
            <a:ext cx="2215299" cy="707886"/>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2000" dirty="0">
                <a:solidFill>
                  <a:schemeClr val="dk1"/>
                </a:solidFill>
                <a:latin typeface="Times New Roman"/>
                <a:ea typeface="Times New Roman"/>
                <a:cs typeface="Times New Roman"/>
                <a:sym typeface="Times New Roman"/>
              </a:rPr>
              <a:t>MEDİKO VE AİLE HEKİMLİĞİ</a:t>
            </a:r>
            <a:endParaRPr lang="tr-TR" sz="2000" dirty="0"/>
          </a:p>
        </p:txBody>
      </p:sp>
      <p:sp>
        <p:nvSpPr>
          <p:cNvPr id="3" name="Metin kutusu 2">
            <a:extLst>
              <a:ext uri="{FF2B5EF4-FFF2-40B4-BE49-F238E27FC236}">
                <a16:creationId xmlns:a16="http://schemas.microsoft.com/office/drawing/2014/main" id="{0F06A902-2900-4DE3-9C1E-7323827FB8E5}"/>
              </a:ext>
            </a:extLst>
          </p:cNvPr>
          <p:cNvSpPr txBox="1"/>
          <p:nvPr/>
        </p:nvSpPr>
        <p:spPr>
          <a:xfrm>
            <a:off x="3648172" y="1915674"/>
            <a:ext cx="1989056" cy="40011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rtlCol="0">
            <a:spAutoFit/>
          </a:bodyPr>
          <a:lstStyle>
            <a:defPPr marR="0" lvl="0" algn="l" rtl="0">
              <a:lnSpc>
                <a:spcPct val="100000"/>
              </a:lnSpc>
              <a:spcBef>
                <a:spcPts val="0"/>
              </a:spcBef>
              <a:spcAft>
                <a:spcPts val="0"/>
              </a:spcAft>
            </a:defPPr>
            <a:lvl1pPr algn="ctr">
              <a:defRPr sz="2000">
                <a:solidFill>
                  <a:schemeClr val="dk1"/>
                </a:solidFill>
                <a:latin typeface="Times New Roman"/>
                <a:ea typeface="Times New Roman"/>
                <a:cs typeface="Times New Roman"/>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tr-TR" dirty="0">
                <a:sym typeface="Times New Roman"/>
              </a:rPr>
              <a:t>PSİKOLOG</a:t>
            </a:r>
            <a:endParaRPr lang="tr-TR"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88"/>
          <p:cNvSpPr txBox="1">
            <a:spLocks noGrp="1"/>
          </p:cNvSpPr>
          <p:nvPr>
            <p:ph type="title"/>
          </p:nvPr>
        </p:nvSpPr>
        <p:spPr>
          <a:xfrm>
            <a:off x="314888" y="4424892"/>
            <a:ext cx="8126514" cy="75221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KÜLTÜR</a:t>
            </a:r>
            <a:endParaRPr dirty="0"/>
          </a:p>
        </p:txBody>
      </p:sp>
      <p:pic>
        <p:nvPicPr>
          <p:cNvPr id="888" name="Google Shape;888;p88"/>
          <p:cNvPicPr preferRelativeResize="0"/>
          <p:nvPr/>
        </p:nvPicPr>
        <p:blipFill rotWithShape="1">
          <a:blip r:embed="rId3">
            <a:alphaModFix/>
          </a:blip>
          <a:srcRect/>
          <a:stretch/>
        </p:blipFill>
        <p:spPr>
          <a:xfrm>
            <a:off x="0" y="-2"/>
            <a:ext cx="5749047" cy="4080681"/>
          </a:xfrm>
          <a:prstGeom prst="rect">
            <a:avLst/>
          </a:prstGeom>
          <a:noFill/>
          <a:ln>
            <a:noFill/>
          </a:ln>
        </p:spPr>
      </p:pic>
      <p:pic>
        <p:nvPicPr>
          <p:cNvPr id="889" name="Google Shape;889;p88"/>
          <p:cNvPicPr preferRelativeResize="0"/>
          <p:nvPr/>
        </p:nvPicPr>
        <p:blipFill rotWithShape="1">
          <a:blip r:embed="rId4">
            <a:alphaModFix/>
          </a:blip>
          <a:srcRect/>
          <a:stretch/>
        </p:blipFill>
        <p:spPr>
          <a:xfrm>
            <a:off x="5749047" y="-2"/>
            <a:ext cx="3419465" cy="2276272"/>
          </a:xfrm>
          <a:prstGeom prst="rect">
            <a:avLst/>
          </a:prstGeom>
          <a:noFill/>
          <a:ln>
            <a:noFill/>
          </a:ln>
        </p:spPr>
      </p:pic>
      <p:pic>
        <p:nvPicPr>
          <p:cNvPr id="890" name="Google Shape;890;p88"/>
          <p:cNvPicPr preferRelativeResize="0"/>
          <p:nvPr/>
        </p:nvPicPr>
        <p:blipFill rotWithShape="1">
          <a:blip r:embed="rId5">
            <a:alphaModFix/>
          </a:blip>
          <a:srcRect/>
          <a:stretch/>
        </p:blipFill>
        <p:spPr>
          <a:xfrm>
            <a:off x="5749047" y="2276270"/>
            <a:ext cx="3419465" cy="180441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89"/>
          <p:cNvSpPr txBox="1">
            <a:spLocks noGrp="1"/>
          </p:cNvSpPr>
          <p:nvPr>
            <p:ph type="title"/>
          </p:nvPr>
        </p:nvSpPr>
        <p:spPr>
          <a:xfrm>
            <a:off x="3961332" y="411041"/>
            <a:ext cx="4939868" cy="109014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ÖĞRENCİ TOPLULUKLARI</a:t>
            </a:r>
            <a:endParaRPr dirty="0"/>
          </a:p>
        </p:txBody>
      </p:sp>
      <p:sp>
        <p:nvSpPr>
          <p:cNvPr id="896" name="Google Shape;896;p89"/>
          <p:cNvSpPr txBox="1"/>
          <p:nvPr/>
        </p:nvSpPr>
        <p:spPr>
          <a:xfrm>
            <a:off x="3562226" y="1585489"/>
            <a:ext cx="5414388" cy="4475945"/>
          </a:xfrm>
          <a:prstGeom prst="rect">
            <a:avLst/>
          </a:prstGeom>
          <a:noFill/>
          <a:ln>
            <a:noFill/>
          </a:ln>
        </p:spPr>
        <p:txBody>
          <a:bodyPr spcFirstLastPara="1" wrap="square" lIns="91425" tIns="45700" rIns="91425" bIns="45700" anchor="t" anchorCtr="0">
            <a:noAutofit/>
          </a:bodyPr>
          <a:lstStyle/>
          <a:p>
            <a:pPr marL="342900" marR="0" lvl="0" indent="-228600" algn="l" rtl="0">
              <a:lnSpc>
                <a:spcPct val="90000"/>
              </a:lnSpc>
              <a:spcBef>
                <a:spcPts val="0"/>
              </a:spcBef>
              <a:spcAft>
                <a:spcPts val="0"/>
              </a:spcAft>
              <a:buClr>
                <a:schemeClr val="dk1"/>
              </a:buClr>
              <a:buSzPts val="1800"/>
              <a:buFont typeface="Arial"/>
              <a:buChar char="•"/>
            </a:pPr>
            <a:r>
              <a:rPr lang="tr-TR" sz="1800" dirty="0">
                <a:solidFill>
                  <a:schemeClr val="dk1"/>
                </a:solidFill>
                <a:latin typeface="Times New Roman"/>
                <a:ea typeface="Times New Roman"/>
                <a:cs typeface="Times New Roman"/>
                <a:sym typeface="Times New Roman"/>
              </a:rPr>
              <a:t>GENÇ YEŞİLAY TOPLULUĞU </a:t>
            </a:r>
            <a:endParaRPr dirty="0"/>
          </a:p>
          <a:p>
            <a:pPr marL="342900" marR="0" lvl="0" indent="-228600" algn="l" rtl="0">
              <a:lnSpc>
                <a:spcPct val="90000"/>
              </a:lnSpc>
              <a:spcBef>
                <a:spcPts val="600"/>
              </a:spcBef>
              <a:spcAft>
                <a:spcPts val="0"/>
              </a:spcAft>
              <a:buClr>
                <a:schemeClr val="dk1"/>
              </a:buClr>
              <a:buSzPts val="1800"/>
              <a:buFont typeface="Arial"/>
              <a:buChar char="•"/>
            </a:pPr>
            <a:r>
              <a:rPr lang="tr-TR" sz="1800" dirty="0">
                <a:solidFill>
                  <a:schemeClr val="dk1"/>
                </a:solidFill>
                <a:latin typeface="Times New Roman"/>
                <a:ea typeface="Times New Roman"/>
                <a:cs typeface="Times New Roman"/>
                <a:sym typeface="Times New Roman"/>
              </a:rPr>
              <a:t>ATATÜRKÇÜ DÜŞÜNCE TOPLULUĞU </a:t>
            </a:r>
            <a:endParaRPr dirty="0"/>
          </a:p>
          <a:p>
            <a:pPr marL="342900" marR="0" lvl="0" indent="-228600" algn="l" rtl="0">
              <a:lnSpc>
                <a:spcPct val="90000"/>
              </a:lnSpc>
              <a:spcBef>
                <a:spcPts val="600"/>
              </a:spcBef>
              <a:spcAft>
                <a:spcPts val="0"/>
              </a:spcAft>
              <a:buClr>
                <a:schemeClr val="dk1"/>
              </a:buClr>
              <a:buSzPts val="1800"/>
              <a:buFont typeface="Arial"/>
              <a:buChar char="•"/>
            </a:pPr>
            <a:r>
              <a:rPr lang="tr-TR" sz="1800" dirty="0">
                <a:solidFill>
                  <a:schemeClr val="dk1"/>
                </a:solidFill>
                <a:latin typeface="Times New Roman"/>
                <a:ea typeface="Times New Roman"/>
                <a:cs typeface="Times New Roman"/>
                <a:sym typeface="Times New Roman"/>
              </a:rPr>
              <a:t>MEDİKAL KURTARMA TOPLULUĞU </a:t>
            </a:r>
            <a:endParaRPr dirty="0"/>
          </a:p>
          <a:p>
            <a:pPr marL="342900" marR="0" lvl="0" indent="-228600" algn="l" rtl="0">
              <a:lnSpc>
                <a:spcPct val="90000"/>
              </a:lnSpc>
              <a:spcBef>
                <a:spcPts val="600"/>
              </a:spcBef>
              <a:spcAft>
                <a:spcPts val="0"/>
              </a:spcAft>
              <a:buClr>
                <a:schemeClr val="dk1"/>
              </a:buClr>
              <a:buSzPts val="1800"/>
              <a:buFont typeface="Arial"/>
              <a:buChar char="•"/>
            </a:pPr>
            <a:r>
              <a:rPr lang="tr-TR" sz="1800" dirty="0">
                <a:solidFill>
                  <a:schemeClr val="dk1"/>
                </a:solidFill>
                <a:latin typeface="Times New Roman"/>
                <a:ea typeface="Times New Roman"/>
                <a:cs typeface="Times New Roman"/>
                <a:sym typeface="Times New Roman"/>
              </a:rPr>
              <a:t>MÜZİK TOPLULUĞU </a:t>
            </a:r>
            <a:endParaRPr dirty="0"/>
          </a:p>
          <a:p>
            <a:pPr marL="342900" marR="0" lvl="0" indent="-228600" algn="l" rtl="0">
              <a:lnSpc>
                <a:spcPct val="90000"/>
              </a:lnSpc>
              <a:spcBef>
                <a:spcPts val="600"/>
              </a:spcBef>
              <a:spcAft>
                <a:spcPts val="0"/>
              </a:spcAft>
              <a:buClr>
                <a:schemeClr val="dk1"/>
              </a:buClr>
              <a:buSzPts val="1800"/>
              <a:buFont typeface="Arial"/>
              <a:buChar char="•"/>
            </a:pPr>
            <a:r>
              <a:rPr lang="tr-TR" sz="1800" dirty="0">
                <a:solidFill>
                  <a:schemeClr val="dk1"/>
                </a:solidFill>
                <a:latin typeface="Times New Roman"/>
                <a:ea typeface="Times New Roman"/>
                <a:cs typeface="Times New Roman"/>
                <a:sym typeface="Times New Roman"/>
              </a:rPr>
              <a:t>SAĞLIK İYİLİK HAREKET TOPLULUĞU </a:t>
            </a:r>
            <a:endParaRPr dirty="0"/>
          </a:p>
          <a:p>
            <a:pPr marL="342900" marR="0" lvl="0" indent="-228600" algn="l" rtl="0">
              <a:lnSpc>
                <a:spcPct val="90000"/>
              </a:lnSpc>
              <a:spcBef>
                <a:spcPts val="600"/>
              </a:spcBef>
              <a:spcAft>
                <a:spcPts val="0"/>
              </a:spcAft>
              <a:buClr>
                <a:schemeClr val="dk1"/>
              </a:buClr>
              <a:buSzPts val="1800"/>
              <a:buFont typeface="Arial"/>
              <a:buChar char="•"/>
            </a:pPr>
            <a:r>
              <a:rPr lang="tr-TR" sz="1800" dirty="0">
                <a:solidFill>
                  <a:schemeClr val="dk1"/>
                </a:solidFill>
                <a:latin typeface="Times New Roman"/>
                <a:ea typeface="Times New Roman"/>
                <a:cs typeface="Times New Roman"/>
                <a:sym typeface="Times New Roman"/>
              </a:rPr>
              <a:t>FİZİKSEL AKTİVİTE VE SPOR TOPLULUĞU </a:t>
            </a:r>
            <a:endParaRPr dirty="0"/>
          </a:p>
          <a:p>
            <a:pPr marL="342900" marR="0" lvl="0" indent="-228600" algn="l" rtl="0">
              <a:lnSpc>
                <a:spcPct val="90000"/>
              </a:lnSpc>
              <a:spcBef>
                <a:spcPts val="600"/>
              </a:spcBef>
              <a:spcAft>
                <a:spcPts val="0"/>
              </a:spcAft>
              <a:buClr>
                <a:schemeClr val="dk1"/>
              </a:buClr>
              <a:buSzPts val="1800"/>
              <a:buFont typeface="Arial"/>
              <a:buChar char="•"/>
            </a:pPr>
            <a:r>
              <a:rPr lang="tr-TR" sz="1800" dirty="0">
                <a:solidFill>
                  <a:schemeClr val="dk1"/>
                </a:solidFill>
                <a:latin typeface="Times New Roman"/>
                <a:ea typeface="Times New Roman"/>
                <a:cs typeface="Times New Roman"/>
                <a:sym typeface="Times New Roman"/>
              </a:rPr>
              <a:t>ENGELSİZ HAYAT TOPLULUĞU </a:t>
            </a:r>
            <a:endParaRPr dirty="0"/>
          </a:p>
          <a:p>
            <a:pPr marL="342900" marR="0" lvl="0" indent="-228600" algn="l" rtl="0">
              <a:lnSpc>
                <a:spcPct val="90000"/>
              </a:lnSpc>
              <a:spcBef>
                <a:spcPts val="600"/>
              </a:spcBef>
              <a:spcAft>
                <a:spcPts val="0"/>
              </a:spcAft>
              <a:buClr>
                <a:schemeClr val="dk1"/>
              </a:buClr>
              <a:buSzPts val="1800"/>
              <a:buFont typeface="Arial"/>
              <a:buChar char="•"/>
            </a:pPr>
            <a:r>
              <a:rPr lang="tr-TR" sz="1800" dirty="0">
                <a:solidFill>
                  <a:schemeClr val="dk1"/>
                </a:solidFill>
                <a:latin typeface="Times New Roman"/>
                <a:ea typeface="Times New Roman"/>
                <a:cs typeface="Times New Roman"/>
                <a:sym typeface="Times New Roman"/>
              </a:rPr>
              <a:t>TOPLUM GÖNÜLLÜLERİ TOPLULUĞU </a:t>
            </a:r>
            <a:endParaRPr dirty="0"/>
          </a:p>
          <a:p>
            <a:pPr marL="342900" marR="0" lvl="0" indent="-228600" algn="l" rtl="0">
              <a:lnSpc>
                <a:spcPct val="90000"/>
              </a:lnSpc>
              <a:spcBef>
                <a:spcPts val="600"/>
              </a:spcBef>
              <a:spcAft>
                <a:spcPts val="0"/>
              </a:spcAft>
              <a:buClr>
                <a:schemeClr val="dk1"/>
              </a:buClr>
              <a:buSzPts val="1800"/>
              <a:buFont typeface="Arial"/>
              <a:buChar char="•"/>
            </a:pPr>
            <a:r>
              <a:rPr lang="tr-TR" sz="1800" dirty="0">
                <a:solidFill>
                  <a:schemeClr val="dk1"/>
                </a:solidFill>
                <a:latin typeface="Times New Roman"/>
                <a:ea typeface="Times New Roman"/>
                <a:cs typeface="Times New Roman"/>
                <a:sym typeface="Times New Roman"/>
              </a:rPr>
              <a:t>GENÇ TEMA TOPLULUĞU </a:t>
            </a:r>
            <a:endParaRPr dirty="0"/>
          </a:p>
          <a:p>
            <a:pPr marL="342900" marR="0" lvl="0" indent="-228600" algn="l" rtl="0">
              <a:lnSpc>
                <a:spcPct val="90000"/>
              </a:lnSpc>
              <a:spcBef>
                <a:spcPts val="600"/>
              </a:spcBef>
              <a:spcAft>
                <a:spcPts val="0"/>
              </a:spcAft>
              <a:buClr>
                <a:schemeClr val="dk1"/>
              </a:buClr>
              <a:buSzPts val="1800"/>
              <a:buFont typeface="Arial"/>
              <a:buChar char="•"/>
            </a:pPr>
            <a:r>
              <a:rPr lang="tr-TR" sz="1800" dirty="0">
                <a:solidFill>
                  <a:schemeClr val="dk1"/>
                </a:solidFill>
                <a:latin typeface="Times New Roman"/>
                <a:ea typeface="Times New Roman"/>
                <a:cs typeface="Times New Roman"/>
                <a:sym typeface="Times New Roman"/>
              </a:rPr>
              <a:t>DOĞA SPORLARI VE DAĞCILIK TOPLULUĞU </a:t>
            </a:r>
            <a:endParaRPr dirty="0"/>
          </a:p>
          <a:p>
            <a:pPr marL="342900" marR="0" lvl="0" indent="-228600" algn="l" rtl="0">
              <a:lnSpc>
                <a:spcPct val="90000"/>
              </a:lnSpc>
              <a:spcBef>
                <a:spcPts val="600"/>
              </a:spcBef>
              <a:spcAft>
                <a:spcPts val="0"/>
              </a:spcAft>
              <a:buClr>
                <a:schemeClr val="dk1"/>
              </a:buClr>
              <a:buSzPts val="1800"/>
              <a:buFont typeface="Arial"/>
              <a:buChar char="•"/>
            </a:pPr>
            <a:r>
              <a:rPr lang="tr-TR" sz="1800" dirty="0">
                <a:solidFill>
                  <a:schemeClr val="dk1"/>
                </a:solidFill>
                <a:latin typeface="Times New Roman"/>
                <a:ea typeface="Times New Roman"/>
                <a:cs typeface="Times New Roman"/>
                <a:sym typeface="Times New Roman"/>
              </a:rPr>
              <a:t>RENKLİ DÜŞLER TOPLULUĞU </a:t>
            </a:r>
            <a:endParaRPr dirty="0"/>
          </a:p>
          <a:p>
            <a:pPr marL="342900" marR="0" lvl="0" indent="-228600" algn="l" rtl="0">
              <a:lnSpc>
                <a:spcPct val="90000"/>
              </a:lnSpc>
              <a:spcBef>
                <a:spcPts val="600"/>
              </a:spcBef>
              <a:spcAft>
                <a:spcPts val="0"/>
              </a:spcAft>
              <a:buClr>
                <a:schemeClr val="dk1"/>
              </a:buClr>
              <a:buSzPts val="1800"/>
              <a:buFont typeface="Arial"/>
              <a:buChar char="•"/>
            </a:pPr>
            <a:r>
              <a:rPr lang="tr-TR" sz="1800" dirty="0">
                <a:solidFill>
                  <a:schemeClr val="dk1"/>
                </a:solidFill>
                <a:latin typeface="Times New Roman"/>
                <a:ea typeface="Times New Roman"/>
                <a:cs typeface="Times New Roman"/>
                <a:sym typeface="Times New Roman"/>
              </a:rPr>
              <a:t>SAĞLIKTA HESAPLAMALI BİLİMLER VE İNOVATİF TEKNOLOJİ TOPLULUĞU</a:t>
            </a:r>
            <a:endParaRPr dirty="0"/>
          </a:p>
          <a:p>
            <a:pPr marL="342900" marR="0" lvl="0" indent="-114300" algn="l" rtl="0">
              <a:lnSpc>
                <a:spcPct val="90000"/>
              </a:lnSpc>
              <a:spcBef>
                <a:spcPts val="600"/>
              </a:spcBef>
              <a:spcAft>
                <a:spcPts val="0"/>
              </a:spcAft>
              <a:buClr>
                <a:schemeClr val="dk1"/>
              </a:buClr>
              <a:buSzPts val="1800"/>
              <a:buFont typeface="Arial"/>
              <a:buNone/>
            </a:pPr>
            <a:endParaRPr sz="1800" dirty="0">
              <a:solidFill>
                <a:schemeClr val="dk1"/>
              </a:solidFill>
              <a:latin typeface="Times New Roman"/>
              <a:ea typeface="Times New Roman"/>
              <a:cs typeface="Times New Roman"/>
              <a:sym typeface="Times New Roman"/>
            </a:endParaRPr>
          </a:p>
        </p:txBody>
      </p:sp>
      <p:pic>
        <p:nvPicPr>
          <p:cNvPr id="897" name="Google Shape;897;p89"/>
          <p:cNvPicPr preferRelativeResize="0"/>
          <p:nvPr/>
        </p:nvPicPr>
        <p:blipFill rotWithShape="1">
          <a:blip r:embed="rId3">
            <a:alphaModFix/>
          </a:blip>
          <a:srcRect/>
          <a:stretch/>
        </p:blipFill>
        <p:spPr>
          <a:xfrm>
            <a:off x="20" y="10"/>
            <a:ext cx="3476673" cy="6223809"/>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90"/>
          <p:cNvSpPr txBox="1">
            <a:spLocks noGrp="1"/>
          </p:cNvSpPr>
          <p:nvPr>
            <p:ph type="title"/>
          </p:nvPr>
        </p:nvSpPr>
        <p:spPr>
          <a:xfrm>
            <a:off x="3815073" y="459585"/>
            <a:ext cx="4939868" cy="105813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ÖĞRENCI TOPLULUKLARI</a:t>
            </a:r>
            <a:endParaRPr dirty="0"/>
          </a:p>
        </p:txBody>
      </p:sp>
      <p:sp>
        <p:nvSpPr>
          <p:cNvPr id="903" name="Google Shape;903;p90"/>
          <p:cNvSpPr txBox="1"/>
          <p:nvPr/>
        </p:nvSpPr>
        <p:spPr>
          <a:xfrm>
            <a:off x="3598479" y="1690910"/>
            <a:ext cx="5156462" cy="4515335"/>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1800"/>
              <a:buFont typeface="Times New Roman"/>
              <a:buChar char="•"/>
            </a:pPr>
            <a:r>
              <a:rPr lang="tr-TR" sz="1800" dirty="0">
                <a:solidFill>
                  <a:schemeClr val="dk1"/>
                </a:solidFill>
                <a:latin typeface="Times New Roman"/>
                <a:ea typeface="Times New Roman"/>
                <a:cs typeface="Times New Roman"/>
                <a:sym typeface="Times New Roman"/>
              </a:rPr>
              <a:t>KAYGISIZ GELECEK TOPLULUĞU </a:t>
            </a:r>
            <a:endParaRPr dirty="0">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1800"/>
              <a:buFont typeface="Times New Roman"/>
              <a:buChar char="•"/>
            </a:pPr>
            <a:r>
              <a:rPr lang="tr-TR" sz="1800" dirty="0">
                <a:solidFill>
                  <a:schemeClr val="dk1"/>
                </a:solidFill>
                <a:latin typeface="Times New Roman"/>
                <a:ea typeface="Times New Roman"/>
                <a:cs typeface="Times New Roman"/>
                <a:sym typeface="Times New Roman"/>
              </a:rPr>
              <a:t>TIP ÖĞRENCİLERİ BİRLİĞİ TOPLULUĞU </a:t>
            </a:r>
            <a:endParaRPr dirty="0">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1800"/>
              <a:buFont typeface="Times New Roman"/>
              <a:buChar char="•"/>
            </a:pPr>
            <a:r>
              <a:rPr lang="tr-TR" sz="1800" dirty="0">
                <a:solidFill>
                  <a:schemeClr val="dk1"/>
                </a:solidFill>
                <a:latin typeface="Times New Roman"/>
                <a:ea typeface="Times New Roman"/>
                <a:cs typeface="Times New Roman"/>
                <a:sym typeface="Times New Roman"/>
              </a:rPr>
              <a:t>BİLİMSEL ARAŞTIRMA TOPLULUĞU </a:t>
            </a:r>
            <a:endParaRPr dirty="0">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1800"/>
              <a:buFont typeface="Times New Roman"/>
              <a:buChar char="•"/>
            </a:pPr>
            <a:r>
              <a:rPr lang="tr-TR" sz="1800" dirty="0">
                <a:solidFill>
                  <a:schemeClr val="dk1"/>
                </a:solidFill>
                <a:latin typeface="Times New Roman"/>
                <a:ea typeface="Times New Roman"/>
                <a:cs typeface="Times New Roman"/>
                <a:sym typeface="Times New Roman"/>
              </a:rPr>
              <a:t>GENÇ KIZILAY TOPLULUĞU </a:t>
            </a:r>
            <a:endParaRPr dirty="0">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1800"/>
              <a:buFont typeface="Times New Roman"/>
              <a:buChar char="•"/>
            </a:pPr>
            <a:r>
              <a:rPr lang="tr-TR" sz="1800" dirty="0">
                <a:solidFill>
                  <a:schemeClr val="dk1"/>
                </a:solidFill>
                <a:latin typeface="Times New Roman"/>
                <a:ea typeface="Times New Roman"/>
                <a:cs typeface="Times New Roman"/>
                <a:sym typeface="Times New Roman"/>
              </a:rPr>
              <a:t>AVRUPA TIP ÖĞRENCİLERİ BİRLİĞİ TOPLULUĞU </a:t>
            </a:r>
            <a:endParaRPr dirty="0">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1800"/>
              <a:buFont typeface="Times New Roman"/>
              <a:buChar char="•"/>
            </a:pPr>
            <a:r>
              <a:rPr lang="tr-TR" sz="1800" dirty="0">
                <a:solidFill>
                  <a:schemeClr val="dk1"/>
                </a:solidFill>
                <a:latin typeface="Times New Roman"/>
                <a:ea typeface="Times New Roman"/>
                <a:cs typeface="Times New Roman"/>
                <a:sym typeface="Times New Roman"/>
              </a:rPr>
              <a:t>FOTOĞRAFÇILIK VE SİNEMA TOPLULUĞU </a:t>
            </a:r>
            <a:endParaRPr dirty="0">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1800"/>
              <a:buFont typeface="Times New Roman"/>
              <a:buChar char="•"/>
            </a:pPr>
            <a:r>
              <a:rPr lang="tr-TR" sz="1800" dirty="0">
                <a:solidFill>
                  <a:schemeClr val="dk1"/>
                </a:solidFill>
                <a:latin typeface="Times New Roman"/>
                <a:ea typeface="Times New Roman"/>
                <a:cs typeface="Times New Roman"/>
                <a:sym typeface="Times New Roman"/>
              </a:rPr>
              <a:t>GASTRONOMİ TOPLULUĞU </a:t>
            </a:r>
            <a:endParaRPr dirty="0">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1800"/>
              <a:buFont typeface="Times New Roman"/>
              <a:buChar char="•"/>
            </a:pPr>
            <a:r>
              <a:rPr lang="tr-TR" sz="1800" dirty="0">
                <a:solidFill>
                  <a:schemeClr val="dk1"/>
                </a:solidFill>
                <a:latin typeface="Times New Roman"/>
                <a:ea typeface="Times New Roman"/>
                <a:cs typeface="Times New Roman"/>
                <a:sym typeface="Times New Roman"/>
              </a:rPr>
              <a:t>SAĞLIKLI BESLENME TOPLULUĞU </a:t>
            </a:r>
            <a:endParaRPr dirty="0">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1800"/>
              <a:buFont typeface="Times New Roman"/>
              <a:buChar char="•"/>
            </a:pPr>
            <a:r>
              <a:rPr lang="tr-TR" sz="1800" dirty="0">
                <a:solidFill>
                  <a:schemeClr val="dk1"/>
                </a:solidFill>
                <a:latin typeface="Times New Roman"/>
                <a:ea typeface="Times New Roman"/>
                <a:cs typeface="Times New Roman"/>
                <a:sym typeface="Times New Roman"/>
              </a:rPr>
              <a:t>EBELİK TOPLULUĞU</a:t>
            </a:r>
            <a:endParaRPr dirty="0">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1800"/>
              <a:buFont typeface="Times New Roman"/>
              <a:buChar char="•"/>
            </a:pPr>
            <a:r>
              <a:rPr lang="tr-TR" sz="1800" dirty="0">
                <a:solidFill>
                  <a:schemeClr val="dk1"/>
                </a:solidFill>
                <a:latin typeface="Times New Roman"/>
                <a:ea typeface="Times New Roman"/>
                <a:cs typeface="Times New Roman"/>
                <a:sym typeface="Times New Roman"/>
              </a:rPr>
              <a:t>DİL VE KONUŞMA TERAPİSTİ </a:t>
            </a:r>
            <a:endParaRPr dirty="0">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1800"/>
              <a:buFont typeface="Times New Roman"/>
              <a:buChar char="•"/>
            </a:pPr>
            <a:r>
              <a:rPr lang="tr-TR" sz="1800" dirty="0">
                <a:solidFill>
                  <a:schemeClr val="dk1"/>
                </a:solidFill>
                <a:latin typeface="Times New Roman"/>
                <a:ea typeface="Times New Roman"/>
                <a:cs typeface="Times New Roman"/>
                <a:sym typeface="Times New Roman"/>
              </a:rPr>
              <a:t>ELEKTRONİK SPORLAR TOPLULUĞU</a:t>
            </a:r>
            <a:endParaRPr dirty="0">
              <a:latin typeface="Times New Roman"/>
              <a:ea typeface="Times New Roman"/>
              <a:cs typeface="Times New Roman"/>
              <a:sym typeface="Times New Roman"/>
            </a:endParaRPr>
          </a:p>
        </p:txBody>
      </p:sp>
      <p:pic>
        <p:nvPicPr>
          <p:cNvPr id="904" name="Google Shape;904;p90"/>
          <p:cNvPicPr preferRelativeResize="0"/>
          <p:nvPr/>
        </p:nvPicPr>
        <p:blipFill rotWithShape="1">
          <a:blip r:embed="rId3">
            <a:alphaModFix/>
          </a:blip>
          <a:srcRect/>
          <a:stretch/>
        </p:blipFill>
        <p:spPr>
          <a:xfrm>
            <a:off x="20" y="10"/>
            <a:ext cx="3476673" cy="6206236"/>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91"/>
          <p:cNvSpPr txBox="1">
            <a:spLocks noGrp="1"/>
          </p:cNvSpPr>
          <p:nvPr>
            <p:ph type="title"/>
          </p:nvPr>
        </p:nvSpPr>
        <p:spPr>
          <a:xfrm>
            <a:off x="216816" y="127425"/>
            <a:ext cx="8814062" cy="2622843"/>
          </a:xfrm>
          <a:prstGeom prst="rect">
            <a:avLst/>
          </a:prstGeom>
          <a:solidFill>
            <a:schemeClr val="bg1"/>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2060"/>
              </a:buClr>
              <a:buSzPts val="2800"/>
              <a:buFont typeface="Times New Roman"/>
              <a:buNone/>
            </a:pPr>
            <a:r>
              <a:rPr lang="tr-TR" sz="2800" b="1" i="0" dirty="0">
                <a:solidFill>
                  <a:srgbClr val="002060"/>
                </a:solidFill>
                <a:latin typeface="Times New Roman"/>
                <a:ea typeface="Times New Roman"/>
                <a:cs typeface="Times New Roman"/>
                <a:sym typeface="Times New Roman"/>
              </a:rPr>
              <a:t>Kütahya Sağlık Bilimleri Üniversitesi (KSBÜ) öğrencileri ve personellerimiz, </a:t>
            </a:r>
            <a:r>
              <a:rPr lang="tr-TR" sz="2800" b="1" i="0" dirty="0" err="1">
                <a:solidFill>
                  <a:srgbClr val="002060"/>
                </a:solidFill>
                <a:latin typeface="Times New Roman"/>
                <a:ea typeface="Times New Roman"/>
                <a:cs typeface="Times New Roman"/>
                <a:sym typeface="Times New Roman"/>
              </a:rPr>
              <a:t>Hayme</a:t>
            </a:r>
            <a:r>
              <a:rPr lang="tr-TR" sz="2800" b="1" i="0" dirty="0">
                <a:solidFill>
                  <a:srgbClr val="002060"/>
                </a:solidFill>
                <a:latin typeface="Times New Roman"/>
                <a:ea typeface="Times New Roman"/>
                <a:cs typeface="Times New Roman"/>
                <a:sym typeface="Times New Roman"/>
              </a:rPr>
              <a:t> Ana'yı Anma ve Göç Şenlikleri'ne katıldı.</a:t>
            </a:r>
            <a:r>
              <a:rPr lang="tr-TR" sz="2800" b="1" i="0" dirty="0">
                <a:solidFill>
                  <a:srgbClr val="34AFC0"/>
                </a:solidFill>
                <a:latin typeface="Times New Roman"/>
                <a:ea typeface="Times New Roman"/>
                <a:cs typeface="Times New Roman"/>
                <a:sym typeface="Times New Roman"/>
              </a:rPr>
              <a:t/>
            </a:r>
            <a:br>
              <a:rPr lang="tr-TR" sz="2800" b="1" i="0" dirty="0">
                <a:solidFill>
                  <a:srgbClr val="34AFC0"/>
                </a:solidFill>
                <a:latin typeface="Times New Roman"/>
                <a:ea typeface="Times New Roman"/>
                <a:cs typeface="Times New Roman"/>
                <a:sym typeface="Times New Roman"/>
              </a:rPr>
            </a:br>
            <a:r>
              <a:rPr lang="tr-TR" sz="2400" b="0" i="0" dirty="0">
                <a:solidFill>
                  <a:srgbClr val="151414"/>
                </a:solidFill>
                <a:latin typeface="Times New Roman"/>
                <a:ea typeface="Times New Roman"/>
                <a:cs typeface="Times New Roman"/>
                <a:sym typeface="Times New Roman"/>
              </a:rPr>
              <a:t>KSBÜ öğrencileri ve personellerimiz, Osmanlı Devleti'nin kurucusu Osman Gazi'nin babaannesi, Ertuğrul Gazi'nin annesi, "Devlet Ana" olarak bilinen </a:t>
            </a:r>
            <a:r>
              <a:rPr lang="tr-TR" sz="2400" b="0" i="0" dirty="0" err="1">
                <a:solidFill>
                  <a:srgbClr val="151414"/>
                </a:solidFill>
                <a:latin typeface="Times New Roman"/>
                <a:ea typeface="Times New Roman"/>
                <a:cs typeface="Times New Roman"/>
                <a:sym typeface="Times New Roman"/>
              </a:rPr>
              <a:t>Hayme</a:t>
            </a:r>
            <a:r>
              <a:rPr lang="tr-TR" sz="2400" b="0" i="0" dirty="0">
                <a:solidFill>
                  <a:srgbClr val="151414"/>
                </a:solidFill>
                <a:latin typeface="Times New Roman"/>
                <a:ea typeface="Times New Roman"/>
                <a:cs typeface="Times New Roman"/>
                <a:sym typeface="Times New Roman"/>
              </a:rPr>
              <a:t> Ana’yı andı.</a:t>
            </a:r>
            <a:endParaRPr sz="2400" dirty="0">
              <a:latin typeface="Times New Roman"/>
              <a:ea typeface="Times New Roman"/>
              <a:cs typeface="Times New Roman"/>
              <a:sym typeface="Times New Roman"/>
            </a:endParaRPr>
          </a:p>
        </p:txBody>
      </p:sp>
      <p:pic>
        <p:nvPicPr>
          <p:cNvPr id="910" name="Google Shape;910;p91"/>
          <p:cNvPicPr preferRelativeResize="0"/>
          <p:nvPr/>
        </p:nvPicPr>
        <p:blipFill rotWithShape="1">
          <a:blip r:embed="rId3">
            <a:alphaModFix/>
          </a:blip>
          <a:srcRect/>
          <a:stretch/>
        </p:blipFill>
        <p:spPr>
          <a:xfrm>
            <a:off x="1936654" y="2627719"/>
            <a:ext cx="5802752" cy="3839069"/>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92"/>
          <p:cNvSpPr txBox="1">
            <a:spLocks noGrp="1"/>
          </p:cNvSpPr>
          <p:nvPr>
            <p:ph type="title"/>
          </p:nvPr>
        </p:nvSpPr>
        <p:spPr>
          <a:xfrm>
            <a:off x="377073" y="135353"/>
            <a:ext cx="8427562" cy="83207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Uzaktan Gerçekleştirdiğimiz Etkinlikler</a:t>
            </a:r>
            <a:endParaRPr dirty="0"/>
          </a:p>
        </p:txBody>
      </p:sp>
      <p:pic>
        <p:nvPicPr>
          <p:cNvPr id="916" name="Google Shape;916;p92"/>
          <p:cNvPicPr preferRelativeResize="0"/>
          <p:nvPr/>
        </p:nvPicPr>
        <p:blipFill rotWithShape="1">
          <a:blip r:embed="rId3">
            <a:alphaModFix/>
          </a:blip>
          <a:srcRect l="28510" t="19645" r="6874" b="5461"/>
          <a:stretch/>
        </p:blipFill>
        <p:spPr>
          <a:xfrm>
            <a:off x="873747" y="967431"/>
            <a:ext cx="7798913" cy="5141137"/>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93"/>
          <p:cNvSpPr txBox="1">
            <a:spLocks noGrp="1"/>
          </p:cNvSpPr>
          <p:nvPr>
            <p:ph type="title"/>
          </p:nvPr>
        </p:nvSpPr>
        <p:spPr>
          <a:xfrm>
            <a:off x="496674" y="273377"/>
            <a:ext cx="8251400" cy="5986021"/>
          </a:xfrm>
          <a:prstGeom prst="rect">
            <a:avLst/>
          </a:prstGeom>
          <a:noFill/>
          <a:ln>
            <a:noFill/>
          </a:ln>
        </p:spPr>
        <p:txBody>
          <a:bodyPr spcFirstLastPara="1" wrap="square" lIns="91425" tIns="45700" rIns="91425" bIns="45700" anchor="ctr" anchorCtr="0">
            <a:normAutofit/>
          </a:bodyPr>
          <a:lstStyle/>
          <a:p>
            <a:pPr marL="0" lvl="0" indent="0" algn="ctr" rtl="0">
              <a:lnSpc>
                <a:spcPct val="150000"/>
              </a:lnSpc>
              <a:spcBef>
                <a:spcPts val="0"/>
              </a:spcBef>
              <a:spcAft>
                <a:spcPts val="0"/>
              </a:spcAft>
              <a:buClr>
                <a:schemeClr val="dk1"/>
              </a:buClr>
              <a:buSzPts val="2400"/>
              <a:buFont typeface="Times New Roman"/>
              <a:buNone/>
            </a:pPr>
            <a:r>
              <a:rPr lang="tr-TR" sz="2400" b="0" i="0" u="none" strike="noStrike" dirty="0">
                <a:latin typeface="Times New Roman"/>
                <a:ea typeface="Times New Roman"/>
                <a:cs typeface="Times New Roman"/>
                <a:sym typeface="Times New Roman"/>
              </a:rPr>
              <a:t>Tüm kulüplerimizle yoğun etkinlik planlaması yapmaktayız. Sizlerin derslerinizden arta kalan zamanlarda akademik hayatınızın dışında bu süreyi en eğlenceli şekilde geçirmek için topluluklarımıza ve tüm sorularınıza cevap alabilmeniz için linkten </a:t>
            </a:r>
            <a:r>
              <a:rPr lang="tr-TR" sz="2400" b="1" i="0" u="none" strike="noStrike" dirty="0">
                <a:solidFill>
                  <a:srgbClr val="0070C0"/>
                </a:solidFill>
                <a:latin typeface="Times New Roman"/>
                <a:ea typeface="Times New Roman"/>
                <a:cs typeface="Times New Roman"/>
                <a:sym typeface="Times New Roman"/>
              </a:rPr>
              <a:t>(https://sks.ksbu.edu.tr/) </a:t>
            </a:r>
            <a:r>
              <a:rPr lang="tr-TR" sz="2400" b="0" i="0" u="none" strike="noStrike" dirty="0">
                <a:latin typeface="Times New Roman"/>
                <a:ea typeface="Times New Roman"/>
                <a:cs typeface="Times New Roman"/>
                <a:sym typeface="Times New Roman"/>
              </a:rPr>
              <a:t>ulaşabilirsiniz. </a:t>
            </a:r>
            <a:br>
              <a:rPr lang="tr-TR" sz="2400" b="0" i="0" u="none" strike="noStrike" dirty="0">
                <a:latin typeface="Times New Roman"/>
                <a:ea typeface="Times New Roman"/>
                <a:cs typeface="Times New Roman"/>
                <a:sym typeface="Times New Roman"/>
              </a:rPr>
            </a:br>
            <a:r>
              <a:rPr lang="tr-TR" sz="2400" b="0" i="0" u="none" strike="noStrike" dirty="0">
                <a:latin typeface="Times New Roman"/>
                <a:ea typeface="Times New Roman"/>
                <a:cs typeface="Times New Roman"/>
                <a:sym typeface="Times New Roman"/>
              </a:rPr>
              <a:t/>
            </a:r>
            <a:br>
              <a:rPr lang="tr-TR" sz="2400" b="0" i="0" u="none" strike="noStrike" dirty="0">
                <a:latin typeface="Times New Roman"/>
                <a:ea typeface="Times New Roman"/>
                <a:cs typeface="Times New Roman"/>
                <a:sym typeface="Times New Roman"/>
              </a:rPr>
            </a:br>
            <a:r>
              <a:rPr lang="tr-TR" sz="2400" b="0" i="0" u="none" strike="noStrike" dirty="0">
                <a:latin typeface="Times New Roman"/>
                <a:ea typeface="Times New Roman"/>
                <a:cs typeface="Times New Roman"/>
                <a:sym typeface="Times New Roman"/>
              </a:rPr>
              <a:t>0 (274) 260 00 43-44-45-46 üniversite</a:t>
            </a:r>
            <a:br>
              <a:rPr lang="tr-TR" sz="2400" b="0" i="0" u="none" strike="noStrike" dirty="0">
                <a:latin typeface="Times New Roman"/>
                <a:ea typeface="Times New Roman"/>
                <a:cs typeface="Times New Roman"/>
                <a:sym typeface="Times New Roman"/>
              </a:rPr>
            </a:br>
            <a:r>
              <a:rPr lang="tr-TR" sz="2400" b="0" i="0" u="none" strike="noStrike" dirty="0">
                <a:latin typeface="Times New Roman"/>
                <a:ea typeface="Times New Roman"/>
                <a:cs typeface="Times New Roman"/>
                <a:sym typeface="Times New Roman"/>
              </a:rPr>
              <a:t>numarasından </a:t>
            </a:r>
            <a:r>
              <a:rPr lang="tr-TR" sz="2400" b="0" i="0" u="none" strike="noStrike" dirty="0" smtClean="0">
                <a:latin typeface="Times New Roman"/>
                <a:ea typeface="Times New Roman"/>
                <a:cs typeface="Times New Roman"/>
                <a:sym typeface="Times New Roman"/>
              </a:rPr>
              <a:t>1313 </a:t>
            </a:r>
            <a:r>
              <a:rPr lang="tr-TR" sz="2400" b="0" i="0" u="none" strike="noStrike" dirty="0">
                <a:latin typeface="Times New Roman"/>
                <a:ea typeface="Times New Roman"/>
                <a:cs typeface="Times New Roman"/>
                <a:sym typeface="Times New Roman"/>
              </a:rPr>
              <a:t>dahili numarayı</a:t>
            </a:r>
            <a:br>
              <a:rPr lang="tr-TR" sz="2400" b="0" i="0" u="none" strike="noStrike" dirty="0">
                <a:latin typeface="Times New Roman"/>
                <a:ea typeface="Times New Roman"/>
                <a:cs typeface="Times New Roman"/>
                <a:sym typeface="Times New Roman"/>
              </a:rPr>
            </a:br>
            <a:r>
              <a:rPr lang="tr-TR" sz="2400" b="0" i="0" u="none" strike="noStrike" dirty="0">
                <a:latin typeface="Times New Roman"/>
                <a:ea typeface="Times New Roman"/>
                <a:cs typeface="Times New Roman"/>
                <a:sym typeface="Times New Roman"/>
              </a:rPr>
              <a:t>kullanarak telefon ile bizlere ulaşabilirsiniz.</a:t>
            </a:r>
            <a:endParaRPr sz="2400" dirty="0">
              <a:latin typeface="Times New Roman"/>
              <a:ea typeface="Times New Roman"/>
              <a:cs typeface="Times New Roman"/>
              <a:sym typeface="Times New Roman"/>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9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Verdana"/>
              <a:buNone/>
            </a:pPr>
            <a:endParaRPr sz="2400"/>
          </a:p>
        </p:txBody>
      </p:sp>
      <p:pic>
        <p:nvPicPr>
          <p:cNvPr id="927" name="Google Shape;927;p94"/>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928" name="Google Shape;928;p94"/>
          <p:cNvPicPr preferRelativeResize="0"/>
          <p:nvPr/>
        </p:nvPicPr>
        <p:blipFill rotWithShape="1">
          <a:blip r:embed="rId4">
            <a:alphaModFix/>
          </a:blip>
          <a:srcRect/>
          <a:stretch/>
        </p:blipFill>
        <p:spPr>
          <a:xfrm>
            <a:off x="1739427" y="645651"/>
            <a:ext cx="5206122" cy="6212349"/>
          </a:xfrm>
          <a:prstGeom prst="rect">
            <a:avLst/>
          </a:prstGeom>
          <a:noFill/>
          <a:ln>
            <a:noFill/>
          </a:ln>
        </p:spPr>
      </p:pic>
      <p:sp>
        <p:nvSpPr>
          <p:cNvPr id="929" name="Google Shape;929;p94"/>
          <p:cNvSpPr/>
          <p:nvPr/>
        </p:nvSpPr>
        <p:spPr>
          <a:xfrm>
            <a:off x="5802016" y="5099901"/>
            <a:ext cx="3205114" cy="1487241"/>
          </a:xfrm>
          <a:prstGeom prst="roundRect">
            <a:avLst>
              <a:gd name="adj" fmla="val 16667"/>
            </a:avLst>
          </a:prstGeom>
          <a:gradFill>
            <a:gsLst>
              <a:gs pos="0">
                <a:srgbClr val="EAE8E8"/>
              </a:gs>
              <a:gs pos="50000">
                <a:srgbClr val="E3E1E1"/>
              </a:gs>
              <a:gs pos="100000">
                <a:srgbClr val="BBB9B9"/>
              </a:gs>
            </a:gsLst>
            <a:lin ang="5400000" scaled="0"/>
          </a:gra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600" dirty="0">
                <a:solidFill>
                  <a:schemeClr val="dk1"/>
                </a:solidFill>
                <a:latin typeface="Calibri"/>
                <a:ea typeface="Calibri"/>
                <a:cs typeface="Calibri"/>
                <a:sym typeface="Calibri"/>
              </a:rPr>
              <a:t>Ayrıca etkinlik başvurusunda bulunabilirsiniz.</a:t>
            </a:r>
            <a:endParaRPr dirty="0"/>
          </a:p>
          <a:p>
            <a:pPr marL="0" marR="0" lvl="0" indent="0" algn="ctr" rtl="0">
              <a:spcBef>
                <a:spcPts val="0"/>
              </a:spcBef>
              <a:spcAft>
                <a:spcPts val="0"/>
              </a:spcAft>
              <a:buNone/>
            </a:pPr>
            <a:endParaRPr sz="1600" dirty="0">
              <a:solidFill>
                <a:schemeClr val="dk1"/>
              </a:solidFill>
              <a:latin typeface="Calibri"/>
              <a:ea typeface="Calibri"/>
              <a:cs typeface="Calibri"/>
              <a:sym typeface="Calibri"/>
            </a:endParaRPr>
          </a:p>
          <a:p>
            <a:pPr marL="0" marR="0" lvl="0" indent="0" algn="ctr" rtl="0">
              <a:spcBef>
                <a:spcPts val="0"/>
              </a:spcBef>
              <a:spcAft>
                <a:spcPts val="0"/>
              </a:spcAft>
              <a:buNone/>
            </a:pPr>
            <a:r>
              <a:rPr lang="tr-TR" sz="1600" b="1" dirty="0">
                <a:solidFill>
                  <a:srgbClr val="0070C0"/>
                </a:solidFill>
                <a:latin typeface="Calibri"/>
                <a:ea typeface="Calibri"/>
                <a:cs typeface="Calibri"/>
                <a:sym typeface="Calibri"/>
              </a:rPr>
              <a:t>http://etkinlik.ksbu.edu.tr/ </a:t>
            </a:r>
            <a:endParaRPr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95"/>
          <p:cNvSpPr txBox="1">
            <a:spLocks noGrp="1"/>
          </p:cNvSpPr>
          <p:nvPr>
            <p:ph type="title"/>
          </p:nvPr>
        </p:nvSpPr>
        <p:spPr>
          <a:xfrm>
            <a:off x="628649" y="116605"/>
            <a:ext cx="7886700" cy="81246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4AFC0"/>
              </a:buClr>
              <a:buSzPts val="3200"/>
              <a:buFont typeface="Times New Roman"/>
              <a:buNone/>
            </a:pPr>
            <a:r>
              <a:rPr lang="tr-TR" sz="3200" b="1" dirty="0">
                <a:solidFill>
                  <a:srgbClr val="34AFC0"/>
                </a:solidFill>
                <a:latin typeface="Times New Roman"/>
                <a:ea typeface="Times New Roman"/>
                <a:cs typeface="Times New Roman"/>
                <a:sym typeface="Times New Roman"/>
              </a:rPr>
              <a:t>SPOR</a:t>
            </a:r>
            <a:endParaRPr dirty="0"/>
          </a:p>
        </p:txBody>
      </p:sp>
      <p:sp>
        <p:nvSpPr>
          <p:cNvPr id="935" name="Google Shape;935;p95"/>
          <p:cNvSpPr txBox="1"/>
          <p:nvPr/>
        </p:nvSpPr>
        <p:spPr>
          <a:xfrm>
            <a:off x="249809" y="783698"/>
            <a:ext cx="8818777" cy="120028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tr-TR" sz="2400" b="0" i="0" dirty="0">
                <a:solidFill>
                  <a:srgbClr val="212529"/>
                </a:solidFill>
                <a:latin typeface="Times New Roman"/>
                <a:ea typeface="Times New Roman"/>
                <a:cs typeface="Times New Roman"/>
                <a:sym typeface="Times New Roman"/>
              </a:rPr>
              <a:t>Üniversitemizde öğrencilerimize birçok sportif faaliyet imkanı sunulmaktadır.</a:t>
            </a:r>
            <a:endParaRPr sz="2400" b="0" i="0" dirty="0">
              <a:solidFill>
                <a:srgbClr val="212529"/>
              </a:solidFill>
              <a:latin typeface="Times New Roman"/>
              <a:ea typeface="Times New Roman"/>
              <a:cs typeface="Times New Roman"/>
              <a:sym typeface="Times New Roman"/>
            </a:endParaRPr>
          </a:p>
        </p:txBody>
      </p:sp>
      <p:grpSp>
        <p:nvGrpSpPr>
          <p:cNvPr id="936" name="Google Shape;936;p95"/>
          <p:cNvGrpSpPr/>
          <p:nvPr/>
        </p:nvGrpSpPr>
        <p:grpSpPr>
          <a:xfrm>
            <a:off x="249809" y="1913618"/>
            <a:ext cx="6781793" cy="4172340"/>
            <a:chOff x="0" y="483"/>
            <a:chExt cx="6164909" cy="3957237"/>
          </a:xfrm>
        </p:grpSpPr>
        <p:cxnSp>
          <p:nvCxnSpPr>
            <p:cNvPr id="937" name="Google Shape;937;p95"/>
            <p:cNvCxnSpPr/>
            <p:nvPr/>
          </p:nvCxnSpPr>
          <p:spPr>
            <a:xfrm>
              <a:off x="0" y="483"/>
              <a:ext cx="6164909" cy="0"/>
            </a:xfrm>
            <a:prstGeom prst="straightConnector1">
              <a:avLst/>
            </a:prstGeom>
            <a:gradFill>
              <a:gsLst>
                <a:gs pos="0">
                  <a:srgbClr val="F08B54">
                    <a:alpha val="89803"/>
                  </a:srgbClr>
                </a:gs>
                <a:gs pos="50000">
                  <a:srgbClr val="F67A26">
                    <a:alpha val="89803"/>
                  </a:srgbClr>
                </a:gs>
                <a:gs pos="100000">
                  <a:srgbClr val="E36A18">
                    <a:alpha val="89803"/>
                  </a:srgbClr>
                </a:gs>
              </a:gsLst>
              <a:lin ang="5400000" scaled="0"/>
            </a:gradFill>
            <a:ln w="9525" cap="flat" cmpd="sng">
              <a:solidFill>
                <a:schemeClr val="accent2">
                  <a:alpha val="89803"/>
                </a:schemeClr>
              </a:solidFill>
              <a:prstDash val="solid"/>
              <a:miter lim="800000"/>
              <a:headEnd type="none" w="sm" len="sm"/>
              <a:tailEnd type="none" w="sm" len="sm"/>
            </a:ln>
          </p:spPr>
        </p:cxnSp>
        <p:sp>
          <p:nvSpPr>
            <p:cNvPr id="938" name="Google Shape;938;p95"/>
            <p:cNvSpPr/>
            <p:nvPr/>
          </p:nvSpPr>
          <p:spPr>
            <a:xfrm>
              <a:off x="0" y="483"/>
              <a:ext cx="6164909" cy="43969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5"/>
            <p:cNvSpPr txBox="1"/>
            <p:nvPr/>
          </p:nvSpPr>
          <p:spPr>
            <a:xfrm>
              <a:off x="0" y="483"/>
              <a:ext cx="6164909" cy="439693"/>
            </a:xfrm>
            <a:prstGeom prst="rect">
              <a:avLst/>
            </a:prstGeom>
            <a:noFill/>
            <a:ln>
              <a:noFill/>
            </a:ln>
          </p:spPr>
          <p:txBody>
            <a:bodyPr spcFirstLastPara="1" wrap="square" lIns="80000" tIns="80000" rIns="80000" bIns="80000" anchor="t" anchorCtr="0">
              <a:noAutofit/>
            </a:bodyPr>
            <a:lstStyle/>
            <a:p>
              <a:pPr marL="0" marR="0" lvl="0" indent="0" algn="l" rtl="0">
                <a:lnSpc>
                  <a:spcPct val="90000"/>
                </a:lnSpc>
                <a:spcBef>
                  <a:spcPts val="0"/>
                </a:spcBef>
                <a:spcAft>
                  <a:spcPts val="0"/>
                </a:spcAft>
                <a:buClr>
                  <a:schemeClr val="dk1"/>
                </a:buClr>
                <a:buSzPts val="2100"/>
                <a:buFont typeface="Times New Roman"/>
                <a:buNone/>
              </a:pPr>
              <a:r>
                <a:rPr lang="tr-TR" sz="2100" b="0" i="0" dirty="0">
                  <a:solidFill>
                    <a:schemeClr val="dk1"/>
                  </a:solidFill>
                  <a:latin typeface="Times New Roman"/>
                  <a:ea typeface="Times New Roman"/>
                  <a:cs typeface="Times New Roman"/>
                  <a:sym typeface="Times New Roman"/>
                </a:rPr>
                <a:t>Tam olimpik yüzme havuzu,</a:t>
              </a:r>
              <a:endParaRPr sz="2100" b="0" i="0" dirty="0">
                <a:solidFill>
                  <a:schemeClr val="dk1"/>
                </a:solidFill>
                <a:latin typeface="Times New Roman"/>
                <a:ea typeface="Times New Roman"/>
                <a:cs typeface="Times New Roman"/>
                <a:sym typeface="Times New Roman"/>
              </a:endParaRPr>
            </a:p>
          </p:txBody>
        </p:sp>
        <p:cxnSp>
          <p:nvCxnSpPr>
            <p:cNvPr id="940" name="Google Shape;940;p95"/>
            <p:cNvCxnSpPr/>
            <p:nvPr/>
          </p:nvCxnSpPr>
          <p:spPr>
            <a:xfrm>
              <a:off x="0" y="440176"/>
              <a:ext cx="6164909" cy="0"/>
            </a:xfrm>
            <a:prstGeom prst="straightConnector1">
              <a:avLst/>
            </a:prstGeom>
            <a:gradFill>
              <a:gsLst>
                <a:gs pos="0">
                  <a:srgbClr val="F08B54">
                    <a:alpha val="85098"/>
                  </a:srgbClr>
                </a:gs>
                <a:gs pos="50000">
                  <a:srgbClr val="F67A26">
                    <a:alpha val="85098"/>
                  </a:srgbClr>
                </a:gs>
                <a:gs pos="100000">
                  <a:srgbClr val="E36A18">
                    <a:alpha val="85098"/>
                  </a:srgbClr>
                </a:gs>
              </a:gsLst>
              <a:lin ang="5400000" scaled="0"/>
            </a:gradFill>
            <a:ln w="9525" cap="flat" cmpd="sng">
              <a:solidFill>
                <a:schemeClr val="accent2">
                  <a:alpha val="85098"/>
                </a:schemeClr>
              </a:solidFill>
              <a:prstDash val="solid"/>
              <a:miter lim="800000"/>
              <a:headEnd type="none" w="sm" len="sm"/>
              <a:tailEnd type="none" w="sm" len="sm"/>
            </a:ln>
          </p:spPr>
        </p:cxnSp>
        <p:sp>
          <p:nvSpPr>
            <p:cNvPr id="941" name="Google Shape;941;p95"/>
            <p:cNvSpPr/>
            <p:nvPr/>
          </p:nvSpPr>
          <p:spPr>
            <a:xfrm>
              <a:off x="0" y="440176"/>
              <a:ext cx="6164909" cy="43969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95"/>
            <p:cNvSpPr txBox="1"/>
            <p:nvPr/>
          </p:nvSpPr>
          <p:spPr>
            <a:xfrm>
              <a:off x="0" y="440176"/>
              <a:ext cx="6164909" cy="439693"/>
            </a:xfrm>
            <a:prstGeom prst="rect">
              <a:avLst/>
            </a:prstGeom>
            <a:noFill/>
            <a:ln>
              <a:noFill/>
            </a:ln>
          </p:spPr>
          <p:txBody>
            <a:bodyPr spcFirstLastPara="1" wrap="square" lIns="80000" tIns="80000" rIns="80000" bIns="80000" anchor="t" anchorCtr="0">
              <a:noAutofit/>
            </a:bodyPr>
            <a:lstStyle/>
            <a:p>
              <a:pPr marL="0" marR="0" lvl="0" indent="0" algn="l" rtl="0">
                <a:lnSpc>
                  <a:spcPct val="90000"/>
                </a:lnSpc>
                <a:spcBef>
                  <a:spcPts val="0"/>
                </a:spcBef>
                <a:spcAft>
                  <a:spcPts val="0"/>
                </a:spcAft>
                <a:buClr>
                  <a:schemeClr val="dk1"/>
                </a:buClr>
                <a:buSzPts val="2100"/>
                <a:buFont typeface="Times New Roman"/>
                <a:buNone/>
              </a:pPr>
              <a:r>
                <a:rPr lang="tr-TR" sz="2100" b="0" i="0">
                  <a:solidFill>
                    <a:schemeClr val="dk1"/>
                  </a:solidFill>
                  <a:latin typeface="Times New Roman"/>
                  <a:ea typeface="Times New Roman"/>
                  <a:cs typeface="Times New Roman"/>
                  <a:sym typeface="Times New Roman"/>
                </a:rPr>
                <a:t>Kapalı spor salonu,</a:t>
              </a:r>
              <a:endParaRPr sz="2100" b="0" i="0">
                <a:solidFill>
                  <a:schemeClr val="dk1"/>
                </a:solidFill>
                <a:latin typeface="Times New Roman"/>
                <a:ea typeface="Times New Roman"/>
                <a:cs typeface="Times New Roman"/>
                <a:sym typeface="Times New Roman"/>
              </a:endParaRPr>
            </a:p>
          </p:txBody>
        </p:sp>
        <p:cxnSp>
          <p:nvCxnSpPr>
            <p:cNvPr id="943" name="Google Shape;943;p95"/>
            <p:cNvCxnSpPr/>
            <p:nvPr/>
          </p:nvCxnSpPr>
          <p:spPr>
            <a:xfrm>
              <a:off x="0" y="879869"/>
              <a:ext cx="6164909" cy="0"/>
            </a:xfrm>
            <a:prstGeom prst="straightConnector1">
              <a:avLst/>
            </a:prstGeom>
            <a:gradFill>
              <a:gsLst>
                <a:gs pos="0">
                  <a:srgbClr val="F08B54">
                    <a:alpha val="80000"/>
                  </a:srgbClr>
                </a:gs>
                <a:gs pos="50000">
                  <a:srgbClr val="F67A26">
                    <a:alpha val="80000"/>
                  </a:srgbClr>
                </a:gs>
                <a:gs pos="100000">
                  <a:srgbClr val="E36A18">
                    <a:alpha val="80000"/>
                  </a:srgbClr>
                </a:gs>
              </a:gsLst>
              <a:lin ang="5400000" scaled="0"/>
            </a:gradFill>
            <a:ln w="9525" cap="flat" cmpd="sng">
              <a:solidFill>
                <a:schemeClr val="accent2">
                  <a:alpha val="80000"/>
                </a:schemeClr>
              </a:solidFill>
              <a:prstDash val="solid"/>
              <a:miter lim="800000"/>
              <a:headEnd type="none" w="sm" len="sm"/>
              <a:tailEnd type="none" w="sm" len="sm"/>
            </a:ln>
          </p:spPr>
        </p:cxnSp>
        <p:sp>
          <p:nvSpPr>
            <p:cNvPr id="944" name="Google Shape;944;p95"/>
            <p:cNvSpPr/>
            <p:nvPr/>
          </p:nvSpPr>
          <p:spPr>
            <a:xfrm>
              <a:off x="0" y="879869"/>
              <a:ext cx="6164909" cy="43969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95"/>
            <p:cNvSpPr txBox="1"/>
            <p:nvPr/>
          </p:nvSpPr>
          <p:spPr>
            <a:xfrm>
              <a:off x="0" y="879869"/>
              <a:ext cx="6164909" cy="439693"/>
            </a:xfrm>
            <a:prstGeom prst="rect">
              <a:avLst/>
            </a:prstGeom>
            <a:noFill/>
            <a:ln>
              <a:noFill/>
            </a:ln>
          </p:spPr>
          <p:txBody>
            <a:bodyPr spcFirstLastPara="1" wrap="square" lIns="80000" tIns="80000" rIns="80000" bIns="80000" anchor="t" anchorCtr="0">
              <a:noAutofit/>
            </a:bodyPr>
            <a:lstStyle/>
            <a:p>
              <a:pPr marL="0" marR="0" lvl="0" indent="0" algn="l" rtl="0">
                <a:lnSpc>
                  <a:spcPct val="90000"/>
                </a:lnSpc>
                <a:spcBef>
                  <a:spcPts val="0"/>
                </a:spcBef>
                <a:spcAft>
                  <a:spcPts val="0"/>
                </a:spcAft>
                <a:buClr>
                  <a:schemeClr val="dk1"/>
                </a:buClr>
                <a:buSzPts val="2100"/>
                <a:buFont typeface="Times New Roman"/>
                <a:buNone/>
              </a:pPr>
              <a:r>
                <a:rPr lang="tr-TR" sz="2100" b="0" i="0" dirty="0">
                  <a:solidFill>
                    <a:schemeClr val="dk1"/>
                  </a:solidFill>
                  <a:latin typeface="Times New Roman"/>
                  <a:ea typeface="Times New Roman"/>
                  <a:cs typeface="Times New Roman"/>
                  <a:sym typeface="Times New Roman"/>
                </a:rPr>
                <a:t>Futbol sahaları,</a:t>
              </a:r>
              <a:endParaRPr sz="2100" b="0" i="0" dirty="0">
                <a:solidFill>
                  <a:schemeClr val="dk1"/>
                </a:solidFill>
                <a:latin typeface="Times New Roman"/>
                <a:ea typeface="Times New Roman"/>
                <a:cs typeface="Times New Roman"/>
                <a:sym typeface="Times New Roman"/>
              </a:endParaRPr>
            </a:p>
          </p:txBody>
        </p:sp>
        <p:cxnSp>
          <p:nvCxnSpPr>
            <p:cNvPr id="946" name="Google Shape;946;p95"/>
            <p:cNvCxnSpPr/>
            <p:nvPr/>
          </p:nvCxnSpPr>
          <p:spPr>
            <a:xfrm>
              <a:off x="0" y="1319562"/>
              <a:ext cx="6164909" cy="0"/>
            </a:xfrm>
            <a:prstGeom prst="straightConnector1">
              <a:avLst/>
            </a:prstGeom>
            <a:gradFill>
              <a:gsLst>
                <a:gs pos="0">
                  <a:srgbClr val="F08B54">
                    <a:alpha val="74901"/>
                  </a:srgbClr>
                </a:gs>
                <a:gs pos="50000">
                  <a:srgbClr val="F67A26">
                    <a:alpha val="74901"/>
                  </a:srgbClr>
                </a:gs>
                <a:gs pos="100000">
                  <a:srgbClr val="E36A18">
                    <a:alpha val="74901"/>
                  </a:srgbClr>
                </a:gs>
              </a:gsLst>
              <a:lin ang="5400000" scaled="0"/>
            </a:gradFill>
            <a:ln w="9525" cap="flat" cmpd="sng">
              <a:solidFill>
                <a:schemeClr val="accent2">
                  <a:alpha val="74901"/>
                </a:schemeClr>
              </a:solidFill>
              <a:prstDash val="solid"/>
              <a:miter lim="800000"/>
              <a:headEnd type="none" w="sm" len="sm"/>
              <a:tailEnd type="none" w="sm" len="sm"/>
            </a:ln>
          </p:spPr>
        </p:cxnSp>
        <p:sp>
          <p:nvSpPr>
            <p:cNvPr id="947" name="Google Shape;947;p95"/>
            <p:cNvSpPr/>
            <p:nvPr/>
          </p:nvSpPr>
          <p:spPr>
            <a:xfrm>
              <a:off x="0" y="1319562"/>
              <a:ext cx="6164909" cy="43969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95"/>
            <p:cNvSpPr txBox="1"/>
            <p:nvPr/>
          </p:nvSpPr>
          <p:spPr>
            <a:xfrm>
              <a:off x="0" y="1319562"/>
              <a:ext cx="6164909" cy="439693"/>
            </a:xfrm>
            <a:prstGeom prst="rect">
              <a:avLst/>
            </a:prstGeom>
            <a:noFill/>
            <a:ln>
              <a:noFill/>
            </a:ln>
          </p:spPr>
          <p:txBody>
            <a:bodyPr spcFirstLastPara="1" wrap="square" lIns="80000" tIns="80000" rIns="80000" bIns="80000" anchor="t" anchorCtr="0">
              <a:noAutofit/>
            </a:bodyPr>
            <a:lstStyle/>
            <a:p>
              <a:pPr marL="0" marR="0" lvl="0" indent="0" algn="l" rtl="0">
                <a:lnSpc>
                  <a:spcPct val="90000"/>
                </a:lnSpc>
                <a:spcBef>
                  <a:spcPts val="0"/>
                </a:spcBef>
                <a:spcAft>
                  <a:spcPts val="0"/>
                </a:spcAft>
                <a:buClr>
                  <a:schemeClr val="dk1"/>
                </a:buClr>
                <a:buSzPts val="2100"/>
                <a:buFont typeface="Times New Roman"/>
                <a:buNone/>
              </a:pPr>
              <a:r>
                <a:rPr lang="tr-TR" sz="2100" b="0" i="0">
                  <a:solidFill>
                    <a:schemeClr val="dk1"/>
                  </a:solidFill>
                  <a:latin typeface="Times New Roman"/>
                  <a:ea typeface="Times New Roman"/>
                  <a:cs typeface="Times New Roman"/>
                  <a:sym typeface="Times New Roman"/>
                </a:rPr>
                <a:t>Tenis kortları,</a:t>
              </a:r>
              <a:endParaRPr sz="2100" b="0" i="0">
                <a:solidFill>
                  <a:schemeClr val="dk1"/>
                </a:solidFill>
                <a:latin typeface="Times New Roman"/>
                <a:ea typeface="Times New Roman"/>
                <a:cs typeface="Times New Roman"/>
                <a:sym typeface="Times New Roman"/>
              </a:endParaRPr>
            </a:p>
          </p:txBody>
        </p:sp>
        <p:cxnSp>
          <p:nvCxnSpPr>
            <p:cNvPr id="949" name="Google Shape;949;p95"/>
            <p:cNvCxnSpPr/>
            <p:nvPr/>
          </p:nvCxnSpPr>
          <p:spPr>
            <a:xfrm>
              <a:off x="0" y="1759255"/>
              <a:ext cx="6164909" cy="0"/>
            </a:xfrm>
            <a:prstGeom prst="straightConnector1">
              <a:avLst/>
            </a:prstGeom>
            <a:gradFill>
              <a:gsLst>
                <a:gs pos="0">
                  <a:srgbClr val="F08B54">
                    <a:alpha val="69803"/>
                  </a:srgbClr>
                </a:gs>
                <a:gs pos="50000">
                  <a:srgbClr val="F67A26">
                    <a:alpha val="69803"/>
                  </a:srgbClr>
                </a:gs>
                <a:gs pos="100000">
                  <a:srgbClr val="E36A18">
                    <a:alpha val="69803"/>
                  </a:srgbClr>
                </a:gs>
              </a:gsLst>
              <a:lin ang="5400000" scaled="0"/>
            </a:gradFill>
            <a:ln w="9525" cap="flat" cmpd="sng">
              <a:solidFill>
                <a:schemeClr val="accent2">
                  <a:alpha val="69803"/>
                </a:schemeClr>
              </a:solidFill>
              <a:prstDash val="solid"/>
              <a:miter lim="800000"/>
              <a:headEnd type="none" w="sm" len="sm"/>
              <a:tailEnd type="none" w="sm" len="sm"/>
            </a:ln>
          </p:spPr>
        </p:cxnSp>
        <p:sp>
          <p:nvSpPr>
            <p:cNvPr id="950" name="Google Shape;950;p95"/>
            <p:cNvSpPr/>
            <p:nvPr/>
          </p:nvSpPr>
          <p:spPr>
            <a:xfrm>
              <a:off x="0" y="1759255"/>
              <a:ext cx="6164909" cy="43969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95"/>
            <p:cNvSpPr txBox="1"/>
            <p:nvPr/>
          </p:nvSpPr>
          <p:spPr>
            <a:xfrm>
              <a:off x="0" y="1759255"/>
              <a:ext cx="6164909" cy="439693"/>
            </a:xfrm>
            <a:prstGeom prst="rect">
              <a:avLst/>
            </a:prstGeom>
            <a:noFill/>
            <a:ln>
              <a:noFill/>
            </a:ln>
          </p:spPr>
          <p:txBody>
            <a:bodyPr spcFirstLastPara="1" wrap="square" lIns="80000" tIns="80000" rIns="80000" bIns="80000" anchor="t" anchorCtr="0">
              <a:noAutofit/>
            </a:bodyPr>
            <a:lstStyle/>
            <a:p>
              <a:pPr marL="0" marR="0" lvl="0" indent="0" algn="l" rtl="0">
                <a:lnSpc>
                  <a:spcPct val="90000"/>
                </a:lnSpc>
                <a:spcBef>
                  <a:spcPts val="0"/>
                </a:spcBef>
                <a:spcAft>
                  <a:spcPts val="0"/>
                </a:spcAft>
                <a:buClr>
                  <a:schemeClr val="dk1"/>
                </a:buClr>
                <a:buSzPts val="2100"/>
                <a:buFont typeface="Times New Roman"/>
                <a:buNone/>
              </a:pPr>
              <a:r>
                <a:rPr lang="tr-TR" sz="2100" b="0" i="0" dirty="0">
                  <a:solidFill>
                    <a:schemeClr val="dk1"/>
                  </a:solidFill>
                  <a:latin typeface="Times New Roman"/>
                  <a:ea typeface="Times New Roman"/>
                  <a:cs typeface="Times New Roman"/>
                  <a:sym typeface="Times New Roman"/>
                </a:rPr>
                <a:t>Basketbol-voleybol sahası,</a:t>
              </a:r>
              <a:endParaRPr sz="2100" b="0" i="0" dirty="0">
                <a:solidFill>
                  <a:schemeClr val="dk1"/>
                </a:solidFill>
                <a:latin typeface="Times New Roman"/>
                <a:ea typeface="Times New Roman"/>
                <a:cs typeface="Times New Roman"/>
                <a:sym typeface="Times New Roman"/>
              </a:endParaRPr>
            </a:p>
          </p:txBody>
        </p:sp>
        <p:cxnSp>
          <p:nvCxnSpPr>
            <p:cNvPr id="952" name="Google Shape;952;p95"/>
            <p:cNvCxnSpPr/>
            <p:nvPr/>
          </p:nvCxnSpPr>
          <p:spPr>
            <a:xfrm>
              <a:off x="0" y="2198948"/>
              <a:ext cx="6164909" cy="0"/>
            </a:xfrm>
            <a:prstGeom prst="straightConnector1">
              <a:avLst/>
            </a:prstGeom>
            <a:gradFill>
              <a:gsLst>
                <a:gs pos="0">
                  <a:srgbClr val="F08B54">
                    <a:alpha val="65098"/>
                  </a:srgbClr>
                </a:gs>
                <a:gs pos="50000">
                  <a:srgbClr val="F67A26">
                    <a:alpha val="65098"/>
                  </a:srgbClr>
                </a:gs>
                <a:gs pos="100000">
                  <a:srgbClr val="E36A18">
                    <a:alpha val="65098"/>
                  </a:srgbClr>
                </a:gs>
              </a:gsLst>
              <a:lin ang="5400000" scaled="0"/>
            </a:gradFill>
            <a:ln w="9525" cap="flat" cmpd="sng">
              <a:solidFill>
                <a:schemeClr val="accent2">
                  <a:alpha val="65098"/>
                </a:schemeClr>
              </a:solidFill>
              <a:prstDash val="solid"/>
              <a:miter lim="800000"/>
              <a:headEnd type="none" w="sm" len="sm"/>
              <a:tailEnd type="none" w="sm" len="sm"/>
            </a:ln>
          </p:spPr>
        </p:cxnSp>
        <p:sp>
          <p:nvSpPr>
            <p:cNvPr id="953" name="Google Shape;953;p95"/>
            <p:cNvSpPr/>
            <p:nvPr/>
          </p:nvSpPr>
          <p:spPr>
            <a:xfrm>
              <a:off x="0" y="2198948"/>
              <a:ext cx="6164909" cy="43969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95"/>
            <p:cNvSpPr txBox="1"/>
            <p:nvPr/>
          </p:nvSpPr>
          <p:spPr>
            <a:xfrm>
              <a:off x="0" y="2198948"/>
              <a:ext cx="6164909" cy="439693"/>
            </a:xfrm>
            <a:prstGeom prst="rect">
              <a:avLst/>
            </a:prstGeom>
            <a:noFill/>
            <a:ln>
              <a:noFill/>
            </a:ln>
          </p:spPr>
          <p:txBody>
            <a:bodyPr spcFirstLastPara="1" wrap="square" lIns="80000" tIns="80000" rIns="80000" bIns="80000" anchor="t" anchorCtr="0">
              <a:noAutofit/>
            </a:bodyPr>
            <a:lstStyle/>
            <a:p>
              <a:pPr marL="0" marR="0" lvl="0" indent="0" algn="l" rtl="0">
                <a:lnSpc>
                  <a:spcPct val="90000"/>
                </a:lnSpc>
                <a:spcBef>
                  <a:spcPts val="0"/>
                </a:spcBef>
                <a:spcAft>
                  <a:spcPts val="0"/>
                </a:spcAft>
                <a:buClr>
                  <a:schemeClr val="dk1"/>
                </a:buClr>
                <a:buSzPts val="2100"/>
                <a:buFont typeface="Times New Roman"/>
                <a:buNone/>
              </a:pPr>
              <a:r>
                <a:rPr lang="tr-TR" sz="2100" b="0" i="0">
                  <a:solidFill>
                    <a:schemeClr val="dk1"/>
                  </a:solidFill>
                  <a:latin typeface="Times New Roman"/>
                  <a:ea typeface="Times New Roman"/>
                  <a:cs typeface="Times New Roman"/>
                  <a:sym typeface="Times New Roman"/>
                </a:rPr>
                <a:t>Tırmanma duvarı,</a:t>
              </a:r>
              <a:endParaRPr/>
            </a:p>
          </p:txBody>
        </p:sp>
        <p:cxnSp>
          <p:nvCxnSpPr>
            <p:cNvPr id="955" name="Google Shape;955;p95"/>
            <p:cNvCxnSpPr/>
            <p:nvPr/>
          </p:nvCxnSpPr>
          <p:spPr>
            <a:xfrm>
              <a:off x="0" y="2638641"/>
              <a:ext cx="6164909" cy="0"/>
            </a:xfrm>
            <a:prstGeom prst="straightConnector1">
              <a:avLst/>
            </a:prstGeom>
            <a:gradFill>
              <a:gsLst>
                <a:gs pos="0">
                  <a:srgbClr val="F08B54">
                    <a:alpha val="60000"/>
                  </a:srgbClr>
                </a:gs>
                <a:gs pos="50000">
                  <a:srgbClr val="F67A26">
                    <a:alpha val="60000"/>
                  </a:srgbClr>
                </a:gs>
                <a:gs pos="100000">
                  <a:srgbClr val="E36A18">
                    <a:alpha val="60000"/>
                  </a:srgbClr>
                </a:gs>
              </a:gsLst>
              <a:lin ang="5400000" scaled="0"/>
            </a:gradFill>
            <a:ln w="9525" cap="flat" cmpd="sng">
              <a:solidFill>
                <a:schemeClr val="accent2">
                  <a:alpha val="60000"/>
                </a:schemeClr>
              </a:solidFill>
              <a:prstDash val="solid"/>
              <a:miter lim="800000"/>
              <a:headEnd type="none" w="sm" len="sm"/>
              <a:tailEnd type="none" w="sm" len="sm"/>
            </a:ln>
          </p:spPr>
        </p:cxnSp>
        <p:sp>
          <p:nvSpPr>
            <p:cNvPr id="956" name="Google Shape;956;p95"/>
            <p:cNvSpPr/>
            <p:nvPr/>
          </p:nvSpPr>
          <p:spPr>
            <a:xfrm>
              <a:off x="0" y="2638641"/>
              <a:ext cx="6164909" cy="43969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95"/>
            <p:cNvSpPr txBox="1"/>
            <p:nvPr/>
          </p:nvSpPr>
          <p:spPr>
            <a:xfrm>
              <a:off x="0" y="2638641"/>
              <a:ext cx="6164909" cy="439693"/>
            </a:xfrm>
            <a:prstGeom prst="rect">
              <a:avLst/>
            </a:prstGeom>
            <a:noFill/>
            <a:ln>
              <a:noFill/>
            </a:ln>
          </p:spPr>
          <p:txBody>
            <a:bodyPr spcFirstLastPara="1" wrap="square" lIns="80000" tIns="80000" rIns="80000" bIns="80000" anchor="t" anchorCtr="0">
              <a:noAutofit/>
            </a:bodyPr>
            <a:lstStyle/>
            <a:p>
              <a:pPr marL="0" marR="0" lvl="0" indent="0" algn="l" rtl="0">
                <a:lnSpc>
                  <a:spcPct val="90000"/>
                </a:lnSpc>
                <a:spcBef>
                  <a:spcPts val="0"/>
                </a:spcBef>
                <a:spcAft>
                  <a:spcPts val="0"/>
                </a:spcAft>
                <a:buClr>
                  <a:schemeClr val="dk1"/>
                </a:buClr>
                <a:buSzPts val="2100"/>
                <a:buFont typeface="Times New Roman"/>
                <a:buNone/>
              </a:pPr>
              <a:r>
                <a:rPr lang="tr-TR" sz="2100" b="0" i="0">
                  <a:solidFill>
                    <a:schemeClr val="dk1"/>
                  </a:solidFill>
                  <a:latin typeface="Times New Roman"/>
                  <a:ea typeface="Times New Roman"/>
                  <a:cs typeface="Times New Roman"/>
                  <a:sym typeface="Times New Roman"/>
                </a:rPr>
                <a:t>Masa Tenisi,</a:t>
              </a:r>
              <a:endParaRPr/>
            </a:p>
          </p:txBody>
        </p:sp>
        <p:cxnSp>
          <p:nvCxnSpPr>
            <p:cNvPr id="958" name="Google Shape;958;p95"/>
            <p:cNvCxnSpPr/>
            <p:nvPr/>
          </p:nvCxnSpPr>
          <p:spPr>
            <a:xfrm>
              <a:off x="0" y="3078334"/>
              <a:ext cx="6164909" cy="0"/>
            </a:xfrm>
            <a:prstGeom prst="straightConnector1">
              <a:avLst/>
            </a:prstGeom>
            <a:gradFill>
              <a:gsLst>
                <a:gs pos="0">
                  <a:srgbClr val="F08B54">
                    <a:alpha val="54901"/>
                  </a:srgbClr>
                </a:gs>
                <a:gs pos="50000">
                  <a:srgbClr val="F67A26">
                    <a:alpha val="54901"/>
                  </a:srgbClr>
                </a:gs>
                <a:gs pos="100000">
                  <a:srgbClr val="E36A18">
                    <a:alpha val="54901"/>
                  </a:srgbClr>
                </a:gs>
              </a:gsLst>
              <a:lin ang="5400000" scaled="0"/>
            </a:gradFill>
            <a:ln w="9525" cap="flat" cmpd="sng">
              <a:solidFill>
                <a:schemeClr val="accent2">
                  <a:alpha val="54901"/>
                </a:schemeClr>
              </a:solidFill>
              <a:prstDash val="solid"/>
              <a:miter lim="800000"/>
              <a:headEnd type="none" w="sm" len="sm"/>
              <a:tailEnd type="none" w="sm" len="sm"/>
            </a:ln>
          </p:spPr>
        </p:cxnSp>
        <p:sp>
          <p:nvSpPr>
            <p:cNvPr id="959" name="Google Shape;959;p95"/>
            <p:cNvSpPr/>
            <p:nvPr/>
          </p:nvSpPr>
          <p:spPr>
            <a:xfrm>
              <a:off x="0" y="3078334"/>
              <a:ext cx="6164909" cy="43969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95"/>
            <p:cNvSpPr txBox="1"/>
            <p:nvPr/>
          </p:nvSpPr>
          <p:spPr>
            <a:xfrm>
              <a:off x="0" y="3078334"/>
              <a:ext cx="6164909" cy="439693"/>
            </a:xfrm>
            <a:prstGeom prst="rect">
              <a:avLst/>
            </a:prstGeom>
            <a:noFill/>
            <a:ln>
              <a:noFill/>
            </a:ln>
          </p:spPr>
          <p:txBody>
            <a:bodyPr spcFirstLastPara="1" wrap="square" lIns="80000" tIns="80000" rIns="80000" bIns="80000" anchor="t" anchorCtr="0">
              <a:noAutofit/>
            </a:bodyPr>
            <a:lstStyle/>
            <a:p>
              <a:pPr marL="0" marR="0" lvl="0" indent="0" algn="l" rtl="0">
                <a:lnSpc>
                  <a:spcPct val="90000"/>
                </a:lnSpc>
                <a:spcBef>
                  <a:spcPts val="0"/>
                </a:spcBef>
                <a:spcAft>
                  <a:spcPts val="0"/>
                </a:spcAft>
                <a:buClr>
                  <a:schemeClr val="dk1"/>
                </a:buClr>
                <a:buSzPts val="2100"/>
                <a:buFont typeface="Times New Roman"/>
                <a:buNone/>
              </a:pPr>
              <a:r>
                <a:rPr lang="tr-TR" sz="2100" b="0" i="0">
                  <a:solidFill>
                    <a:schemeClr val="dk1"/>
                  </a:solidFill>
                  <a:latin typeface="Times New Roman"/>
                  <a:ea typeface="Times New Roman"/>
                  <a:cs typeface="Times New Roman"/>
                  <a:sym typeface="Times New Roman"/>
                </a:rPr>
                <a:t>Bilardo,</a:t>
              </a:r>
              <a:endParaRPr sz="2100" b="0" i="0">
                <a:solidFill>
                  <a:schemeClr val="dk1"/>
                </a:solidFill>
                <a:latin typeface="Times New Roman"/>
                <a:ea typeface="Times New Roman"/>
                <a:cs typeface="Times New Roman"/>
                <a:sym typeface="Times New Roman"/>
              </a:endParaRPr>
            </a:p>
          </p:txBody>
        </p:sp>
        <p:cxnSp>
          <p:nvCxnSpPr>
            <p:cNvPr id="961" name="Google Shape;961;p95"/>
            <p:cNvCxnSpPr/>
            <p:nvPr/>
          </p:nvCxnSpPr>
          <p:spPr>
            <a:xfrm>
              <a:off x="0" y="3518027"/>
              <a:ext cx="6164909" cy="0"/>
            </a:xfrm>
            <a:prstGeom prst="straightConnector1">
              <a:avLst/>
            </a:prstGeom>
            <a:gradFill>
              <a:gsLst>
                <a:gs pos="0">
                  <a:srgbClr val="F08B54">
                    <a:alpha val="49803"/>
                  </a:srgbClr>
                </a:gs>
                <a:gs pos="50000">
                  <a:srgbClr val="F67A26">
                    <a:alpha val="49803"/>
                  </a:srgbClr>
                </a:gs>
                <a:gs pos="100000">
                  <a:srgbClr val="E36A18">
                    <a:alpha val="49803"/>
                  </a:srgbClr>
                </a:gs>
              </a:gsLst>
              <a:lin ang="5400000" scaled="0"/>
            </a:gradFill>
            <a:ln w="9525" cap="flat" cmpd="sng">
              <a:solidFill>
                <a:schemeClr val="accent2">
                  <a:alpha val="49803"/>
                </a:schemeClr>
              </a:solidFill>
              <a:prstDash val="solid"/>
              <a:miter lim="800000"/>
              <a:headEnd type="none" w="sm" len="sm"/>
              <a:tailEnd type="none" w="sm" len="sm"/>
            </a:ln>
          </p:spPr>
        </p:cxnSp>
        <p:sp>
          <p:nvSpPr>
            <p:cNvPr id="962" name="Google Shape;962;p95"/>
            <p:cNvSpPr/>
            <p:nvPr/>
          </p:nvSpPr>
          <p:spPr>
            <a:xfrm>
              <a:off x="0" y="3518027"/>
              <a:ext cx="6164909" cy="43969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95"/>
            <p:cNvSpPr txBox="1"/>
            <p:nvPr/>
          </p:nvSpPr>
          <p:spPr>
            <a:xfrm>
              <a:off x="0" y="3518027"/>
              <a:ext cx="6164909" cy="439693"/>
            </a:xfrm>
            <a:prstGeom prst="rect">
              <a:avLst/>
            </a:prstGeom>
            <a:noFill/>
            <a:ln>
              <a:noFill/>
            </a:ln>
          </p:spPr>
          <p:txBody>
            <a:bodyPr spcFirstLastPara="1" wrap="square" lIns="80000" tIns="80000" rIns="80000" bIns="80000" anchor="t" anchorCtr="0">
              <a:noAutofit/>
            </a:bodyPr>
            <a:lstStyle/>
            <a:p>
              <a:pPr marL="0" marR="0" lvl="0" indent="0" algn="l" rtl="0">
                <a:lnSpc>
                  <a:spcPct val="90000"/>
                </a:lnSpc>
                <a:spcBef>
                  <a:spcPts val="0"/>
                </a:spcBef>
                <a:spcAft>
                  <a:spcPts val="0"/>
                </a:spcAft>
                <a:buClr>
                  <a:schemeClr val="dk1"/>
                </a:buClr>
                <a:buSzPts val="2100"/>
                <a:buFont typeface="Times New Roman"/>
                <a:buNone/>
              </a:pPr>
              <a:r>
                <a:rPr lang="tr-TR" sz="2100" b="0" i="0">
                  <a:solidFill>
                    <a:schemeClr val="dk1"/>
                  </a:solidFill>
                  <a:latin typeface="Times New Roman"/>
                  <a:ea typeface="Times New Roman"/>
                  <a:cs typeface="Times New Roman"/>
                  <a:sym typeface="Times New Roman"/>
                </a:rPr>
                <a:t>Bisiklet. </a:t>
              </a:r>
              <a:endParaRPr/>
            </a:p>
          </p:txBody>
        </p:sp>
      </p:grpSp>
      <p:pic>
        <p:nvPicPr>
          <p:cNvPr id="964" name="Google Shape;964;p95"/>
          <p:cNvPicPr preferRelativeResize="0"/>
          <p:nvPr/>
        </p:nvPicPr>
        <p:blipFill rotWithShape="1">
          <a:blip r:embed="rId3">
            <a:alphaModFix/>
          </a:blip>
          <a:srcRect/>
          <a:stretch/>
        </p:blipFill>
        <p:spPr>
          <a:xfrm>
            <a:off x="3996966" y="1913618"/>
            <a:ext cx="5071620" cy="4543743"/>
          </a:xfrm>
          <a:prstGeom prst="rect">
            <a:avLst/>
          </a:prstGeom>
          <a:noFill/>
          <a:ln>
            <a:noFill/>
          </a:ln>
        </p:spPr>
      </p:pic>
    </p:spTree>
  </p:cSld>
  <p:clrMapOvr>
    <a:masterClrMapping/>
  </p:clrMapOvr>
</p:sld>
</file>

<file path=ppt/theme/theme1.xml><?xml version="1.0" encoding="utf-8"?>
<a:theme xmlns:a="http://schemas.openxmlformats.org/drawingml/2006/main" name="Office Teması">
  <a:themeElements>
    <a:clrScheme name="Office Teması">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TotalTime>
  <Words>2762</Words>
  <Application>Microsoft Office PowerPoint</Application>
  <PresentationFormat>Ekran Gösterisi (4:3)</PresentationFormat>
  <Paragraphs>568</Paragraphs>
  <Slides>141</Slides>
  <Notes>139</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141</vt:i4>
      </vt:variant>
    </vt:vector>
  </HeadingPairs>
  <TitlesOfParts>
    <vt:vector size="147" baseType="lpstr">
      <vt:lpstr>Arial</vt:lpstr>
      <vt:lpstr>Calibri</vt:lpstr>
      <vt:lpstr>Noto Sans Symbols</vt:lpstr>
      <vt:lpstr>Times New Roman</vt:lpstr>
      <vt:lpstr>Verdana</vt:lpstr>
      <vt:lpstr>Office Teması</vt:lpstr>
      <vt:lpstr>PowerPoint Sunusu</vt:lpstr>
      <vt:lpstr>PowerPoint Sunusu</vt:lpstr>
      <vt:lpstr>PowerPoint Sunusu</vt:lpstr>
      <vt:lpstr>SAĞLIK BİLİMLERİ FAKÜLTESİ</vt:lpstr>
      <vt:lpstr>PowerPoint Sunusu</vt:lpstr>
      <vt:lpstr>EBELİK BÖLÜMÜ AKADEMİK KADRO</vt:lpstr>
      <vt:lpstr>PowerPoint Sunusu</vt:lpstr>
      <vt:lpstr>BİLGİ PAKETİ NEDİR?  ERİŞİM NASIL SAĞLANIR?</vt:lpstr>
      <vt:lpstr>PowerPoint Sunusu</vt:lpstr>
      <vt:lpstr>PowerPoint Sunusu</vt:lpstr>
      <vt:lpstr>PowerPoint Sunusu</vt:lpstr>
      <vt:lpstr>ÖĞRENCİ-DANIŞMAN  RANDEVU SİSTEMİ NEDİR? NASIL ERİŞİM SAĞLANIR?</vt:lpstr>
      <vt:lpstr>PowerPoint Sunusu</vt:lpstr>
      <vt:lpstr>PowerPoint Sunusu</vt:lpstr>
      <vt:lpstr>PowerPoint Sunusu</vt:lpstr>
      <vt:lpstr>PowerPoint Sunusu</vt:lpstr>
      <vt:lpstr>YÖNETMELİK VE YÖNERGELER</vt:lpstr>
      <vt:lpstr>PowerPoint Sunusu</vt:lpstr>
      <vt:lpstr>PowerPoint Sunusu</vt:lpstr>
      <vt:lpstr>ÖĞRENCİ DİLEKÇELERİNE  ERİŞİM NASIL SAĞLANIR?</vt:lpstr>
      <vt:lpstr>PowerPoint Sunusu</vt:lpstr>
      <vt:lpstr>PowerPoint Sunusu</vt:lpstr>
      <vt:lpstr>ÖĞRENCİ BİLGİ SİSTEMİ (OBS)</vt:lpstr>
      <vt:lpstr>PowerPoint Sunusu</vt:lpstr>
      <vt:lpstr>PowerPoint Sunusu</vt:lpstr>
      <vt:lpstr>PowerPoint Sunusu</vt:lpstr>
      <vt:lpstr>ÖĞRENCİ BİLGİ SİSTEMİNİN BİZE SAĞLADIKLARI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ÖĞRETİM YÖNETİM SİSTEMİ/UZAKTAN ÖĞRETİM SİSTEMİNDE (OYS) SINAVA GİRİŞ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KÜTAHYA SAĞLIK BİLİMLERİ ÜNİVERSİTESİ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KÜTAHYA SAĞLIK BİLİMLERİ ÜNİVERSİTESİ</vt:lpstr>
      <vt:lpstr>Üniversite bünyemizde bulunan Kariyer ve Mezunlar Merkezi(KAMER) T.C CUMHURBAŞKANLIĞI İNSAN KAYNAKLARI OFİSİ koordinatörlüğünde faaliyetlerini yürütmektedir.   Kariyer bilincinin erken dönemde oluşturulması amacıyla üniversitemizde ‘Kariyer Planma’ dersinin  zorunlu olarak verilmesi önerilmektedir.  </vt:lpstr>
      <vt:lpstr>KARİYER VE MEZUNLAR MERKEZİ-KAMER</vt:lpstr>
      <vt:lpstr>KARİYER VE MEZUNLAR MERKEZİ-KAMER</vt:lpstr>
      <vt:lpstr>Kariyer ve Mezunlar Merkezi’mizde;kariyer sohbetleri,online  etkinlikler,kariyer gezileri mezun-öğrenci buluşması gibi birçok aktivite düzenleyerek lisans eğitim hayatı boyunca öğrencilerimizin bilgi ve birikimlerini arttırarak hayatlarına şekil verme konusunda yol gösterici bir model sunulmaktadır.   </vt:lpstr>
      <vt:lpstr>PowerPoint Sunusu</vt:lpstr>
      <vt:lpstr>PowerPoint Sunusu</vt:lpstr>
      <vt:lpstr> KARİYER PLANLAMA DERSİ Kariyer planlama dersi  birinci sınıflar öğrencileri için güz döneminde 14 hafta boyunca haftada  1 saat olarak üniversite kariyer merkezleri sorumluluğunda öğrencilere verilmektedir. </vt:lpstr>
      <vt:lpstr>PowerPoint Sunusu</vt:lpstr>
      <vt:lpstr> Kariyer  planlama dersi sonunda kariyer merkezi faaliyetlerinin tanınması,öz farkındalığın arttırılması,kariyer seçeneklerinin keşfedilmesi,kendini ifade ve etkili iletişim becerilerinin geliştirilmesi,profosyonel ilişki ağlarının öneminin kavranması ve destek birimlerinin tanınması gibi öğrenim çıktılarının elde edilmesi hedeflenmektedir. </vt:lpstr>
      <vt:lpstr>YETENEK KAPISI  ‘Yetenek Kapısı’ hizmetiyle de öğrencilerimiz alanlarıyla ilgili etkinlikler, kariyer fuarları, staj ve iş başvurusu gibi konularda kazanımlar elde edebilmekte ve lisans hayatı sonunda donanımlı bir şekilde mezun olabilmektedir.</vt:lpstr>
      <vt:lpstr>PowerPoint Sunusu</vt:lpstr>
      <vt:lpstr>PowerPoint Sunusu</vt:lpstr>
      <vt:lpstr>1 Nolu Cumhurbaşkanlığı Kararnamesi ile verilen görevleri yerine getirmesi amacıyla Cumhurbaşkanlı’ğına bağlı,özel bütçeli,kamu tüzel kişiliğini haiz,idari ve mali özerkliğe sahip,Dijital Dönüşüm Ofisi,Finans Ofisi, İnsan Kaynakları Ofisi ve Yatırım Ofisi kurulmuştur.</vt:lpstr>
      <vt:lpstr>İnsan Kaynakları Ofisi çatısı altında bulunan İnsan Kaynağı ve Kariyer Planma Dairesi Başkanlığı’nın görevleri arasında bulunan 1 NOLU Madde 2’den yola çıkarak kariyer ve mezunlar merkezi(KAMER),kariyer planma dersi ve yetenek kapısı gibi birçok hizmet oluşturulmuş ve  yürürlüğe geçmiştir.</vt:lpstr>
      <vt:lpstr>KÜTAHYA SAĞLIK BİLİMLERİ ÜNİVERSİTESİ</vt:lpstr>
      <vt:lpstr>Organizasyon Şeması </vt:lpstr>
      <vt:lpstr>SAĞLIK</vt:lpstr>
      <vt:lpstr>KÜLTÜR</vt:lpstr>
      <vt:lpstr>ÖĞRENCİ TOPLULUKLARI</vt:lpstr>
      <vt:lpstr>ÖĞRENCI TOPLULUKLARI</vt:lpstr>
      <vt:lpstr>Kütahya Sağlık Bilimleri Üniversitesi (KSBÜ) öğrencileri ve personellerimiz, Hayme Ana'yı Anma ve Göç Şenlikleri'ne katıldı. KSBÜ öğrencileri ve personellerimiz, Osmanlı Devleti'nin kurucusu Osman Gazi'nin babaannesi, Ertuğrul Gazi'nin annesi, "Devlet Ana" olarak bilinen Hayme Ana’yı andı.</vt:lpstr>
      <vt:lpstr>Uzaktan Gerçekleştirdiğimiz Etkinlikler</vt:lpstr>
      <vt:lpstr>Tüm kulüplerimizle yoğun etkinlik planlaması yapmaktayız. Sizlerin derslerinizden arta kalan zamanlarda akademik hayatınızın dışında bu süreyi en eğlenceli şekilde geçirmek için topluluklarımıza ve tüm sorularınıza cevap alabilmeniz için linkten (https://sks.ksbu.edu.tr/) ulaşabilirsiniz.   0 (274) 260 00 43-44-45-46 üniversite numarasından 1313 dahili numarayı kullanarak telefon ile bizlere ulaşabilirsiniz.</vt:lpstr>
      <vt:lpstr>PowerPoint Sunusu</vt:lpstr>
      <vt:lpstr>SPOR</vt:lpstr>
      <vt:lpstr>PowerPoint Sunusu</vt:lpstr>
      <vt:lpstr>PowerPoint Sunusu</vt:lpstr>
      <vt:lpstr>PowerPoint Sunusu</vt:lpstr>
      <vt:lpstr>KÜTÜPHANEMİZ</vt:lpstr>
      <vt:lpstr>KÜTÜPHANE WEB SAYFASI</vt:lpstr>
      <vt:lpstr>KÜTÜPHANE WEB SAYFASI</vt:lpstr>
      <vt:lpstr>KATALOG</vt:lpstr>
      <vt:lpstr>Katalog</vt:lpstr>
      <vt:lpstr>Katalogda Arama İpuçları</vt:lpstr>
      <vt:lpstr>NLM (National Library of Medicine) sınıflama türü tıp ve sağlık alanını kapsamaktadır.</vt:lpstr>
      <vt:lpstr>KÜTÜPHANE KAYNAKLARI</vt:lpstr>
      <vt:lpstr>VERİ TABANLARINA UZAKTAN ERİŞİM SİSTEMİ (VETİS) NEDİR?</vt:lpstr>
      <vt:lpstr>PowerPoint Sunusu</vt:lpstr>
      <vt:lpstr>PowerPoint Sunusu</vt:lpstr>
      <vt:lpstr>PowerPoint Sunusu</vt:lpstr>
      <vt:lpstr>Kütahya Sağlık  Bilimleri Üniversitesi Sürekli Eğitim Uygulama ve Araştırma Merkezinin hedefi, sağlık ve bilim üzerine temellendirilmiş eğitimlerle yenilikçi, öncü, evrensel yaklaşımların gelişmesine katkı sağlamaktır.</vt:lpstr>
      <vt:lpstr>HEDEFLER</vt:lpstr>
      <vt:lpstr>EĞİTİM TALEP FORMU</vt:lpstr>
      <vt:lpstr>PowerPoint Sunusu</vt:lpstr>
      <vt:lpstr>EĞİTİM TALEP FORMU</vt:lpstr>
      <vt:lpstr>DİL EĞİTİMLERİ</vt:lpstr>
      <vt:lpstr>Merkezimizde katılımcılara İngilizce ve Almanca’yı</vt:lpstr>
      <vt:lpstr>PowerPoint Sunusu</vt:lpstr>
      <vt:lpstr>PowerPoint Sunusu</vt:lpstr>
      <vt:lpstr>PowerPoint Sunusu</vt:lpstr>
      <vt:lpstr>BİZE ULAŞIN</vt:lpstr>
      <vt:lpstr>BİZE ULAŞIN</vt:lpstr>
      <vt:lpstr>PowerPoint Sunusu</vt:lpstr>
      <vt:lpstr>DERSİN AMACI</vt:lpstr>
      <vt:lpstr>DERS İÇERİĞİ</vt:lpstr>
      <vt:lpstr>Öğrenciler aşağıda belirtilen sosyokültürel etkinlik seçeneklerinden her birine en az bir defa katılmak zorundadır:</vt:lpstr>
      <vt:lpstr>DERSİN DEĞERLENDİRİLMESİ</vt:lpstr>
      <vt:lpstr>ETKİNLİK ÖRNEKLERİ</vt:lpstr>
      <vt:lpstr>PowerPoint Sunusu</vt:lpstr>
      <vt:lpstr>KÜTAHYA’YI TANIYORUM-1</vt:lpstr>
      <vt:lpstr>KÜTAHYA’YI TANIYORUM-2</vt:lpstr>
      <vt:lpstr>HEKİM SİNAN TIBBİ BİTKİLER ARAŞTIRMA MERKEZİ</vt:lpstr>
      <vt:lpstr>KENT KONSEYİ KÜLTÜR VE SANAT MERKEZİ</vt:lpstr>
      <vt:lpstr>KÜTAHYA KÜLTÜR VE SANAT DERNEĞİ</vt:lpstr>
      <vt:lpstr>KÜTAHYA AİLE VE SOSYAL POLİTİKALAR İL MÜDÜRLÜĞÜ VE ÜNİVERSİTEMİZ İŞBİRLİĞİNDE DÜZENLENECEK ETKİNLİKLER</vt:lpstr>
      <vt:lpstr>GEZİLER</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ronaldinho424</dc:creator>
  <cp:lastModifiedBy>ASUS</cp:lastModifiedBy>
  <cp:revision>49</cp:revision>
  <dcterms:created xsi:type="dcterms:W3CDTF">2019-12-02T09:35:57Z</dcterms:created>
  <dcterms:modified xsi:type="dcterms:W3CDTF">2023-10-05T07:46:21Z</dcterms:modified>
</cp:coreProperties>
</file>