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82" r:id="rId5"/>
    <p:sldId id="285" r:id="rId6"/>
    <p:sldId id="259" r:id="rId7"/>
    <p:sldId id="288" r:id="rId8"/>
    <p:sldId id="260" r:id="rId9"/>
    <p:sldId id="293" r:id="rId10"/>
    <p:sldId id="295" r:id="rId11"/>
    <p:sldId id="297" r:id="rId12"/>
    <p:sldId id="292" r:id="rId13"/>
    <p:sldId id="291" r:id="rId14"/>
    <p:sldId id="261" r:id="rId15"/>
    <p:sldId id="266" r:id="rId16"/>
    <p:sldId id="262" r:id="rId17"/>
    <p:sldId id="263" r:id="rId18"/>
    <p:sldId id="268" r:id="rId19"/>
    <p:sldId id="264" r:id="rId20"/>
    <p:sldId id="265" r:id="rId21"/>
    <p:sldId id="267"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3" r:id="rId36"/>
    <p:sldId id="284" r:id="rId37"/>
    <p:sldId id="298" r:id="rId38"/>
    <p:sldId id="299" r:id="rId39"/>
    <p:sldId id="301"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62F3607-1A5F-450A-B12E-58B368D236D1}" type="datetimeFigureOut">
              <a:rPr lang="tr-TR" smtClean="0"/>
              <a:t>21.09.2021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98017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62F3607-1A5F-450A-B12E-58B368D236D1}" type="datetimeFigureOut">
              <a:rPr lang="tr-TR" smtClean="0"/>
              <a:t>21.09.2021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283836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62F3607-1A5F-450A-B12E-58B368D236D1}" type="datetimeFigureOut">
              <a:rPr lang="tr-TR" smtClean="0"/>
              <a:t>21.09.2021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BC9F32-BB5A-40F9-8095-E304CD5EA030}"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261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62F3607-1A5F-450A-B12E-58B368D236D1}" type="datetimeFigureOut">
              <a:rPr lang="tr-TR" smtClean="0"/>
              <a:t>21.09.2021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99352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62F3607-1A5F-450A-B12E-58B368D236D1}" type="datetimeFigureOut">
              <a:rPr lang="tr-TR" smtClean="0"/>
              <a:t>21.09.2021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BC9F32-BB5A-40F9-8095-E304CD5EA030}"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5934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62F3607-1A5F-450A-B12E-58B368D236D1}" type="datetimeFigureOut">
              <a:rPr lang="tr-TR" smtClean="0"/>
              <a:t>21.09.2021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885121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2F3607-1A5F-450A-B12E-58B368D236D1}" type="datetimeFigureOut">
              <a:rPr lang="tr-TR" smtClean="0"/>
              <a:t>21.09.2021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3861037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2F3607-1A5F-450A-B12E-58B368D236D1}" type="datetimeFigureOut">
              <a:rPr lang="tr-TR" smtClean="0"/>
              <a:t>21.09.2021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99615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2F3607-1A5F-450A-B12E-58B368D236D1}" type="datetimeFigureOut">
              <a:rPr lang="tr-TR" smtClean="0"/>
              <a:t>21.09.2021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271268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62F3607-1A5F-450A-B12E-58B368D236D1}" type="datetimeFigureOut">
              <a:rPr lang="tr-TR" smtClean="0"/>
              <a:t>21.09.2021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238303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62F3607-1A5F-450A-B12E-58B368D236D1}" type="datetimeFigureOut">
              <a:rPr lang="tr-TR" smtClean="0"/>
              <a:t>21.09.2021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80455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2F3607-1A5F-450A-B12E-58B368D236D1}" type="datetimeFigureOut">
              <a:rPr lang="tr-TR" smtClean="0"/>
              <a:t>21.09.2021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252696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62F3607-1A5F-450A-B12E-58B368D236D1}" type="datetimeFigureOut">
              <a:rPr lang="tr-TR" smtClean="0"/>
              <a:t>21.09.2021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401733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F3607-1A5F-450A-B12E-58B368D236D1}" type="datetimeFigureOut">
              <a:rPr lang="tr-TR" smtClean="0"/>
              <a:t>21.09.2021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184393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62F3607-1A5F-450A-B12E-58B368D236D1}" type="datetimeFigureOut">
              <a:rPr lang="tr-TR" smtClean="0"/>
              <a:t>21.09.2021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268282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62F3607-1A5F-450A-B12E-58B368D236D1}" type="datetimeFigureOut">
              <a:rPr lang="tr-TR" smtClean="0"/>
              <a:t>21.09.2021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BC9F32-BB5A-40F9-8095-E304CD5EA030}" type="slidenum">
              <a:rPr lang="tr-TR" smtClean="0"/>
              <a:t>‹#›</a:t>
            </a:fld>
            <a:endParaRPr lang="tr-TR"/>
          </a:p>
        </p:txBody>
      </p:sp>
    </p:spTree>
    <p:extLst>
      <p:ext uri="{BB962C8B-B14F-4D97-AF65-F5344CB8AC3E}">
        <p14:creationId xmlns:p14="http://schemas.microsoft.com/office/powerpoint/2010/main" val="310080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2F3607-1A5F-450A-B12E-58B368D236D1}" type="datetimeFigureOut">
              <a:rPr lang="tr-TR" smtClean="0"/>
              <a:t>21.09.2021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DBC9F32-BB5A-40F9-8095-E304CD5EA030}" type="slidenum">
              <a:rPr lang="tr-TR" smtClean="0"/>
              <a:t>‹#›</a:t>
            </a:fld>
            <a:endParaRPr lang="tr-TR"/>
          </a:p>
        </p:txBody>
      </p:sp>
    </p:spTree>
    <p:extLst>
      <p:ext uri="{BB962C8B-B14F-4D97-AF65-F5344CB8AC3E}">
        <p14:creationId xmlns:p14="http://schemas.microsoft.com/office/powerpoint/2010/main" val="603890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hyperlink" Target="https://ksbu.edu.tr/Website/Contents.aspx?PageID=190&amp;ampLangID=1"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obs.ksbu.edu.t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obs.ksbu.edu.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oys.ksbu.edu.tr/Account/Login?ReturnUrl=https://oys.ksbu.edu.t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92368"/>
            <a:ext cx="9144000" cy="3112477"/>
          </a:xfrm>
        </p:spPr>
        <p:txBody>
          <a:bodyPr>
            <a:normAutofit fontScale="90000"/>
          </a:bodyPr>
          <a:lstStyle/>
          <a:p>
            <a:r>
              <a:rPr lang="tr-TR" sz="3100" dirty="0" smtClean="0">
                <a:latin typeface="Stencil" panose="040409050D0802020404" pitchFamily="82" charset="0"/>
              </a:rPr>
              <a:t/>
            </a:r>
            <a:br>
              <a:rPr lang="tr-TR" sz="3100" dirty="0" smtClean="0">
                <a:latin typeface="Stencil" panose="040409050D0802020404" pitchFamily="82" charset="0"/>
              </a:rPr>
            </a:br>
            <a:r>
              <a:rPr lang="tr-TR" sz="3100" dirty="0">
                <a:latin typeface="Stencil" panose="040409050D0802020404" pitchFamily="82" charset="0"/>
              </a:rPr>
              <a:t/>
            </a:r>
            <a:br>
              <a:rPr lang="tr-TR" sz="3100" dirty="0">
                <a:latin typeface="Stencil" panose="040409050D0802020404" pitchFamily="82" charset="0"/>
              </a:rPr>
            </a:br>
            <a:r>
              <a:rPr lang="tr-TR" sz="3100" dirty="0" smtClean="0">
                <a:latin typeface="Stencil" panose="040409050D0802020404" pitchFamily="82" charset="0"/>
              </a:rPr>
              <a:t/>
            </a:r>
            <a:br>
              <a:rPr lang="tr-TR" sz="3100" dirty="0" smtClean="0">
                <a:latin typeface="Stencil" panose="040409050D0802020404" pitchFamily="82" charset="0"/>
              </a:rPr>
            </a:br>
            <a:r>
              <a:rPr lang="tr-TR" sz="3100" dirty="0">
                <a:latin typeface="Stencil" panose="040409050D0802020404" pitchFamily="82" charset="0"/>
              </a:rPr>
              <a:t/>
            </a:r>
            <a:br>
              <a:rPr lang="tr-TR" sz="3100" dirty="0">
                <a:latin typeface="Stencil" panose="040409050D0802020404" pitchFamily="82" charset="0"/>
              </a:rPr>
            </a:br>
            <a:r>
              <a:rPr lang="tr-TR" sz="3100" dirty="0" smtClean="0">
                <a:latin typeface="Stencil" panose="040409050D0802020404" pitchFamily="82" charset="0"/>
              </a:rPr>
              <a:t/>
            </a:r>
            <a:br>
              <a:rPr lang="tr-TR" sz="3100" dirty="0" smtClean="0">
                <a:latin typeface="Stencil" panose="040409050D0802020404" pitchFamily="82" charset="0"/>
              </a:rPr>
            </a:br>
            <a:r>
              <a:rPr lang="tr-TR" sz="3100" dirty="0">
                <a:latin typeface="Stencil" panose="040409050D0802020404" pitchFamily="82" charset="0"/>
              </a:rPr>
              <a:t/>
            </a:r>
            <a:br>
              <a:rPr lang="tr-TR" sz="3100" dirty="0">
                <a:latin typeface="Stencil" panose="040409050D0802020404" pitchFamily="82" charset="0"/>
              </a:rPr>
            </a:br>
            <a:r>
              <a:rPr lang="tr-TR" sz="3100" dirty="0" smtClean="0">
                <a:latin typeface="Stencil" panose="040409050D0802020404" pitchFamily="82" charset="0"/>
              </a:rPr>
              <a:t/>
            </a:r>
            <a:br>
              <a:rPr lang="tr-TR" sz="3100" dirty="0" smtClean="0">
                <a:latin typeface="Stencil" panose="040409050D0802020404" pitchFamily="82" charset="0"/>
              </a:rPr>
            </a:br>
            <a:r>
              <a:rPr lang="tr-TR" sz="3100" dirty="0" smtClean="0">
                <a:latin typeface="Stencil" panose="040409050D0802020404" pitchFamily="82" charset="0"/>
              </a:rPr>
              <a:t/>
            </a:r>
            <a:br>
              <a:rPr lang="tr-TR" sz="3100" dirty="0" smtClean="0">
                <a:latin typeface="Stencil" panose="040409050D0802020404" pitchFamily="82" charset="0"/>
              </a:rPr>
            </a:br>
            <a:r>
              <a:rPr lang="tr-TR" sz="3100" dirty="0">
                <a:latin typeface="Stencil" panose="040409050D0802020404" pitchFamily="82" charset="0"/>
              </a:rPr>
              <a:t/>
            </a:r>
            <a:br>
              <a:rPr lang="tr-TR" sz="3100" dirty="0">
                <a:latin typeface="Stencil" panose="040409050D0802020404" pitchFamily="82" charset="0"/>
              </a:rPr>
            </a:br>
            <a:r>
              <a:rPr lang="tr-TR" sz="3100" dirty="0" smtClean="0">
                <a:latin typeface="Stencil" panose="040409050D0802020404" pitchFamily="82" charset="0"/>
              </a:rPr>
              <a:t/>
            </a:r>
            <a:br>
              <a:rPr lang="tr-TR" sz="3100" dirty="0" smtClean="0">
                <a:latin typeface="Stencil" panose="040409050D0802020404" pitchFamily="82" charset="0"/>
              </a:rPr>
            </a:br>
            <a:r>
              <a:rPr lang="tr-TR" sz="3100" dirty="0">
                <a:latin typeface="Stencil" panose="040409050D0802020404" pitchFamily="82" charset="0"/>
              </a:rPr>
              <a:t/>
            </a:r>
            <a:br>
              <a:rPr lang="tr-TR" sz="3100" dirty="0">
                <a:latin typeface="Stencil" panose="040409050D0802020404" pitchFamily="82" charset="0"/>
              </a:rPr>
            </a:br>
            <a:r>
              <a:rPr lang="tr-TR" sz="3100" dirty="0" smtClean="0">
                <a:latin typeface="Stencil" panose="040409050D0802020404" pitchFamily="82" charset="0"/>
              </a:rPr>
              <a:t/>
            </a:r>
            <a:br>
              <a:rPr lang="tr-TR" sz="3100" dirty="0" smtClean="0">
                <a:latin typeface="Stencil" panose="040409050D0802020404" pitchFamily="82" charset="0"/>
              </a:rPr>
            </a:br>
            <a:r>
              <a:rPr lang="tr-TR" sz="3100" dirty="0">
                <a:latin typeface="Stencil" panose="040409050D0802020404" pitchFamily="82" charset="0"/>
              </a:rPr>
              <a:t/>
            </a:r>
            <a:br>
              <a:rPr lang="tr-TR" sz="3100" dirty="0">
                <a:latin typeface="Stencil" panose="040409050D0802020404" pitchFamily="82" charset="0"/>
              </a:rPr>
            </a:br>
            <a:r>
              <a:rPr lang="tr-TR" sz="3100" dirty="0" smtClean="0">
                <a:latin typeface="Stencil" panose="040409050D0802020404" pitchFamily="82" charset="0"/>
              </a:rPr>
              <a:t/>
            </a:r>
            <a:br>
              <a:rPr lang="tr-TR" sz="3100" dirty="0" smtClean="0">
                <a:latin typeface="Stencil" panose="040409050D0802020404" pitchFamily="82" charset="0"/>
              </a:rPr>
            </a:br>
            <a:r>
              <a:rPr lang="tr-TR" sz="3100" dirty="0">
                <a:latin typeface="Stencil" panose="040409050D0802020404" pitchFamily="82" charset="0"/>
              </a:rPr>
              <a:t/>
            </a:r>
            <a:br>
              <a:rPr lang="tr-TR" sz="3100" dirty="0">
                <a:latin typeface="Stencil" panose="040409050D0802020404" pitchFamily="82" charset="0"/>
              </a:rPr>
            </a:br>
            <a:r>
              <a:rPr lang="tr-TR" sz="3100" dirty="0" smtClean="0">
                <a:latin typeface="Stencil" panose="040409050D0802020404" pitchFamily="82" charset="0"/>
              </a:rPr>
              <a:t/>
            </a:r>
            <a:br>
              <a:rPr lang="tr-TR" sz="3100" dirty="0" smtClean="0">
                <a:latin typeface="Stencil" panose="040409050D0802020404" pitchFamily="82" charset="0"/>
              </a:rPr>
            </a:br>
            <a:r>
              <a:rPr lang="tr-TR" sz="3100" dirty="0">
                <a:latin typeface="Stencil" panose="040409050D0802020404" pitchFamily="82" charset="0"/>
              </a:rPr>
              <a:t/>
            </a:r>
            <a:br>
              <a:rPr lang="tr-TR" sz="3100" dirty="0">
                <a:latin typeface="Stencil" panose="040409050D0802020404" pitchFamily="82" charset="0"/>
              </a:rPr>
            </a:br>
            <a:r>
              <a:rPr lang="tr-TR" sz="3100" dirty="0" smtClean="0">
                <a:latin typeface="Stencil" panose="040409050D0802020404" pitchFamily="82" charset="0"/>
              </a:rPr>
              <a:t/>
            </a:r>
            <a:br>
              <a:rPr lang="tr-TR" sz="3100" dirty="0" smtClean="0">
                <a:latin typeface="Stencil" panose="040409050D0802020404" pitchFamily="82" charset="0"/>
              </a:rPr>
            </a:br>
            <a:r>
              <a:rPr lang="tr-TR" sz="3100" dirty="0">
                <a:latin typeface="Stencil" panose="040409050D0802020404" pitchFamily="82" charset="0"/>
              </a:rPr>
              <a:t/>
            </a:r>
            <a:br>
              <a:rPr lang="tr-TR" sz="3100" dirty="0">
                <a:latin typeface="Stencil" panose="040409050D0802020404" pitchFamily="82" charset="0"/>
              </a:rPr>
            </a:br>
            <a:r>
              <a:rPr lang="tr-TR" sz="3100" dirty="0" smtClean="0">
                <a:latin typeface="Stencil" panose="040409050D0802020404" pitchFamily="82" charset="0"/>
              </a:rPr>
              <a:t/>
            </a:r>
            <a:br>
              <a:rPr lang="tr-TR" sz="3100" dirty="0" smtClean="0">
                <a:latin typeface="Stencil" panose="040409050D0802020404" pitchFamily="82" charset="0"/>
              </a:rPr>
            </a:br>
            <a:r>
              <a:rPr lang="tr-TR" sz="3100" dirty="0" smtClean="0">
                <a:latin typeface="Stencil" panose="040409050D0802020404" pitchFamily="82" charset="0"/>
              </a:rPr>
              <a:t>KÜTAHYA SAĞLIK BİLİMLERİ ÜNİVERSİTESİ</a:t>
            </a:r>
            <a:br>
              <a:rPr lang="tr-TR" sz="3100" dirty="0" smtClean="0">
                <a:latin typeface="Stencil" panose="040409050D0802020404" pitchFamily="82" charset="0"/>
              </a:rPr>
            </a:br>
            <a:r>
              <a:rPr lang="tr-TR" sz="3100" dirty="0" smtClean="0">
                <a:latin typeface="Stencil" panose="040409050D0802020404" pitchFamily="82" charset="0"/>
              </a:rPr>
              <a:t>SİMAV SAĞLIK HİZMETLERİ MESLEK YÜKSEKOKULU</a:t>
            </a:r>
            <a:r>
              <a:rPr lang="tr-TR" dirty="0" smtClean="0"/>
              <a:t/>
            </a:r>
            <a:br>
              <a:rPr lang="tr-TR" dirty="0" smtClean="0"/>
            </a:br>
            <a:endParaRPr lang="tr-TR" dirty="0"/>
          </a:p>
        </p:txBody>
      </p:sp>
      <p:sp>
        <p:nvSpPr>
          <p:cNvPr id="3" name="Alt Başlık 2"/>
          <p:cNvSpPr>
            <a:spLocks noGrp="1"/>
          </p:cNvSpPr>
          <p:nvPr>
            <p:ph type="subTitle" idx="1"/>
          </p:nvPr>
        </p:nvSpPr>
        <p:spPr>
          <a:xfrm>
            <a:off x="1524000" y="2769577"/>
            <a:ext cx="9144000" cy="2488223"/>
          </a:xfrm>
        </p:spPr>
        <p:txBody>
          <a:bodyPr>
            <a:normAutofit/>
          </a:bodyPr>
          <a:lstStyle/>
          <a:p>
            <a:endParaRPr lang="tr-TR" b="1" dirty="0" smtClean="0">
              <a:solidFill>
                <a:srgbClr val="C00000"/>
              </a:solidFill>
              <a:latin typeface="Times New Roman" panose="02020603050405020304" pitchFamily="18" charset="0"/>
              <a:cs typeface="Times New Roman" panose="02020603050405020304" pitchFamily="18" charset="0"/>
            </a:endParaRPr>
          </a:p>
          <a:p>
            <a:endParaRPr lang="tr-TR" b="1" dirty="0">
              <a:solidFill>
                <a:srgbClr val="C00000"/>
              </a:solidFill>
              <a:latin typeface="Times New Roman" panose="02020603050405020304" pitchFamily="18" charset="0"/>
              <a:cs typeface="Times New Roman" panose="02020603050405020304" pitchFamily="18" charset="0"/>
            </a:endParaRPr>
          </a:p>
          <a:p>
            <a:r>
              <a:rPr lang="tr-TR" b="1" dirty="0" smtClean="0">
                <a:solidFill>
                  <a:srgbClr val="C00000"/>
                </a:solidFill>
                <a:latin typeface="Times New Roman" panose="02020603050405020304" pitchFamily="18" charset="0"/>
                <a:cs typeface="Times New Roman" panose="02020603050405020304" pitchFamily="18" charset="0"/>
              </a:rPr>
              <a:t>2020-2021 </a:t>
            </a:r>
            <a:r>
              <a:rPr lang="tr-TR" b="1" dirty="0">
                <a:solidFill>
                  <a:srgbClr val="C00000"/>
                </a:solidFill>
                <a:latin typeface="Times New Roman" panose="02020603050405020304" pitchFamily="18" charset="0"/>
                <a:cs typeface="Times New Roman" panose="02020603050405020304" pitchFamily="18" charset="0"/>
              </a:rPr>
              <a:t>EĞİTİM – ÖĞRETİM YILI  ORYANTASYON </a:t>
            </a:r>
            <a:r>
              <a:rPr lang="tr-TR" b="1" dirty="0" smtClean="0">
                <a:solidFill>
                  <a:srgbClr val="C00000"/>
                </a:solidFill>
                <a:latin typeface="Times New Roman" panose="02020603050405020304" pitchFamily="18" charset="0"/>
                <a:cs typeface="Times New Roman" panose="02020603050405020304" pitchFamily="18" charset="0"/>
              </a:rPr>
              <a:t>EĞİTİMİ</a:t>
            </a:r>
          </a:p>
          <a:p>
            <a:r>
              <a:rPr lang="tr-TR" b="1" dirty="0" smtClean="0">
                <a:solidFill>
                  <a:srgbClr val="C00000"/>
                </a:solidFill>
                <a:latin typeface="Times New Roman" panose="02020603050405020304" pitchFamily="18" charset="0"/>
                <a:cs typeface="Times New Roman" panose="02020603050405020304" pitchFamily="18" charset="0"/>
              </a:rPr>
              <a:t>   Hakkı AKTÜRK	</a:t>
            </a:r>
          </a:p>
          <a:p>
            <a:r>
              <a:rPr lang="tr-TR" b="1" dirty="0" smtClean="0">
                <a:solidFill>
                  <a:srgbClr val="C00000"/>
                </a:solidFill>
                <a:latin typeface="Times New Roman" panose="02020603050405020304" pitchFamily="18" charset="0"/>
                <a:cs typeface="Times New Roman" panose="02020603050405020304" pitchFamily="18" charset="0"/>
              </a:rPr>
              <a:t>Yüksekokul Sekreteri</a:t>
            </a:r>
            <a:endParaRPr lang="tr-TR" b="1" dirty="0">
              <a:solidFill>
                <a:srgbClr val="C00000"/>
              </a:solidFill>
              <a:latin typeface="Times New Roman" panose="02020603050405020304" pitchFamily="18" charset="0"/>
              <a:cs typeface="Times New Roman" panose="02020603050405020304" pitchFamily="18" charset="0"/>
            </a:endParaRPr>
          </a:p>
          <a:p>
            <a:endParaRPr lang="tr-T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254" y="587375"/>
            <a:ext cx="12747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796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4763" y="1624141"/>
            <a:ext cx="8596668" cy="3880773"/>
          </a:xfrm>
        </p:spPr>
        <p:txBody>
          <a:bodyPr>
            <a:normAutofit/>
          </a:bodyPr>
          <a:lstStyle/>
          <a:p>
            <a:r>
              <a:rPr lang="tr-TR" sz="2400" dirty="0"/>
              <a:t>Meslek Yüksekokulumuz 2013-2014 Eğitim-Öğretim yılında öğrenimine başlamıştır. </a:t>
            </a:r>
          </a:p>
          <a:p>
            <a:r>
              <a:rPr lang="tr-TR" sz="2400" dirty="0" smtClean="0"/>
              <a:t>2013-2014 </a:t>
            </a:r>
            <a:r>
              <a:rPr lang="tr-TR" sz="2400" dirty="0"/>
              <a:t>Eğitim-Öğretim Yılından itibaren Tıbbi Laboratuvar Teknikleri Programına, 2018 yılından itibaren Fizyoterapi programına öğrenci alınmaktadır. </a:t>
            </a:r>
          </a:p>
          <a:p>
            <a:r>
              <a:rPr lang="tr-TR" sz="2400" dirty="0" smtClean="0"/>
              <a:t>2019-2020 </a:t>
            </a:r>
            <a:r>
              <a:rPr lang="tr-TR" sz="2400" dirty="0"/>
              <a:t>Eğitim-Öğretim Yılından Yaşlı </a:t>
            </a:r>
            <a:r>
              <a:rPr lang="tr-TR" sz="2400" dirty="0" smtClean="0"/>
              <a:t>Bakımı </a:t>
            </a:r>
            <a:r>
              <a:rPr lang="tr-TR" sz="2400" dirty="0"/>
              <a:t>programına öğrenci </a:t>
            </a:r>
            <a:r>
              <a:rPr lang="tr-TR" sz="2400" dirty="0" smtClean="0"/>
              <a:t>alınmaktadır.</a:t>
            </a:r>
          </a:p>
          <a:p>
            <a:r>
              <a:rPr lang="tr-TR" sz="2400" dirty="0" smtClean="0"/>
              <a:t>2020-2021 Eğitim-Öğretim </a:t>
            </a:r>
            <a:r>
              <a:rPr lang="tr-TR" sz="2400" dirty="0"/>
              <a:t>Yılından </a:t>
            </a:r>
            <a:r>
              <a:rPr lang="tr-TR" sz="2400" dirty="0" err="1" smtClean="0"/>
              <a:t>Tibbi</a:t>
            </a:r>
            <a:r>
              <a:rPr lang="tr-TR" sz="2400" dirty="0" smtClean="0"/>
              <a:t> Görüntüleme Teknikleri programına öğrenci alınmıştır. </a:t>
            </a:r>
            <a:endParaRPr lang="tr-TR" sz="2400" dirty="0"/>
          </a:p>
          <a:p>
            <a:endParaRPr lang="tr-TR" sz="2400" dirty="0"/>
          </a:p>
        </p:txBody>
      </p:sp>
      <p:sp>
        <p:nvSpPr>
          <p:cNvPr id="4" name="Altbilgi Yer Tutucusu 3"/>
          <p:cNvSpPr>
            <a:spLocks noGrp="1"/>
          </p:cNvSpPr>
          <p:nvPr>
            <p:ph type="ftr" sz="quarter" idx="11"/>
          </p:nvPr>
        </p:nvSpPr>
        <p:spPr/>
        <p:txBody>
          <a:bodyPr/>
          <a:lstStyle/>
          <a:p>
            <a:r>
              <a:rPr lang="tr-TR" smtClean="0"/>
              <a:t>https://ksbu.edu.tr/</a:t>
            </a:r>
            <a:endParaRPr lang="tr-TR"/>
          </a:p>
        </p:txBody>
      </p:sp>
    </p:spTree>
    <p:extLst>
      <p:ext uri="{BB962C8B-B14F-4D97-AF65-F5344CB8AC3E}">
        <p14:creationId xmlns:p14="http://schemas.microsoft.com/office/powerpoint/2010/main" val="2436889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5186" y="858583"/>
            <a:ext cx="8596668" cy="5005886"/>
          </a:xfrm>
        </p:spPr>
        <p:txBody>
          <a:bodyPr>
            <a:normAutofit fontScale="77500" lnSpcReduction="20000"/>
          </a:bodyPr>
          <a:lstStyle/>
          <a:p>
            <a:r>
              <a:rPr lang="tr-TR" sz="3200" dirty="0" smtClean="0"/>
              <a:t>Meslek Yüksekokulumuzda Tıbbı </a:t>
            </a:r>
            <a:r>
              <a:rPr lang="tr-TR" sz="3200" dirty="0"/>
              <a:t>Laboratuvar Teknikerliği Programı kadrosunda </a:t>
            </a:r>
            <a:r>
              <a:rPr lang="tr-TR" sz="3200" dirty="0" smtClean="0"/>
              <a:t>4, </a:t>
            </a:r>
            <a:r>
              <a:rPr lang="tr-TR" sz="3200" dirty="0"/>
              <a:t>Fizyoterapi Programında 3, Yaşlı Bakım Programı’nda 3 Öğretim Görevlimiz </a:t>
            </a:r>
            <a:r>
              <a:rPr lang="tr-TR" sz="3200" dirty="0" smtClean="0"/>
              <a:t>ve Tıbbi Görüntüleme Teknikleri Programında 3 Öğretim Görevlisi olmak üzere toplam 16 Akademik personel bulunmaktadır. </a:t>
            </a:r>
          </a:p>
          <a:p>
            <a:r>
              <a:rPr lang="tr-TR" sz="3200" dirty="0"/>
              <a:t>Ayrıca özel uzmanlık alanı bilgisi gerektiren derslere her bir alandan Öğretim Üyeleri ve öğretim görevlileri görevlendirilmekte ve programımızda üst düzeyde eğitim-öğretim verilmektedir. </a:t>
            </a:r>
          </a:p>
          <a:p>
            <a:r>
              <a:rPr lang="tr-TR" sz="3200" dirty="0" smtClean="0"/>
              <a:t>Temel </a:t>
            </a:r>
            <a:r>
              <a:rPr lang="tr-TR" sz="3200" dirty="0"/>
              <a:t>dersler için ek olarak Üniversitemizin Rektörlüğe bağlı birimlerinden öğretim üyeleri ve okutman görevlendirmeleri yapılmaktadır.</a:t>
            </a:r>
          </a:p>
          <a:p>
            <a:endParaRPr lang="tr-TR" sz="3200" dirty="0"/>
          </a:p>
          <a:p>
            <a:pPr marL="0" indent="0">
              <a:buNone/>
            </a:pPr>
            <a:endParaRPr lang="tr-TR" sz="3200" dirty="0"/>
          </a:p>
          <a:p>
            <a:endParaRPr lang="tr-TR" sz="3200" dirty="0"/>
          </a:p>
        </p:txBody>
      </p:sp>
      <p:sp>
        <p:nvSpPr>
          <p:cNvPr id="4" name="Altbilgi Yer Tutucusu 3"/>
          <p:cNvSpPr>
            <a:spLocks noGrp="1"/>
          </p:cNvSpPr>
          <p:nvPr>
            <p:ph type="ftr" sz="quarter" idx="11"/>
          </p:nvPr>
        </p:nvSpPr>
        <p:spPr/>
        <p:txBody>
          <a:bodyPr/>
          <a:lstStyle/>
          <a:p>
            <a:r>
              <a:rPr lang="tr-TR" smtClean="0"/>
              <a:t>https://ksbu.edu.tr/</a:t>
            </a:r>
            <a:endParaRPr lang="tr-TR"/>
          </a:p>
        </p:txBody>
      </p:sp>
    </p:spTree>
    <p:extLst>
      <p:ext uri="{BB962C8B-B14F-4D97-AF65-F5344CB8AC3E}">
        <p14:creationId xmlns:p14="http://schemas.microsoft.com/office/powerpoint/2010/main" val="2078645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11318" y="548640"/>
            <a:ext cx="7401859" cy="792480"/>
          </a:xfrm>
        </p:spPr>
        <p:txBody>
          <a:bodyPr>
            <a:normAutofit/>
          </a:bodyPr>
          <a:lstStyle/>
          <a:p>
            <a:pPr lvl="0"/>
            <a:r>
              <a:rPr lang="tr-TR" b="1" dirty="0" smtClean="0">
                <a:solidFill>
                  <a:srgbClr val="FF0000"/>
                </a:solidFill>
                <a:latin typeface="Calibri"/>
              </a:rPr>
              <a:t>Öğrencilerin </a:t>
            </a:r>
            <a:r>
              <a:rPr lang="tr-TR" b="1" dirty="0">
                <a:solidFill>
                  <a:srgbClr val="FF0000"/>
                </a:solidFill>
                <a:latin typeface="Calibri"/>
              </a:rPr>
              <a:t>Barınma </a:t>
            </a:r>
            <a:r>
              <a:rPr lang="tr-TR" b="1" dirty="0" smtClean="0">
                <a:solidFill>
                  <a:srgbClr val="FF0000"/>
                </a:solidFill>
                <a:latin typeface="Calibri"/>
              </a:rPr>
              <a:t>Olanakları</a:t>
            </a:r>
            <a:endParaRPr lang="tr-TR" dirty="0"/>
          </a:p>
        </p:txBody>
      </p:sp>
      <p:sp>
        <p:nvSpPr>
          <p:cNvPr id="3" name="İçerik Yer Tutucusu 2"/>
          <p:cNvSpPr>
            <a:spLocks noGrp="1"/>
          </p:cNvSpPr>
          <p:nvPr>
            <p:ph idx="1"/>
          </p:nvPr>
        </p:nvSpPr>
        <p:spPr>
          <a:xfrm>
            <a:off x="274998" y="1463041"/>
            <a:ext cx="7930218" cy="4675858"/>
          </a:xfrm>
        </p:spPr>
        <p:txBody>
          <a:bodyPr>
            <a:normAutofit/>
          </a:bodyPr>
          <a:lstStyle/>
          <a:p>
            <a:pPr marL="0" lvl="0" indent="0" algn="just" defTabSz="914400">
              <a:spcBef>
                <a:spcPct val="20000"/>
              </a:spcBef>
              <a:buClrTx/>
              <a:buSzTx/>
              <a:buNone/>
            </a:pPr>
            <a:r>
              <a:rPr lang="tr-TR" sz="2700" dirty="0">
                <a:solidFill>
                  <a:prstClr val="black"/>
                </a:solidFill>
                <a:latin typeface="Calibri"/>
              </a:rPr>
              <a:t>	Kız ve Erkek öğrencilerimizin barınma ihtiyaçlarının karşılanması amacıyla kampüs alanı içerisinde kredi yurtlar kurumunun yaptırdığı 500 kız ve şehir merkezinde 160 erkek öğrencimizin barınabileceği toplam 660 kişilik bir yurt 2010- 2011 öğretim yılında faaliyete girmiştir.</a:t>
            </a:r>
          </a:p>
          <a:p>
            <a:pPr marL="0" lvl="0" indent="0" algn="just" defTabSz="914400">
              <a:spcBef>
                <a:spcPct val="20000"/>
              </a:spcBef>
              <a:buClrTx/>
              <a:buSzTx/>
              <a:buNone/>
            </a:pPr>
            <a:r>
              <a:rPr lang="tr-TR" sz="2700" dirty="0">
                <a:solidFill>
                  <a:prstClr val="black"/>
                </a:solidFill>
                <a:latin typeface="Calibri"/>
              </a:rPr>
              <a:t>	Kız yurdumuz konum olarak Meslek Yüksekokulumuz yerleşkesi içerisinde bulunmaktadır. İlçe merkezine yakın olup ulaşım konusunda sorun yaşanmamaktadır.</a:t>
            </a:r>
          </a:p>
          <a:p>
            <a:endParaRPr lang="tr-TR" dirty="0"/>
          </a:p>
        </p:txBody>
      </p:sp>
      <p:sp>
        <p:nvSpPr>
          <p:cNvPr id="4" name="Altbilgi Yer Tutucusu 3"/>
          <p:cNvSpPr>
            <a:spLocks noGrp="1"/>
          </p:cNvSpPr>
          <p:nvPr>
            <p:ph type="ftr" sz="quarter" idx="11"/>
          </p:nvPr>
        </p:nvSpPr>
        <p:spPr/>
        <p:txBody>
          <a:bodyPr/>
          <a:lstStyle/>
          <a:p>
            <a:r>
              <a:rPr lang="tr-TR" smtClean="0"/>
              <a:t>https://ksbu.edu.tr/</a:t>
            </a:r>
            <a:endParaRPr lang="tr-T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7" y="127381"/>
            <a:ext cx="3840163" cy="318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3584449"/>
            <a:ext cx="3889375" cy="309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044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4763" y="317356"/>
            <a:ext cx="8596668" cy="3880773"/>
          </a:xfrm>
        </p:spPr>
        <p:txBody>
          <a:bodyPr>
            <a:normAutofit/>
          </a:bodyPr>
          <a:lstStyle/>
          <a:p>
            <a:r>
              <a:rPr lang="tr-TR" sz="2400" dirty="0"/>
              <a:t>Meslek Yüksekokulumuz, ilçe merkezine 5 km mesafedeki Muradınlar Mahallesi’ndedir. Ayrıca yemekhane, kafeterya, kütüphane, bilgisayar laboratuvarları, açık voleybol, basketbol, futbol sahası ve kapalı spor salonları ile modern bir kampüs alanı içerisinde bulunmaktadır.</a:t>
            </a:r>
          </a:p>
          <a:p>
            <a:endParaRPr lang="tr-TR" sz="2400" dirty="0"/>
          </a:p>
        </p:txBody>
      </p:sp>
      <p:sp>
        <p:nvSpPr>
          <p:cNvPr id="4" name="Altbilgi Yer Tutucusu 3"/>
          <p:cNvSpPr>
            <a:spLocks noGrp="1"/>
          </p:cNvSpPr>
          <p:nvPr>
            <p:ph type="ftr" sz="quarter" idx="11"/>
          </p:nvPr>
        </p:nvSpPr>
        <p:spPr/>
        <p:txBody>
          <a:bodyPr/>
          <a:lstStyle/>
          <a:p>
            <a:r>
              <a:rPr lang="tr-TR" smtClean="0"/>
              <a:t>https://ksbu.edu.tr/</a:t>
            </a:r>
            <a:endParaRPr lang="tr-T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840" y="2257743"/>
            <a:ext cx="29686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613" y="2257743"/>
            <a:ext cx="2773363"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90" y="4154488"/>
            <a:ext cx="912653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6144"/>
            <a:ext cx="12747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541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42900"/>
            <a:ext cx="9144000" cy="993531"/>
          </a:xfrm>
        </p:spPr>
        <p:txBody>
          <a:bodyPr>
            <a:normAutofit/>
          </a:bodyPr>
          <a:lstStyle/>
          <a:p>
            <a:r>
              <a:rPr lang="tr-TR" b="1" dirty="0" smtClean="0">
                <a:solidFill>
                  <a:srgbClr val="FF0000"/>
                </a:solidFill>
              </a:rPr>
              <a:t>AKADEMİK TAKVİM</a:t>
            </a:r>
            <a:endParaRPr lang="tr-TR" dirty="0"/>
          </a:p>
        </p:txBody>
      </p:sp>
      <p:sp>
        <p:nvSpPr>
          <p:cNvPr id="3" name="Alt Başlık 2"/>
          <p:cNvSpPr>
            <a:spLocks noGrp="1"/>
          </p:cNvSpPr>
          <p:nvPr>
            <p:ph type="subTitle" idx="1"/>
          </p:nvPr>
        </p:nvSpPr>
        <p:spPr>
          <a:xfrm>
            <a:off x="1524000" y="1521069"/>
            <a:ext cx="9144000" cy="3736731"/>
          </a:xfrm>
        </p:spPr>
        <p:txBody>
          <a:bodyPr>
            <a:normAutofit/>
          </a:bodyPr>
          <a:lstStyle/>
          <a:p>
            <a:pPr algn="just"/>
            <a:r>
              <a:rPr lang="tr-TR" dirty="0" smtClean="0"/>
              <a:t>Bir akademik yıl güz, bahar ve yaz yarıyıllarından oluşur. Güz ve bahar yarıyılları yarıyıl/ yıl sonu sınav haftaları hariç 14 haftadır. </a:t>
            </a:r>
          </a:p>
          <a:p>
            <a:pPr algn="just"/>
            <a:endParaRPr lang="tr-TR" dirty="0" smtClean="0"/>
          </a:p>
          <a:p>
            <a:pPr algn="just"/>
            <a:r>
              <a:rPr lang="tr-TR" dirty="0" smtClean="0"/>
              <a:t>Akademik takvim, kayıt yenileme, ders başlama-bitiş, sınavlar gibi bir eğitim-öğretim yılı boyunca yapılacak çalışmaların zamanını gösteren çizelgedir.</a:t>
            </a:r>
          </a:p>
          <a:p>
            <a:pPr algn="just"/>
            <a:endParaRPr lang="tr-TR" dirty="0" smtClean="0"/>
          </a:p>
          <a:p>
            <a:r>
              <a:rPr lang="tr-TR" dirty="0" smtClean="0"/>
              <a:t>Üniversitemiz akademik takvimini </a:t>
            </a:r>
            <a:r>
              <a:rPr lang="tr-TR" b="1" u="sng" dirty="0" smtClean="0">
                <a:hlinkClick r:id="rId2"/>
              </a:rPr>
              <a:t>https://ksbu.edu.tr/Website/Contents.aspx?PageID=190&amp;ampLangID=1</a:t>
            </a:r>
            <a:r>
              <a:rPr lang="tr-TR" b="1" u="sng" dirty="0" smtClean="0"/>
              <a:t> </a:t>
            </a:r>
            <a:r>
              <a:rPr lang="tr-TR" dirty="0" smtClean="0"/>
              <a:t>adresinden takip edebilirsiniz.</a:t>
            </a:r>
          </a:p>
          <a:p>
            <a:pPr algn="just"/>
            <a:endParaRPr lang="tr-TR" dirty="0" smtClean="0"/>
          </a:p>
          <a:p>
            <a:endParaRPr lang="tr-TR" dirty="0" smtClean="0"/>
          </a:p>
          <a:p>
            <a:endParaRPr lang="tr-TR" dirty="0"/>
          </a:p>
          <a:p>
            <a:endParaRPr lang="tr-TR" dirty="0" smtClean="0"/>
          </a:p>
          <a:p>
            <a:endParaRPr lang="tr-TR" dirty="0"/>
          </a:p>
          <a:p>
            <a:endParaRPr lang="tr-TR" dirty="0" smtClean="0"/>
          </a:p>
          <a:p>
            <a:endParaRPr lang="tr-TR" dirty="0"/>
          </a:p>
        </p:txBody>
      </p:sp>
    </p:spTree>
    <p:extLst>
      <p:ext uri="{BB962C8B-B14F-4D97-AF65-F5344CB8AC3E}">
        <p14:creationId xmlns:p14="http://schemas.microsoft.com/office/powerpoint/2010/main" val="1744325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1758462" y="643186"/>
            <a:ext cx="9368315" cy="7694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rgbClr val="151414"/>
                </a:solidFill>
                <a:effectLst/>
                <a:latin typeface="Roboto Bold"/>
              </a:rPr>
              <a:t>KÜTAHYA SAĞLIK BİLİMLERİ ÜNİVERSİTESİ</a:t>
            </a:r>
            <a:endParaRPr kumimoji="0" lang="tr-TR" altLang="tr-T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rgbClr val="151414"/>
                </a:solidFill>
                <a:effectLst/>
                <a:latin typeface="Roboto Bold"/>
              </a:rPr>
              <a:t>2020-2021 EĞİTİM ÖĞRETİM YILI</a:t>
            </a:r>
            <a:endParaRPr kumimoji="0" lang="tr-TR" altLang="tr-T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smtClean="0">
                <a:ln>
                  <a:noFill/>
                </a:ln>
                <a:solidFill>
                  <a:srgbClr val="151414"/>
                </a:solidFill>
                <a:effectLst/>
                <a:latin typeface="Roboto Bold"/>
              </a:rPr>
              <a:t>GENEL AKADEMİK TAKVİMİ</a:t>
            </a:r>
            <a:endParaRPr kumimoji="0" lang="tr-TR" altLang="tr-T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151414"/>
                </a:solidFill>
                <a:effectLst/>
                <a:latin typeface="Montserrat-Light"/>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71717495"/>
              </p:ext>
            </p:extLst>
          </p:nvPr>
        </p:nvGraphicFramePr>
        <p:xfrm>
          <a:off x="4294311" y="1825624"/>
          <a:ext cx="3891329" cy="4456442"/>
        </p:xfrm>
        <a:graphic>
          <a:graphicData uri="http://schemas.openxmlformats.org/drawingml/2006/table">
            <a:tbl>
              <a:tblPr/>
              <a:tblGrid>
                <a:gridCol w="1364144">
                  <a:extLst>
                    <a:ext uri="{9D8B030D-6E8A-4147-A177-3AD203B41FA5}">
                      <a16:colId xmlns:a16="http://schemas.microsoft.com/office/drawing/2014/main" val="3189680073"/>
                    </a:ext>
                  </a:extLst>
                </a:gridCol>
                <a:gridCol w="1360792">
                  <a:extLst>
                    <a:ext uri="{9D8B030D-6E8A-4147-A177-3AD203B41FA5}">
                      <a16:colId xmlns:a16="http://schemas.microsoft.com/office/drawing/2014/main" val="833768478"/>
                    </a:ext>
                  </a:extLst>
                </a:gridCol>
                <a:gridCol w="1166393">
                  <a:extLst>
                    <a:ext uri="{9D8B030D-6E8A-4147-A177-3AD203B41FA5}">
                      <a16:colId xmlns:a16="http://schemas.microsoft.com/office/drawing/2014/main" val="3959671054"/>
                    </a:ext>
                  </a:extLst>
                </a:gridCol>
              </a:tblGrid>
              <a:tr h="183436">
                <a:tc>
                  <a:txBody>
                    <a:bodyPr/>
                    <a:lstStyle/>
                    <a:p>
                      <a:pPr algn="l"/>
                      <a:r>
                        <a:rPr lang="tr-TR" sz="700">
                          <a:solidFill>
                            <a:srgbClr val="151414"/>
                          </a:solidFill>
                          <a:effectLst/>
                          <a:latin typeface="Montserrat-Light"/>
                        </a:rPr>
                        <a:t> </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b="1">
                          <a:solidFill>
                            <a:srgbClr val="151414"/>
                          </a:solidFill>
                          <a:effectLst/>
                          <a:latin typeface="Roboto Bold"/>
                        </a:rPr>
                        <a:t>GÜZ YARIYILI</a:t>
                      </a:r>
                      <a:endParaRPr lang="tr-TR" sz="700">
                        <a:solidFill>
                          <a:srgbClr val="151414"/>
                        </a:solidFill>
                        <a:effectLst/>
                        <a:latin typeface="Montserrat-Light"/>
                      </a:endParaRP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b="1">
                          <a:solidFill>
                            <a:srgbClr val="151414"/>
                          </a:solidFill>
                          <a:effectLst/>
                          <a:latin typeface="Roboto Bold"/>
                        </a:rPr>
                        <a:t>BAHAR YARIYILI</a:t>
                      </a:r>
                      <a:endParaRPr lang="tr-TR" sz="700">
                        <a:solidFill>
                          <a:srgbClr val="151414"/>
                        </a:solidFill>
                        <a:effectLst/>
                        <a:latin typeface="Montserrat-Light"/>
                      </a:endParaRP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84042688"/>
                  </a:ext>
                </a:extLst>
              </a:tr>
              <a:tr h="291693">
                <a:tc>
                  <a:txBody>
                    <a:bodyPr/>
                    <a:lstStyle/>
                    <a:p>
                      <a:pPr algn="l"/>
                      <a:r>
                        <a:rPr lang="tr-TR" sz="700">
                          <a:solidFill>
                            <a:srgbClr val="151414"/>
                          </a:solidFill>
                          <a:effectLst/>
                          <a:latin typeface="Montserrat-Light"/>
                        </a:rPr>
                        <a:t>Elektronik Kayıt (e-kayıt) (Yeni öğrenci)</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 </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 </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extLst>
                  <a:ext uri="{0D108BD9-81ED-4DB2-BD59-A6C34878D82A}">
                    <a16:rowId xmlns:a16="http://schemas.microsoft.com/office/drawing/2014/main" val="3353629307"/>
                  </a:ext>
                </a:extLst>
              </a:tr>
              <a:tr h="291693">
                <a:tc>
                  <a:txBody>
                    <a:bodyPr/>
                    <a:lstStyle/>
                    <a:p>
                      <a:pPr algn="l"/>
                      <a:r>
                        <a:rPr lang="tr-TR" sz="700">
                          <a:solidFill>
                            <a:srgbClr val="151414"/>
                          </a:solidFill>
                          <a:effectLst/>
                          <a:latin typeface="Montserrat-Light"/>
                        </a:rPr>
                        <a:t>Şahsen Kayıt (e-kayıt yapmak istemeyen yeni öğrenciler)</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dirty="0">
                          <a:solidFill>
                            <a:srgbClr val="151414"/>
                          </a:solidFill>
                          <a:effectLst/>
                          <a:latin typeface="Montserrat-Light"/>
                        </a:rPr>
                        <a:t> </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 </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511421202"/>
                  </a:ext>
                </a:extLst>
              </a:tr>
              <a:tr h="183436">
                <a:tc>
                  <a:txBody>
                    <a:bodyPr/>
                    <a:lstStyle/>
                    <a:p>
                      <a:pPr algn="l"/>
                      <a:r>
                        <a:rPr lang="tr-TR" sz="700">
                          <a:solidFill>
                            <a:srgbClr val="151414"/>
                          </a:solidFill>
                          <a:effectLst/>
                          <a:latin typeface="Montserrat-Light"/>
                        </a:rPr>
                        <a:t>Ek Yerleştirme Kayıt</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 </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 </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extLst>
                  <a:ext uri="{0D108BD9-81ED-4DB2-BD59-A6C34878D82A}">
                    <a16:rowId xmlns:a16="http://schemas.microsoft.com/office/drawing/2014/main" val="3673296134"/>
                  </a:ext>
                </a:extLst>
              </a:tr>
              <a:tr h="183436">
                <a:tc>
                  <a:txBody>
                    <a:bodyPr/>
                    <a:lstStyle/>
                    <a:p>
                      <a:pPr algn="l"/>
                      <a:r>
                        <a:rPr lang="tr-TR" sz="700">
                          <a:solidFill>
                            <a:srgbClr val="151414"/>
                          </a:solidFill>
                          <a:effectLst/>
                          <a:latin typeface="Montserrat-Light"/>
                        </a:rPr>
                        <a:t>Kayıt Yenileme</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30 Eylül-02 Ekim 2020</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24-25-26 Şubat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4082059658"/>
                  </a:ext>
                </a:extLst>
              </a:tr>
              <a:tr h="183436">
                <a:tc>
                  <a:txBody>
                    <a:bodyPr/>
                    <a:lstStyle/>
                    <a:p>
                      <a:pPr algn="l"/>
                      <a:r>
                        <a:rPr lang="tr-TR" sz="700">
                          <a:solidFill>
                            <a:srgbClr val="151414"/>
                          </a:solidFill>
                          <a:effectLst/>
                          <a:latin typeface="Montserrat-Light"/>
                        </a:rPr>
                        <a:t>Ekle/Sil</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05-09 Ekim 2020</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1-5 Mart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extLst>
                  <a:ext uri="{0D108BD9-81ED-4DB2-BD59-A6C34878D82A}">
                    <a16:rowId xmlns:a16="http://schemas.microsoft.com/office/drawing/2014/main" val="2568261772"/>
                  </a:ext>
                </a:extLst>
              </a:tr>
              <a:tr h="183436">
                <a:tc>
                  <a:txBody>
                    <a:bodyPr/>
                    <a:lstStyle/>
                    <a:p>
                      <a:pPr algn="l"/>
                      <a:r>
                        <a:rPr lang="tr-TR" sz="700">
                          <a:solidFill>
                            <a:srgbClr val="151414"/>
                          </a:solidFill>
                          <a:effectLst/>
                          <a:latin typeface="Montserrat-Light"/>
                        </a:rPr>
                        <a:t>Derslerin Başlaması</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05 Ekim 2020</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01 Mart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773129776"/>
                  </a:ext>
                </a:extLst>
              </a:tr>
              <a:tr h="291693">
                <a:tc>
                  <a:txBody>
                    <a:bodyPr/>
                    <a:lstStyle/>
                    <a:p>
                      <a:pPr algn="l"/>
                      <a:r>
                        <a:rPr lang="tr-TR" sz="700">
                          <a:solidFill>
                            <a:srgbClr val="151414"/>
                          </a:solidFill>
                          <a:effectLst/>
                          <a:latin typeface="Montserrat-Light"/>
                        </a:rPr>
                        <a:t>İngilizce I-II Dersleri Muafiyet Sınav</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 </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 </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extLst>
                  <a:ext uri="{0D108BD9-81ED-4DB2-BD59-A6C34878D82A}">
                    <a16:rowId xmlns:a16="http://schemas.microsoft.com/office/drawing/2014/main" val="2003057782"/>
                  </a:ext>
                </a:extLst>
              </a:tr>
              <a:tr h="183436">
                <a:tc>
                  <a:txBody>
                    <a:bodyPr/>
                    <a:lstStyle/>
                    <a:p>
                      <a:pPr algn="l"/>
                      <a:r>
                        <a:rPr lang="tr-TR" sz="700">
                          <a:solidFill>
                            <a:srgbClr val="151414"/>
                          </a:solidFill>
                          <a:effectLst/>
                          <a:latin typeface="Montserrat-Light"/>
                        </a:rPr>
                        <a:t>Yarıyıl İçi Sınavları</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23-27 Kasım 2020</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19-26 Nisan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079283901"/>
                  </a:ext>
                </a:extLst>
              </a:tr>
              <a:tr h="291693">
                <a:tc>
                  <a:txBody>
                    <a:bodyPr/>
                    <a:lstStyle/>
                    <a:p>
                      <a:pPr algn="l"/>
                      <a:r>
                        <a:rPr lang="tr-TR" sz="700">
                          <a:solidFill>
                            <a:srgbClr val="151414"/>
                          </a:solidFill>
                          <a:effectLst/>
                          <a:latin typeface="Montserrat-Light"/>
                        </a:rPr>
                        <a:t>Yarıyıl İçi Sınavları Not İlan Son Tarihi</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13 Aralık 2020</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dirty="0">
                          <a:solidFill>
                            <a:srgbClr val="151414"/>
                          </a:solidFill>
                          <a:effectLst/>
                          <a:latin typeface="Montserrat-Light"/>
                        </a:rPr>
                        <a:t>16 Mayıs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extLst>
                  <a:ext uri="{0D108BD9-81ED-4DB2-BD59-A6C34878D82A}">
                    <a16:rowId xmlns:a16="http://schemas.microsoft.com/office/drawing/2014/main" val="1558780786"/>
                  </a:ext>
                </a:extLst>
              </a:tr>
              <a:tr h="183436">
                <a:tc>
                  <a:txBody>
                    <a:bodyPr/>
                    <a:lstStyle/>
                    <a:p>
                      <a:pPr algn="l"/>
                      <a:r>
                        <a:rPr lang="tr-TR" sz="700">
                          <a:solidFill>
                            <a:srgbClr val="151414"/>
                          </a:solidFill>
                          <a:effectLst/>
                          <a:latin typeface="Montserrat-Light"/>
                        </a:rPr>
                        <a:t>Yarıyıl İçi Mazeret Sınavlar</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21-22-23 Aralık 2020</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24-25-26 Mayıs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901139222"/>
                  </a:ext>
                </a:extLst>
              </a:tr>
              <a:tr h="291693">
                <a:tc>
                  <a:txBody>
                    <a:bodyPr/>
                    <a:lstStyle/>
                    <a:p>
                      <a:pPr algn="l"/>
                      <a:r>
                        <a:rPr lang="tr-TR" sz="700">
                          <a:solidFill>
                            <a:srgbClr val="151414"/>
                          </a:solidFill>
                          <a:effectLst/>
                          <a:latin typeface="Montserrat-Light"/>
                        </a:rPr>
                        <a:t>Yarıyıl İçi Mazeret Sınavları Not İlan Son Tarihi</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27 Aralık 2020</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04 Haziran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extLst>
                  <a:ext uri="{0D108BD9-81ED-4DB2-BD59-A6C34878D82A}">
                    <a16:rowId xmlns:a16="http://schemas.microsoft.com/office/drawing/2014/main" val="103373072"/>
                  </a:ext>
                </a:extLst>
              </a:tr>
              <a:tr h="183436">
                <a:tc>
                  <a:txBody>
                    <a:bodyPr/>
                    <a:lstStyle/>
                    <a:p>
                      <a:pPr algn="l"/>
                      <a:r>
                        <a:rPr lang="tr-TR" sz="700">
                          <a:solidFill>
                            <a:srgbClr val="151414"/>
                          </a:solidFill>
                          <a:effectLst/>
                          <a:latin typeface="Montserrat-Light"/>
                        </a:rPr>
                        <a:t>Derslerin Sonu</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15 Ocak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11 Haziran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902491460"/>
                  </a:ext>
                </a:extLst>
              </a:tr>
              <a:tr h="183436">
                <a:tc>
                  <a:txBody>
                    <a:bodyPr/>
                    <a:lstStyle/>
                    <a:p>
                      <a:pPr algn="l"/>
                      <a:r>
                        <a:rPr lang="tr-TR" sz="700">
                          <a:solidFill>
                            <a:srgbClr val="151414"/>
                          </a:solidFill>
                          <a:effectLst/>
                          <a:latin typeface="Montserrat-Light"/>
                        </a:rPr>
                        <a:t>Yarıyıl Sonu Sınavları</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18-22 Ocak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14-18 Haziran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extLst>
                  <a:ext uri="{0D108BD9-81ED-4DB2-BD59-A6C34878D82A}">
                    <a16:rowId xmlns:a16="http://schemas.microsoft.com/office/drawing/2014/main" val="1422362660"/>
                  </a:ext>
                </a:extLst>
              </a:tr>
              <a:tr h="291693">
                <a:tc>
                  <a:txBody>
                    <a:bodyPr/>
                    <a:lstStyle/>
                    <a:p>
                      <a:pPr algn="l"/>
                      <a:r>
                        <a:rPr lang="tr-TR" sz="700">
                          <a:solidFill>
                            <a:srgbClr val="151414"/>
                          </a:solidFill>
                          <a:effectLst/>
                          <a:latin typeface="Montserrat-Light"/>
                        </a:rPr>
                        <a:t>Yarıyıl Sonu Sınavları Not İlan Son Tarihi</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25 Ocak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23 Haziran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591918207"/>
                  </a:ext>
                </a:extLst>
              </a:tr>
              <a:tr h="183436">
                <a:tc>
                  <a:txBody>
                    <a:bodyPr/>
                    <a:lstStyle/>
                    <a:p>
                      <a:pPr algn="l"/>
                      <a:r>
                        <a:rPr lang="tr-TR" sz="700">
                          <a:solidFill>
                            <a:srgbClr val="151414"/>
                          </a:solidFill>
                          <a:effectLst/>
                          <a:latin typeface="Montserrat-Light"/>
                        </a:rPr>
                        <a:t>Bütünleme Sınavları</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27 Ocak-02 Şubat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28 Haziran-02 Temmuz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extLst>
                  <a:ext uri="{0D108BD9-81ED-4DB2-BD59-A6C34878D82A}">
                    <a16:rowId xmlns:a16="http://schemas.microsoft.com/office/drawing/2014/main" val="980559625"/>
                  </a:ext>
                </a:extLst>
              </a:tr>
              <a:tr h="291693">
                <a:tc>
                  <a:txBody>
                    <a:bodyPr/>
                    <a:lstStyle/>
                    <a:p>
                      <a:pPr algn="l"/>
                      <a:r>
                        <a:rPr lang="tr-TR" sz="700">
                          <a:solidFill>
                            <a:srgbClr val="151414"/>
                          </a:solidFill>
                          <a:effectLst/>
                          <a:latin typeface="Montserrat-Light"/>
                        </a:rPr>
                        <a:t>Bütünleme Sınavları Not İlan Son Tarihi</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04 Şubat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05 Temmuz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903190271"/>
                  </a:ext>
                </a:extLst>
              </a:tr>
              <a:tr h="183436">
                <a:tc>
                  <a:txBody>
                    <a:bodyPr/>
                    <a:lstStyle/>
                    <a:p>
                      <a:pPr algn="l"/>
                      <a:r>
                        <a:rPr lang="tr-TR" sz="700">
                          <a:solidFill>
                            <a:srgbClr val="151414"/>
                          </a:solidFill>
                          <a:effectLst/>
                          <a:latin typeface="Montserrat-Light"/>
                        </a:rPr>
                        <a:t>Mezuniyet Sınavları</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10 Şubat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tc>
                  <a:txBody>
                    <a:bodyPr/>
                    <a:lstStyle/>
                    <a:p>
                      <a:pPr algn="l"/>
                      <a:r>
                        <a:rPr lang="tr-TR" sz="700">
                          <a:solidFill>
                            <a:srgbClr val="151414"/>
                          </a:solidFill>
                          <a:effectLst/>
                          <a:latin typeface="Montserrat-Light"/>
                        </a:rPr>
                        <a:t>09 Temmuz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6F6F6"/>
                    </a:solidFill>
                  </a:tcPr>
                </a:tc>
                <a:extLst>
                  <a:ext uri="{0D108BD9-81ED-4DB2-BD59-A6C34878D82A}">
                    <a16:rowId xmlns:a16="http://schemas.microsoft.com/office/drawing/2014/main" val="1804961968"/>
                  </a:ext>
                </a:extLst>
              </a:tr>
              <a:tr h="291693">
                <a:tc>
                  <a:txBody>
                    <a:bodyPr/>
                    <a:lstStyle/>
                    <a:p>
                      <a:pPr algn="l"/>
                      <a:r>
                        <a:rPr lang="tr-TR" sz="700">
                          <a:solidFill>
                            <a:srgbClr val="151414"/>
                          </a:solidFill>
                          <a:effectLst/>
                          <a:latin typeface="Montserrat-Light"/>
                        </a:rPr>
                        <a:t>Mezuniyet Sınavları Not İlan Son Tarihi</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tr-TR" sz="700">
                          <a:solidFill>
                            <a:srgbClr val="151414"/>
                          </a:solidFill>
                          <a:effectLst/>
                          <a:latin typeface="Montserrat-Light"/>
                        </a:rPr>
                        <a:t>12 Şubat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tr-TR" sz="700" dirty="0">
                          <a:solidFill>
                            <a:srgbClr val="151414"/>
                          </a:solidFill>
                          <a:effectLst/>
                          <a:latin typeface="Montserrat-Light"/>
                        </a:rPr>
                        <a:t>12 Temmuz 2021</a:t>
                      </a:r>
                    </a:p>
                  </a:txBody>
                  <a:tcPr marL="75179" marR="75179" marT="37589" marB="3758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extLst>
                  <a:ext uri="{0D108BD9-81ED-4DB2-BD59-A6C34878D82A}">
                    <a16:rowId xmlns:a16="http://schemas.microsoft.com/office/drawing/2014/main" val="3527666925"/>
                  </a:ext>
                </a:extLst>
              </a:tr>
            </a:tbl>
          </a:graphicData>
        </a:graphic>
      </p:graphicFrame>
    </p:spTree>
    <p:extLst>
      <p:ext uri="{BB962C8B-B14F-4D97-AF65-F5344CB8AC3E}">
        <p14:creationId xmlns:p14="http://schemas.microsoft.com/office/powerpoint/2010/main" val="3738221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2743" y="1002296"/>
            <a:ext cx="11465859" cy="5632311"/>
          </a:xfrm>
          <a:prstGeom prst="rect">
            <a:avLst/>
          </a:prstGeom>
        </p:spPr>
        <p:txBody>
          <a:bodyPr wrap="square">
            <a:spAutoFit/>
          </a:bodyPr>
          <a:lstStyle/>
          <a:p>
            <a:r>
              <a:rPr lang="tr-TR" sz="3600" b="1" dirty="0" smtClean="0">
                <a:solidFill>
                  <a:srgbClr val="FF0000"/>
                </a:solidFill>
              </a:rPr>
              <a:t>ÖĞRENCİ BİLGİ SİSTEMİ (OBS)</a:t>
            </a:r>
          </a:p>
          <a:p>
            <a:pPr algn="just"/>
            <a:r>
              <a:rPr lang="tr-TR" sz="3600" dirty="0" smtClean="0"/>
              <a:t>OBS, öğrencilerin notlarını, açılan dersleri, ders programlarını, ortalamalarını öğrenmelerine ve dönem başlarında ders seçmelerine olanak veren bilgi sistemidir. Hazırlık sınıfı dışındaki tüm ders kayıtları </a:t>
            </a:r>
            <a:r>
              <a:rPr lang="tr-TR" sz="3600" dirty="0" err="1" smtClean="0"/>
              <a:t>OBS’den</a:t>
            </a:r>
            <a:r>
              <a:rPr lang="tr-TR" sz="3600" dirty="0" smtClean="0"/>
              <a:t> yapılır. </a:t>
            </a:r>
          </a:p>
          <a:p>
            <a:pPr algn="just"/>
            <a:endParaRPr lang="tr-TR" sz="3600" dirty="0" smtClean="0"/>
          </a:p>
          <a:p>
            <a:pPr algn="just"/>
            <a:r>
              <a:rPr lang="tr-TR" sz="3600" dirty="0" smtClean="0"/>
              <a:t>Sisteme </a:t>
            </a:r>
            <a:r>
              <a:rPr lang="en-US" sz="3600" u="sng" dirty="0" smtClean="0">
                <a:hlinkClick r:id="rId2"/>
              </a:rPr>
              <a:t>http://obs.</a:t>
            </a:r>
            <a:r>
              <a:rPr lang="tr-TR" sz="3600" u="sng" dirty="0" err="1" smtClean="0">
                <a:hlinkClick r:id="rId2"/>
              </a:rPr>
              <a:t>ksbu</a:t>
            </a:r>
            <a:r>
              <a:rPr lang="en-US" sz="3600" u="sng" dirty="0" smtClean="0">
                <a:hlinkClick r:id="rId2"/>
              </a:rPr>
              <a:t>.edu.tr</a:t>
            </a:r>
            <a:r>
              <a:rPr lang="en-US" sz="3600" dirty="0" smtClean="0"/>
              <a:t> </a:t>
            </a:r>
            <a:r>
              <a:rPr lang="tr-TR" sz="3600" dirty="0" smtClean="0"/>
              <a:t>adresinden ulaşabilirsiniz. Ayrıca sistemde ders kayıt işlemlerinin nasıl yapılması gerektiğine dair sunumlara ulaşabilirsiniz.</a:t>
            </a:r>
          </a:p>
          <a:p>
            <a:endParaRPr lang="tr-TR" sz="3600" dirty="0"/>
          </a:p>
        </p:txBody>
      </p:sp>
    </p:spTree>
    <p:extLst>
      <p:ext uri="{BB962C8B-B14F-4D97-AF65-F5344CB8AC3E}">
        <p14:creationId xmlns:p14="http://schemas.microsoft.com/office/powerpoint/2010/main" val="3775378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109"/>
            <a:ext cx="12192000" cy="6093030"/>
          </a:xfrm>
          <a:prstGeom prst="rect">
            <a:avLst/>
          </a:prstGeom>
        </p:spPr>
      </p:pic>
    </p:spTree>
    <p:extLst>
      <p:ext uri="{BB962C8B-B14F-4D97-AF65-F5344CB8AC3E}">
        <p14:creationId xmlns:p14="http://schemas.microsoft.com/office/powerpoint/2010/main" val="3601149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Öğretim </a:t>
            </a:r>
            <a:r>
              <a:rPr lang="tr-TR" dirty="0" smtClean="0"/>
              <a:t>Yönetmeliği ve Yönergeler</a:t>
            </a:r>
            <a:endParaRPr lang="tr-TR" dirty="0"/>
          </a:p>
        </p:txBody>
      </p:sp>
      <p:sp>
        <p:nvSpPr>
          <p:cNvPr id="3" name="İçerik Yer Tutucusu 2"/>
          <p:cNvSpPr>
            <a:spLocks noGrp="1"/>
          </p:cNvSpPr>
          <p:nvPr>
            <p:ph idx="1"/>
          </p:nvPr>
        </p:nvSpPr>
        <p:spPr/>
        <p:txBody>
          <a:bodyPr>
            <a:normAutofit/>
          </a:bodyPr>
          <a:lstStyle/>
          <a:p>
            <a:r>
              <a:rPr lang="tr-TR" dirty="0" smtClean="0"/>
              <a:t>KÜTAHYA SAĞLIK BİLİMLERİ ÜNİVERSİTESİ ÖN LİSANS, LİSANS EĞİTİM-ÖĞRETİM VE SINAV YÖNETMELİĞİ</a:t>
            </a:r>
          </a:p>
          <a:p>
            <a:r>
              <a:rPr lang="tr-TR" dirty="0" smtClean="0"/>
              <a:t>Bu Yönetmeliğin amacı; Kütahya Sağlık Bilimleri Üniversitesinde ön lisans ve lisans düzeyinde eğitim- öğretim programlarına katılan öğrencelerin eğitim-öğretim, öğrenci kayıtları, sınav ve değerlendirme, izin, kayıt silme, diploma ve akademik danışmanlık işlemlerine ilişkin usul ve esasları düzenlemektir.</a:t>
            </a:r>
          </a:p>
          <a:p>
            <a:r>
              <a:rPr lang="tr-TR" dirty="0" smtClean="0"/>
              <a:t>KÜTAHYA SAĞLIK BİLİMLERİ ÜNİVERSİTESİ ÖNLİSANS EĞİTİM-ÖĞRETİM VE SINAV YÖNERGESİ:</a:t>
            </a:r>
          </a:p>
          <a:p>
            <a:r>
              <a:rPr lang="tr-TR" dirty="0" smtClean="0"/>
              <a:t>Bu yönergenin amacı, Kütahya Sağlık Bilimleri Üniversitesi Meslek Yüksekokulları programlarında eğitim-öğretim gören öğrencilerin kayıt, eğitim-öğretim, sınav, değerlendirme, diploma, izin, kayıt silme, akademik danışmanlık ve diğer işlemleri ile ilgili usul ve esasları düzenlemektir.</a:t>
            </a:r>
            <a:endParaRPr lang="tr-TR" dirty="0"/>
          </a:p>
        </p:txBody>
      </p:sp>
    </p:spTree>
    <p:extLst>
      <p:ext uri="{BB962C8B-B14F-4D97-AF65-F5344CB8AC3E}">
        <p14:creationId xmlns:p14="http://schemas.microsoft.com/office/powerpoint/2010/main" val="939105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2561" y="334080"/>
            <a:ext cx="11606363" cy="6001643"/>
          </a:xfrm>
          <a:prstGeom prst="rect">
            <a:avLst/>
          </a:prstGeom>
        </p:spPr>
        <p:txBody>
          <a:bodyPr wrap="square">
            <a:spAutoFit/>
          </a:bodyPr>
          <a:lstStyle/>
          <a:p>
            <a:r>
              <a:rPr lang="tr-TR" sz="3600" b="1" dirty="0" smtClean="0">
                <a:solidFill>
                  <a:srgbClr val="FF0000"/>
                </a:solidFill>
              </a:rPr>
              <a:t>KAYIT YENİLEME</a:t>
            </a:r>
          </a:p>
          <a:p>
            <a:pPr algn="just"/>
            <a:r>
              <a:rPr lang="tr-TR" sz="3600" dirty="0" smtClean="0"/>
              <a:t>Her yarıyıl akademik takvimde belirtilen süre içinde ders kaydı yaparak kayıt yenilemelisiniz. Ders kaydının tamamlanabilmesi için kayıt ile ilgili mali yükümlülüklerin tamamlanması gerekir. Tüm ders kayıt işlemleri Öğrenci Bilgi Sistemi </a:t>
            </a:r>
            <a:r>
              <a:rPr lang="tr-TR" sz="3600" u="sng" dirty="0" smtClean="0">
                <a:hlinkClick r:id="rId2"/>
              </a:rPr>
              <a:t>http://obs.ksbu.edu.tr</a:t>
            </a:r>
            <a:r>
              <a:rPr lang="tr-TR" sz="3600" dirty="0" smtClean="0"/>
              <a:t>  üzerinden yapılır.</a:t>
            </a:r>
          </a:p>
          <a:p>
            <a:pPr algn="just"/>
            <a:endParaRPr lang="tr-TR" sz="3600" dirty="0" smtClean="0"/>
          </a:p>
          <a:p>
            <a:pPr algn="just"/>
            <a:r>
              <a:rPr lang="tr-TR" sz="3600" dirty="0" smtClean="0"/>
              <a:t>Süresi içerisinde kayıt yenilemeyen öğrenciler ders alma, sınavlara girme ve diğer öğrencilik haklarından faydalanamazlar.</a:t>
            </a:r>
          </a:p>
          <a:p>
            <a:endParaRPr lang="tr-TR" sz="2400" dirty="0"/>
          </a:p>
        </p:txBody>
      </p:sp>
    </p:spTree>
    <p:extLst>
      <p:ext uri="{BB962C8B-B14F-4D97-AF65-F5344CB8AC3E}">
        <p14:creationId xmlns:p14="http://schemas.microsoft.com/office/powerpoint/2010/main" val="750220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9231" y="1178169"/>
            <a:ext cx="9504484" cy="4431983"/>
          </a:xfrm>
          <a:prstGeom prst="rect">
            <a:avLst/>
          </a:prstGeom>
        </p:spPr>
        <p:txBody>
          <a:bodyPr wrap="square">
            <a:spAutoFit/>
          </a:bodyPr>
          <a:lstStyle/>
          <a:p>
            <a:r>
              <a:rPr lang="tr-TR" sz="4000" dirty="0" smtClean="0">
                <a:latin typeface="Algerian" panose="04020705040A02060702" pitchFamily="82" charset="0"/>
              </a:rPr>
              <a:t>Oryantasyon Nedir?</a:t>
            </a:r>
            <a:br>
              <a:rPr lang="tr-TR" sz="4000" dirty="0" smtClean="0">
                <a:latin typeface="Algerian" panose="04020705040A02060702" pitchFamily="82" charset="0"/>
              </a:rPr>
            </a:br>
            <a:r>
              <a:rPr lang="tr-TR" dirty="0" smtClean="0"/>
              <a:t/>
            </a:r>
            <a:br>
              <a:rPr lang="tr-TR" dirty="0" smtClean="0"/>
            </a:br>
            <a:r>
              <a:rPr lang="tr-TR" sz="3200" dirty="0">
                <a:latin typeface="Times New Roman" panose="02020603050405020304" pitchFamily="18" charset="0"/>
                <a:cs typeface="Times New Roman" panose="02020603050405020304" pitchFamily="18" charset="0"/>
              </a:rPr>
              <a:t>Üniversitemiz programlarına yeni kayıt yaptıran öğrencilerimiz için hazırlanmış olan bir programdır. Programın amacı; öğrencilerin </a:t>
            </a:r>
            <a:r>
              <a:rPr lang="tr-TR" sz="3200" dirty="0" smtClean="0">
                <a:latin typeface="Times New Roman" panose="02020603050405020304" pitchFamily="18" charset="0"/>
                <a:cs typeface="Times New Roman" panose="02020603050405020304" pitchFamily="18" charset="0"/>
              </a:rPr>
              <a:t>Meslek Yüksekokulumuzun akademik </a:t>
            </a:r>
            <a:r>
              <a:rPr lang="tr-TR" sz="3200" dirty="0">
                <a:latin typeface="Times New Roman" panose="02020603050405020304" pitchFamily="18" charset="0"/>
                <a:cs typeface="Times New Roman" panose="02020603050405020304" pitchFamily="18" charset="0"/>
              </a:rPr>
              <a:t>ve sosyal hayatına kolay uyum sağlamaları yanında, eğitim ve öğretime yönelik bilgilendirme ve başvuracağı idari birimler hakkında bilgi sahibi olmalarıdır.</a:t>
            </a:r>
            <a:endParaRPr lang="tr-TR" sz="3200" dirty="0"/>
          </a:p>
        </p:txBody>
      </p:sp>
    </p:spTree>
    <p:extLst>
      <p:ext uri="{BB962C8B-B14F-4D97-AF65-F5344CB8AC3E}">
        <p14:creationId xmlns:p14="http://schemas.microsoft.com/office/powerpoint/2010/main" val="1187064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3046" y="325123"/>
            <a:ext cx="11016762" cy="6524863"/>
          </a:xfrm>
          <a:prstGeom prst="rect">
            <a:avLst/>
          </a:prstGeom>
        </p:spPr>
        <p:txBody>
          <a:bodyPr wrap="square">
            <a:spAutoFit/>
          </a:bodyPr>
          <a:lstStyle/>
          <a:p>
            <a:pPr algn="just"/>
            <a:r>
              <a:rPr lang="tr-TR" sz="2800" dirty="0" smtClean="0"/>
              <a:t>DERS ALMA İŞLEMLERİ</a:t>
            </a:r>
          </a:p>
          <a:p>
            <a:pPr marL="285750" indent="-285750" algn="just">
              <a:buFont typeface="Arial" panose="020B0604020202020204" pitchFamily="34" charset="0"/>
              <a:buChar char="•"/>
            </a:pPr>
            <a:r>
              <a:rPr lang="tr-TR" sz="2400" dirty="0" smtClean="0"/>
              <a:t>Kayıt yenileme ve ders seçim işlemi her iki yarıyıl başında akademik takvimde belirtilen tarihler arasında yapılır.</a:t>
            </a:r>
          </a:p>
          <a:p>
            <a:pPr marL="285750" indent="-285750" algn="just">
              <a:buFont typeface="Arial" panose="020B0604020202020204" pitchFamily="34" charset="0"/>
              <a:buChar char="•"/>
            </a:pPr>
            <a:r>
              <a:rPr lang="tr-TR" sz="2400" dirty="0" smtClean="0"/>
              <a:t>Derslerini yarıyıl başında seçen öğrenciler, oluşabilecek aksaklıklar, sorunlar yüzünden daha sonra derslerini, akade­mik takvimde yer alan ders-ekleme çıkarma tarihleri arasında değiştirebilirler.</a:t>
            </a:r>
          </a:p>
          <a:p>
            <a:pPr marL="285750" indent="-285750" algn="just">
              <a:buFont typeface="Arial" panose="020B0604020202020204" pitchFamily="34" charset="0"/>
              <a:buChar char="•"/>
            </a:pPr>
            <a:r>
              <a:rPr lang="tr-TR" sz="2400" dirty="0" smtClean="0"/>
              <a:t>Ders kayıt işlemlerinden öğrenci kendisi sorumludur.</a:t>
            </a:r>
          </a:p>
          <a:p>
            <a:pPr marL="285750" indent="-285750" algn="just">
              <a:buFont typeface="Arial" panose="020B0604020202020204" pitchFamily="34" charset="0"/>
              <a:buChar char="•"/>
            </a:pPr>
            <a:r>
              <a:rPr lang="tr-TR" sz="2400" dirty="0" smtClean="0"/>
              <a:t>Haklı ve geçerli sebeplerle belirlenen süreler içinde kaydını yenilemeyen öğrencilerin, akademik takvimde belirlenen süre içinde Meslek Yüksekokulu Müdürlüğüne dilekçe ile başvurmaları gerekir. Mazereti Meslek Yüksekokulu Yönetim Kurulunca kabul edilen öğrencinin ders kayıt işlemleri, genel akademik takvimde belirlenen mazeretli kayıt süreleri içerisinde kendisi veya resmi vekâletname verdiği kişi tarafından danışmanıyla görüşerek yapılır. </a:t>
            </a:r>
          </a:p>
          <a:p>
            <a:pPr marL="285750" indent="-285750" algn="just">
              <a:buFont typeface="Arial" panose="020B0604020202020204" pitchFamily="34" charset="0"/>
              <a:buChar char="•"/>
            </a:pPr>
            <a:r>
              <a:rPr lang="tr-TR" sz="2400" dirty="0" smtClean="0"/>
              <a:t>Belirlenen süre içinde kaydını yenilemeyen, haklı ve geçerli sebepleri olmayan öğrenciler, o yarıyıl veya yılda derslere devam edemez ve sınavlara giremezler.</a:t>
            </a:r>
          </a:p>
          <a:p>
            <a:pPr marL="285750" indent="-285750" algn="just">
              <a:buFont typeface="Arial" panose="020B0604020202020204" pitchFamily="34" charset="0"/>
              <a:buChar char="•"/>
            </a:pPr>
            <a:endParaRPr lang="tr-TR" dirty="0" smtClean="0"/>
          </a:p>
          <a:p>
            <a:pPr algn="just"/>
            <a:endParaRPr lang="tr-TR" dirty="0" smtClean="0"/>
          </a:p>
          <a:p>
            <a:pPr algn="just"/>
            <a:endParaRPr lang="tr-TR" dirty="0"/>
          </a:p>
        </p:txBody>
      </p:sp>
    </p:spTree>
    <p:extLst>
      <p:ext uri="{BB962C8B-B14F-4D97-AF65-F5344CB8AC3E}">
        <p14:creationId xmlns:p14="http://schemas.microsoft.com/office/powerpoint/2010/main" val="252245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r>
              <a:rPr lang="tr-TR" dirty="0"/>
              <a:t>DERS MUAFİYETİ</a:t>
            </a:r>
          </a:p>
        </p:txBody>
      </p:sp>
      <p:sp>
        <p:nvSpPr>
          <p:cNvPr id="3" name="İçerik Yer Tutucusu 2"/>
          <p:cNvSpPr>
            <a:spLocks noGrp="1"/>
          </p:cNvSpPr>
          <p:nvPr>
            <p:ph idx="1"/>
          </p:nvPr>
        </p:nvSpPr>
        <p:spPr/>
        <p:txBody>
          <a:bodyPr/>
          <a:lstStyle/>
          <a:p>
            <a:pPr lvl="0"/>
            <a:r>
              <a:rPr lang="tr-TR" dirty="0" smtClean="0"/>
              <a:t>Meslek Yüksekokulumuza kayıt yaptıran öğrenciler, kayıt yaptırdıkları ilk yarıyılın akademik takviminde veya kayıt türüne göre belirtilen başvuru tarihleri arasında başvurmaları halinde, önceden yükseköğretim kurumlarında aldıkları derslere ait intibak ve muafiyet işlemleri Senatonun belirlediği mevzuat hükümlerine göre ilgili kurullarca yapılır. </a:t>
            </a:r>
          </a:p>
          <a:p>
            <a:endParaRPr lang="tr-TR" dirty="0"/>
          </a:p>
        </p:txBody>
      </p:sp>
    </p:spTree>
    <p:extLst>
      <p:ext uri="{BB962C8B-B14F-4D97-AF65-F5344CB8AC3E}">
        <p14:creationId xmlns:p14="http://schemas.microsoft.com/office/powerpoint/2010/main" val="1593185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99906"/>
          </a:xfrm>
        </p:spPr>
        <p:txBody>
          <a:bodyPr>
            <a:normAutofit/>
          </a:bodyPr>
          <a:lstStyle/>
          <a:p>
            <a:pPr lvl="0"/>
            <a:r>
              <a:rPr lang="tr-TR" dirty="0"/>
              <a:t>SINAVLAR</a:t>
            </a:r>
            <a:br>
              <a:rPr lang="tr-TR" dirty="0"/>
            </a:br>
            <a:endParaRPr lang="tr-TR" dirty="0"/>
          </a:p>
        </p:txBody>
      </p:sp>
      <p:sp>
        <p:nvSpPr>
          <p:cNvPr id="3" name="İçerik Yer Tutucusu 2"/>
          <p:cNvSpPr>
            <a:spLocks noGrp="1"/>
          </p:cNvSpPr>
          <p:nvPr>
            <p:ph idx="1"/>
          </p:nvPr>
        </p:nvSpPr>
        <p:spPr/>
        <p:txBody>
          <a:bodyPr/>
          <a:lstStyle/>
          <a:p>
            <a:pPr lvl="0"/>
            <a:r>
              <a:rPr lang="tr-TR" dirty="0" smtClean="0"/>
              <a:t>Sınavlar; ara sınav, yarıyıl sonu sınavı, bütünleme sınavı, mezuniyet sınavı ve mazeret sınavı olmak üzere 5 çeşittir.  </a:t>
            </a:r>
          </a:p>
          <a:p>
            <a:pPr lvl="0"/>
            <a:r>
              <a:rPr lang="tr-TR" dirty="0" smtClean="0"/>
              <a:t>Dersi veren öğretim elamanları tarafından Meslek Yüksekokulu Kuruluna farklı bir değerlendirme önerisinin bulunmadığı durumlarda; bir dersin yarıyıl/yıl içi sınavlarının ders başarı notuna etkisi %40, yarıyıl/yılsonu veya bütünleme sınavının etkisi de %60'tır.</a:t>
            </a:r>
            <a:endParaRPr lang="tr-TR" dirty="0"/>
          </a:p>
        </p:txBody>
      </p:sp>
    </p:spTree>
    <p:extLst>
      <p:ext uri="{BB962C8B-B14F-4D97-AF65-F5344CB8AC3E}">
        <p14:creationId xmlns:p14="http://schemas.microsoft.com/office/powerpoint/2010/main" val="3080618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r>
              <a:rPr lang="tr-TR" dirty="0"/>
              <a:t>MEZUNİYET SINAVI</a:t>
            </a:r>
            <a:br>
              <a:rPr lang="tr-TR" dirty="0"/>
            </a:br>
            <a:endParaRPr lang="tr-TR" dirty="0"/>
          </a:p>
        </p:txBody>
      </p:sp>
      <p:sp>
        <p:nvSpPr>
          <p:cNvPr id="3" name="İçerik Yer Tutucusu 2"/>
          <p:cNvSpPr>
            <a:spLocks noGrp="1"/>
          </p:cNvSpPr>
          <p:nvPr>
            <p:ph idx="1"/>
          </p:nvPr>
        </p:nvSpPr>
        <p:spPr/>
        <p:txBody>
          <a:bodyPr/>
          <a:lstStyle/>
          <a:p>
            <a:r>
              <a:rPr lang="tr-TR" dirty="0" smtClean="0"/>
              <a:t> Mezuniyet sınavına girebilmek için ilgili dersin yarıyıl sonu sınavına girebilme şartlarını yerine getirmiş olmak zorunludur. Bu madde hükümlerinde öngörülen mezuniyet sınav hakkı, asgari mezuniyet şartını sağlayabilmeleri halinde aynı yarıyılda bir kez tanınır.</a:t>
            </a:r>
          </a:p>
          <a:p>
            <a:r>
              <a:rPr lang="tr-TR" dirty="0" smtClean="0"/>
              <a:t>Asgari mezuniyet şartını sağlayabilmesi için, staj dışında devam şartını yerine getirdiği en fazla iki dersten; bütünleme sınavlarından sonra veya açılırsa yaz okulu sonu mazeret sınavlarından sonra, mezuniyet sınavlarına girme hakkı verilir. Öğrenciler, aynı seçmeli gruptan devam şartını yerine getirdiği aynı veya farklı derslerin herhangi birinden mezuniyet sınav hakkını kullanabilirler.</a:t>
            </a:r>
            <a:endParaRPr lang="tr-TR" dirty="0"/>
          </a:p>
        </p:txBody>
      </p:sp>
    </p:spTree>
    <p:extLst>
      <p:ext uri="{BB962C8B-B14F-4D97-AF65-F5344CB8AC3E}">
        <p14:creationId xmlns:p14="http://schemas.microsoft.com/office/powerpoint/2010/main" val="4235200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r>
              <a:rPr lang="tr-TR" dirty="0"/>
              <a:t>MAZERET SINAVI</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Derslere devam şartını yerine getiren öğrencilerin mazeretlerinin Meslek Yüksekokulu Yönetim Kurulu tarafından, haklı ve geçerli nedenler yönergesi çerçevesinde kabul edilmesi durumunda, giremedikleri yarıyıl içi sınavlarının mazeret sınavları akademik takvim çerçevesinde yapılır. Ancak, öğrencinin mazeretinin zorunlu nedenlerle uzaması ve gerekçesinin Meslek Yüksekokulu Yönetim Kurulu tarafından kabul edilmesi durumunda mazeret sınavı, Meslek Yüksekokulu Yönetim Kurulunun belirleyeceği tarihte yapılır.</a:t>
            </a:r>
          </a:p>
          <a:p>
            <a:r>
              <a:rPr lang="tr-TR" dirty="0" smtClean="0"/>
              <a:t>Mazeret ile ilgili müracaat, mazeretin başlangıcından itibaren üç iş günü içerisinde Meslek Yüksekokulu Müdürlüklerine mazeretini gösterir belge ile yazılı olarak yapılır</a:t>
            </a:r>
            <a:endParaRPr lang="tr-TR" dirty="0"/>
          </a:p>
        </p:txBody>
      </p:sp>
    </p:spTree>
    <p:extLst>
      <p:ext uri="{BB962C8B-B14F-4D97-AF65-F5344CB8AC3E}">
        <p14:creationId xmlns:p14="http://schemas.microsoft.com/office/powerpoint/2010/main" val="798063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BAŞARI NOTU</a:t>
            </a:r>
            <a:endParaRPr lang="tr-TR" dirty="0"/>
          </a:p>
        </p:txBody>
      </p:sp>
      <p:sp>
        <p:nvSpPr>
          <p:cNvPr id="3" name="İçerik Yer Tutucusu 2"/>
          <p:cNvSpPr>
            <a:spLocks noGrp="1"/>
          </p:cNvSpPr>
          <p:nvPr>
            <p:ph idx="1"/>
          </p:nvPr>
        </p:nvSpPr>
        <p:spPr/>
        <p:txBody>
          <a:bodyPr/>
          <a:lstStyle/>
          <a:p>
            <a:r>
              <a:rPr lang="tr-TR" dirty="0" smtClean="0"/>
              <a:t>Başarı notu, öğrencilerin dönem/yıl içi etkinlikler ile dönem/yılsonu sınavından aldıkları notların öngörülen ağırlıklara göre hesaba katılmasıyla belirlenen ham başarı notunun 4’lük not sistemindeki karşılığını ifade eder. Öğrencilerin başarı notunun hesaplanmasında bağıl veya mutlak değerlendirme sistemi kullanılır. </a:t>
            </a:r>
          </a:p>
          <a:p>
            <a:r>
              <a:rPr lang="tr-TR" dirty="0" smtClean="0"/>
              <a:t>Her iki değerlendirme sisteminde de herhangi bir dersten dönem/yılsonu sınavına girmeyen veya bu sınavda 100 üzerinden en az 50 alamayan öğrenciler başarısız sayılır. Bu sınır Meslek Yüksekokulu Yönetim Kurulunun önerisi ve Senato kararı ile değiştirilebilir. </a:t>
            </a:r>
            <a:endParaRPr lang="tr-TR" dirty="0"/>
          </a:p>
        </p:txBody>
      </p:sp>
    </p:spTree>
    <p:extLst>
      <p:ext uri="{BB962C8B-B14F-4D97-AF65-F5344CB8AC3E}">
        <p14:creationId xmlns:p14="http://schemas.microsoft.com/office/powerpoint/2010/main" val="2884460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232752"/>
          </a:xfrm>
        </p:spPr>
        <p:txBody>
          <a:bodyPr>
            <a:normAutofit fontScale="90000"/>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2766" y="501162"/>
            <a:ext cx="4526468" cy="5675801"/>
          </a:xfrm>
        </p:spPr>
      </p:pic>
    </p:spTree>
    <p:extLst>
      <p:ext uri="{BB962C8B-B14F-4D97-AF65-F5344CB8AC3E}">
        <p14:creationId xmlns:p14="http://schemas.microsoft.com/office/powerpoint/2010/main" val="2604208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r>
              <a:rPr lang="tr-TR" dirty="0"/>
              <a:t>SINAV SONUÇLARINA İTİRAZ</a:t>
            </a:r>
            <a:br>
              <a:rPr lang="tr-TR" dirty="0"/>
            </a:br>
            <a:endParaRPr lang="tr-TR" dirty="0"/>
          </a:p>
        </p:txBody>
      </p:sp>
      <p:sp>
        <p:nvSpPr>
          <p:cNvPr id="3" name="İçerik Yer Tutucusu 2"/>
          <p:cNvSpPr>
            <a:spLocks noGrp="1"/>
          </p:cNvSpPr>
          <p:nvPr>
            <p:ph idx="1"/>
          </p:nvPr>
        </p:nvSpPr>
        <p:spPr/>
        <p:txBody>
          <a:bodyPr/>
          <a:lstStyle/>
          <a:p>
            <a:pPr lvl="0"/>
            <a:r>
              <a:rPr lang="tr-TR" dirty="0" smtClean="0"/>
              <a:t>Sınav notlarına itiraz, notların ilanını takip eden üç iş günü içinde yapılır. Başvurular, öğrencinin bağlı olduğu ilgili Öğretim elamanınca yedi gün içinde karara bağlanır. İtiraz sonucu notlarda değişiklik olması veya öğretim elemanı tarafından yapılacak not düzeltme işlemlerinde, değişiklik veya düzeltmelere ilişkin belgeler eklenir. Harfli notların kesinleşmesinden sonraki düzeltme işlemleri, Yönetim Kurulunun onayı ile gerçekleştirilir</a:t>
            </a:r>
            <a:endParaRPr lang="tr-TR" dirty="0"/>
          </a:p>
        </p:txBody>
      </p:sp>
    </p:spTree>
    <p:extLst>
      <p:ext uri="{BB962C8B-B14F-4D97-AF65-F5344CB8AC3E}">
        <p14:creationId xmlns:p14="http://schemas.microsoft.com/office/powerpoint/2010/main" val="3290969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KOPYA ve CEZALARI</a:t>
            </a:r>
            <a:endParaRPr lang="tr-TR" dirty="0"/>
          </a:p>
        </p:txBody>
      </p:sp>
      <p:sp>
        <p:nvSpPr>
          <p:cNvPr id="3" name="İçerik Yer Tutucusu 2"/>
          <p:cNvSpPr>
            <a:spLocks noGrp="1"/>
          </p:cNvSpPr>
          <p:nvPr>
            <p:ph idx="1"/>
          </p:nvPr>
        </p:nvSpPr>
        <p:spPr/>
        <p:txBody>
          <a:bodyPr/>
          <a:lstStyle/>
          <a:p>
            <a:pPr algn="just"/>
            <a:r>
              <a:rPr lang="tr-TR" dirty="0" smtClean="0"/>
              <a:t>Sınavlarda kopyaya teşebbüs etmek</a:t>
            </a:r>
            <a:r>
              <a:rPr lang="tr-TR" i="1" dirty="0" smtClean="0"/>
              <a:t>:</a:t>
            </a:r>
            <a:r>
              <a:rPr lang="tr-TR" b="1" dirty="0" smtClean="0"/>
              <a:t> Kınama</a:t>
            </a:r>
          </a:p>
          <a:p>
            <a:pPr algn="just"/>
            <a:r>
              <a:rPr lang="tr-TR" dirty="0" smtClean="0"/>
              <a:t>Sınavlarda kopya çekmek veya çektirmek</a:t>
            </a:r>
            <a:r>
              <a:rPr lang="tr-TR" i="1" dirty="0" smtClean="0"/>
              <a:t>: </a:t>
            </a:r>
            <a:r>
              <a:rPr lang="tr-TR" b="1" dirty="0" smtClean="0"/>
              <a:t>Yükseköğretim kurumundan bir yarıyıl için uzaklaştırma cezası</a:t>
            </a:r>
          </a:p>
          <a:p>
            <a:pPr algn="just"/>
            <a:r>
              <a:rPr lang="tr-TR" dirty="0" smtClean="0"/>
              <a:t>Sınavlarda tehditle kopya çekmek, kopya çeken öğrencilerin sınav salonundan çıkarılmasına engel olmak, kendi yerine başkasını sınava sokmak veya başkasının yerine sınava girmek: </a:t>
            </a:r>
            <a:r>
              <a:rPr lang="tr-TR" b="1" dirty="0" smtClean="0"/>
              <a:t>Yükseköğretim kurumundan iki yarıyıl için uzaklaştırma cezası</a:t>
            </a:r>
          </a:p>
          <a:p>
            <a:pPr marL="0" indent="0">
              <a:buNone/>
            </a:pPr>
            <a:r>
              <a:rPr lang="tr-TR" dirty="0" smtClean="0"/>
              <a:t>Yükseköğretim Kurumları Öğrenci Disiplin Yönetmeliği </a:t>
            </a:r>
            <a:r>
              <a:rPr lang="tr-TR" b="1" u="sng" dirty="0" smtClean="0"/>
              <a:t>https://www.mevzuat.gov.tr/mevzuat?MevzuatNo=16532&amp;MevzuatTur=7&amp;MevzuatTertip=5</a:t>
            </a:r>
            <a:endParaRPr lang="tr-TR" b="1" u="sng" dirty="0"/>
          </a:p>
        </p:txBody>
      </p:sp>
    </p:spTree>
    <p:extLst>
      <p:ext uri="{BB962C8B-B14F-4D97-AF65-F5344CB8AC3E}">
        <p14:creationId xmlns:p14="http://schemas.microsoft.com/office/powerpoint/2010/main" val="535273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62902"/>
            <a:ext cx="10515600" cy="1325563"/>
          </a:xfrm>
        </p:spPr>
        <p:txBody>
          <a:bodyPr/>
          <a:lstStyle/>
          <a:p>
            <a:pPr lvl="0"/>
            <a:r>
              <a:rPr lang="tr-TR" dirty="0"/>
              <a:t>DERS DEVAM ZORUNLULUĞU</a:t>
            </a:r>
            <a:br>
              <a:rPr lang="tr-TR" dirty="0"/>
            </a:br>
            <a:endParaRPr lang="tr-TR" dirty="0"/>
          </a:p>
        </p:txBody>
      </p:sp>
      <p:sp>
        <p:nvSpPr>
          <p:cNvPr id="3" name="İçerik Yer Tutucusu 2"/>
          <p:cNvSpPr>
            <a:spLocks noGrp="1"/>
          </p:cNvSpPr>
          <p:nvPr>
            <p:ph idx="1"/>
          </p:nvPr>
        </p:nvSpPr>
        <p:spPr>
          <a:xfrm>
            <a:off x="838200" y="1488465"/>
            <a:ext cx="10515600" cy="4351338"/>
          </a:xfrm>
        </p:spPr>
        <p:txBody>
          <a:bodyPr>
            <a:normAutofit/>
          </a:bodyPr>
          <a:lstStyle/>
          <a:p>
            <a:r>
              <a:rPr lang="tr-TR" dirty="0" smtClean="0"/>
              <a:t>Öğrencilerin, ilk defa alınan veya devamsızlıktan dolayı başarısız olunup tekrar edilen teorik derslerin %70'ine, uygulamalar, klinik çalışmalar, laboratuvar ve benzeri çalışmaların %80'ine devam etmiş olması gerekir. Öğrencilerin devam durumları, derse giren öğretim elemanı tarafından izlenir. Devamsızlıkları sebebiyle sınava girme hakkı kazanamayan öğrencilerin listesi, yarıyıl/yılsonu sınavından önce dersin öğretim elemanının onayıyla ilan edilir ve öğretim elamanınca iki yıl saklanır</a:t>
            </a:r>
          </a:p>
          <a:p>
            <a:r>
              <a:rPr lang="tr-TR" dirty="0" smtClean="0"/>
              <a:t>Üniversite tarafından görevlendirilme ve izin durumları, Yönetim Kurulu tarafından haklı ve geçerli nedenler çerçevesinde değerlendirilir ve izin verilen öğrenciler, görevli oldukları sürece izinli sayılır. Öğrenciye, anne, baba, kardeş, eş ve çocuklarının vefatında Yönetim Kurulu kararıyla 7 gün izin verilir. Bunun dışındaki tüm mazeretler ve raporlu olunan süreler devamsızlıktan sayılır.</a:t>
            </a:r>
            <a:endParaRPr lang="tr-TR" dirty="0"/>
          </a:p>
        </p:txBody>
      </p:sp>
    </p:spTree>
    <p:extLst>
      <p:ext uri="{BB962C8B-B14F-4D97-AF65-F5344CB8AC3E}">
        <p14:creationId xmlns:p14="http://schemas.microsoft.com/office/powerpoint/2010/main" val="2803488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49668" y="114300"/>
            <a:ext cx="9451731" cy="5509200"/>
          </a:xfrm>
          <a:prstGeom prst="rect">
            <a:avLst/>
          </a:prstGeom>
        </p:spPr>
        <p:txBody>
          <a:bodyPr wrap="square">
            <a:spAutoFit/>
          </a:bodyPr>
          <a:lstStyle/>
          <a:p>
            <a:r>
              <a:rPr lang="tr-TR" sz="4400" b="1" u="sng" dirty="0" smtClean="0"/>
              <a:t>Üniversite Tanıtımı </a:t>
            </a:r>
          </a:p>
          <a:p>
            <a:r>
              <a:rPr lang="tr-TR" sz="4400" dirty="0"/>
              <a:t>7141 sayılı Yükseköğretim Kanunu ile Bazı Kanun ve Kanun Hükmünde Kararnamelerde Değişiklik Yapılmasına Dair Kanun ile kurulmuştur. Kütahya Sağlık Bilimleri Üniversitesi bünyesinde 4 Fakülte, 1 Enstitü, 4 Meslek Yüksek Okulu bulunmaktadır.</a:t>
            </a:r>
          </a:p>
        </p:txBody>
      </p:sp>
    </p:spTree>
    <p:extLst>
      <p:ext uri="{BB962C8B-B14F-4D97-AF65-F5344CB8AC3E}">
        <p14:creationId xmlns:p14="http://schemas.microsoft.com/office/powerpoint/2010/main" val="966387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Uzaktan Eğitim</a:t>
            </a:r>
            <a:endParaRPr lang="tr-TR" dirty="0"/>
          </a:p>
        </p:txBody>
      </p:sp>
      <p:sp>
        <p:nvSpPr>
          <p:cNvPr id="3" name="İçerik Yer Tutucusu 2"/>
          <p:cNvSpPr>
            <a:spLocks noGrp="1"/>
          </p:cNvSpPr>
          <p:nvPr>
            <p:ph idx="1"/>
          </p:nvPr>
        </p:nvSpPr>
        <p:spPr>
          <a:xfrm>
            <a:off x="838200" y="1825625"/>
            <a:ext cx="10758854" cy="4351338"/>
          </a:xfrm>
        </p:spPr>
        <p:txBody>
          <a:bodyPr/>
          <a:lstStyle/>
          <a:p>
            <a:pPr lvl="0"/>
            <a:r>
              <a:rPr lang="tr-TR" dirty="0"/>
              <a:t>Pandemi nedeniyle </a:t>
            </a:r>
            <a:r>
              <a:rPr lang="tr-TR" dirty="0" smtClean="0"/>
              <a:t>YÖK’ün kararı doğrultusunda </a:t>
            </a:r>
            <a:r>
              <a:rPr lang="tr-TR" dirty="0"/>
              <a:t>2019-2020 Akademik Yılı Bahar Döneminde </a:t>
            </a:r>
            <a:r>
              <a:rPr lang="tr-TR" dirty="0" smtClean="0"/>
              <a:t>Üniversitemiz Bilgi İşlem Daire  Başkanlığınca kendi imkânlarıyla hazırlanan, zamandan </a:t>
            </a:r>
            <a:r>
              <a:rPr lang="tr-TR" dirty="0"/>
              <a:t>ve mekandan tamamen bağımsız bir şekilde öğrencinin ve öğretim üyesinin kampüse gelme zorunluluğu olmaksızın mevcut var olan bilgisayar teknolojileri vasıtası ile tamamen sanal ortamda canlı, görüntülü, sesli olarak derslerin işlendiği </a:t>
            </a:r>
            <a:r>
              <a:rPr lang="tr-TR" b="1" dirty="0"/>
              <a:t>uzaktan eğitim sistemi </a:t>
            </a:r>
            <a:r>
              <a:rPr lang="tr-TR" dirty="0"/>
              <a:t>entegrasyon işlemi tamamlanmıştır.</a:t>
            </a:r>
            <a:r>
              <a:rPr lang="tr-TR" dirty="0" smtClean="0"/>
              <a:t> </a:t>
            </a:r>
            <a:r>
              <a:rPr lang="tr-TR" dirty="0" smtClean="0">
                <a:hlinkClick r:id="rId2"/>
              </a:rPr>
              <a:t>https://oys.ksbu.edu.tr/Account/Login?ReturnUrl=https%3A%2F%2Foys.ksbu.edu.tr%2F</a:t>
            </a:r>
            <a:r>
              <a:rPr lang="tr-TR" dirty="0" smtClean="0"/>
              <a:t> Uzaktan </a:t>
            </a:r>
            <a:r>
              <a:rPr lang="tr-TR" dirty="0"/>
              <a:t>Eğitim Canlı Ders şekliyle başarılı bir şekilde yapılmıştır</a:t>
            </a:r>
            <a:r>
              <a:rPr lang="tr-TR" dirty="0" smtClean="0"/>
              <a:t>. </a:t>
            </a:r>
            <a:endParaRPr lang="tr-TR" dirty="0"/>
          </a:p>
          <a:p>
            <a:endParaRPr lang="tr-TR" dirty="0"/>
          </a:p>
        </p:txBody>
      </p:sp>
    </p:spTree>
    <p:extLst>
      <p:ext uri="{BB962C8B-B14F-4D97-AF65-F5344CB8AC3E}">
        <p14:creationId xmlns:p14="http://schemas.microsoft.com/office/powerpoint/2010/main" val="3588984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04546"/>
            <a:ext cx="10515600" cy="5020407"/>
          </a:xfrm>
        </p:spPr>
      </p:pic>
    </p:spTree>
    <p:extLst>
      <p:ext uri="{BB962C8B-B14F-4D97-AF65-F5344CB8AC3E}">
        <p14:creationId xmlns:p14="http://schemas.microsoft.com/office/powerpoint/2010/main" val="3730985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r>
              <a:rPr lang="tr-TR" dirty="0"/>
              <a:t>ZORUNLU STAJ DURUMU</a:t>
            </a:r>
            <a:br>
              <a:rPr lang="tr-TR" dirty="0"/>
            </a:br>
            <a:endParaRPr lang="tr-TR" dirty="0"/>
          </a:p>
        </p:txBody>
      </p:sp>
      <p:sp>
        <p:nvSpPr>
          <p:cNvPr id="3" name="İçerik Yer Tutucusu 2"/>
          <p:cNvSpPr>
            <a:spLocks noGrp="1"/>
          </p:cNvSpPr>
          <p:nvPr>
            <p:ph idx="1"/>
          </p:nvPr>
        </p:nvSpPr>
        <p:spPr/>
        <p:txBody>
          <a:bodyPr/>
          <a:lstStyle/>
          <a:p>
            <a:pPr lvl="0"/>
            <a:r>
              <a:rPr lang="tr-TR" dirty="0" smtClean="0"/>
              <a:t>Meslek </a:t>
            </a:r>
            <a:r>
              <a:rPr lang="tr-TR" dirty="0"/>
              <a:t>Yüksekokulumuzda öğrencilerimizin mezun olabilmesi için, Staj Yönergemize göre 30 iş günü staj yapma zorunlulukları vardır. Staj başvuruları  </a:t>
            </a:r>
            <a:r>
              <a:rPr lang="tr-TR" dirty="0" smtClean="0"/>
              <a:t>1. </a:t>
            </a:r>
            <a:r>
              <a:rPr lang="tr-TR" dirty="0"/>
              <a:t>sınıf Bahar döneminden itibaren başvurular alınarak, yaz döneminde yapılmaktadır</a:t>
            </a:r>
          </a:p>
          <a:p>
            <a:endParaRPr lang="tr-TR" dirty="0"/>
          </a:p>
        </p:txBody>
      </p:sp>
    </p:spTree>
    <p:extLst>
      <p:ext uri="{BB962C8B-B14F-4D97-AF65-F5344CB8AC3E}">
        <p14:creationId xmlns:p14="http://schemas.microsoft.com/office/powerpoint/2010/main" val="968377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r>
              <a:rPr lang="tr-TR" dirty="0" smtClean="0"/>
              <a:t>Başarılı/Başarısız öğrenciler</a:t>
            </a:r>
            <a:r>
              <a:rPr lang="tr-TR" dirty="0"/>
              <a:t/>
            </a:r>
            <a:br>
              <a:rPr lang="tr-TR" dirty="0"/>
            </a:br>
            <a:endParaRPr lang="tr-TR" dirty="0"/>
          </a:p>
        </p:txBody>
      </p:sp>
      <p:sp>
        <p:nvSpPr>
          <p:cNvPr id="3" name="İçerik Yer Tutucusu 2"/>
          <p:cNvSpPr>
            <a:spLocks noGrp="1"/>
          </p:cNvSpPr>
          <p:nvPr>
            <p:ph idx="1"/>
          </p:nvPr>
        </p:nvSpPr>
        <p:spPr>
          <a:xfrm>
            <a:off x="838200" y="1825625"/>
            <a:ext cx="10515600" cy="3819037"/>
          </a:xfrm>
        </p:spPr>
        <p:txBody>
          <a:bodyPr/>
          <a:lstStyle/>
          <a:p>
            <a:r>
              <a:rPr lang="tr-TR" dirty="0" smtClean="0"/>
              <a:t>Normal eğitim-öğretim süresi içinde öğrenim gören, bulunduğu yarıyılda başarısız notu bulunmayan, en az 15 AKTS kredisi derse kayıt yaptırmış ve herhangi bir disiplin cezası almamış öğrencilerden </a:t>
            </a:r>
            <a:r>
              <a:rPr lang="tr-TR" dirty="0" err="1" smtClean="0"/>
              <a:t>AGNO’su</a:t>
            </a:r>
            <a:r>
              <a:rPr lang="tr-TR" dirty="0" smtClean="0"/>
              <a:t> en az 2,00 olan </a:t>
            </a:r>
            <a:r>
              <a:rPr lang="tr-TR" dirty="0" err="1" smtClean="0"/>
              <a:t>önlisans</a:t>
            </a:r>
            <a:r>
              <a:rPr lang="tr-TR" dirty="0" smtClean="0"/>
              <a:t> programına kayıtlı öğrenciler başarılı olarak tanımlanır. </a:t>
            </a:r>
          </a:p>
          <a:p>
            <a:r>
              <a:rPr lang="tr-TR" dirty="0" err="1" smtClean="0"/>
              <a:t>AGNO’su</a:t>
            </a:r>
            <a:r>
              <a:rPr lang="tr-TR" dirty="0" smtClean="0"/>
              <a:t> 2,00’ın altında olan öğrenci başarısız öğrenci olarak tanımlanır. </a:t>
            </a:r>
            <a:endParaRPr lang="tr-TR" dirty="0"/>
          </a:p>
        </p:txBody>
      </p:sp>
    </p:spTree>
    <p:extLst>
      <p:ext uri="{BB962C8B-B14F-4D97-AF65-F5344CB8AC3E}">
        <p14:creationId xmlns:p14="http://schemas.microsoft.com/office/powerpoint/2010/main" val="2893299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Sınıf Belirleme</a:t>
            </a:r>
            <a:endParaRPr lang="tr-TR" dirty="0"/>
          </a:p>
        </p:txBody>
      </p:sp>
      <p:sp>
        <p:nvSpPr>
          <p:cNvPr id="3" name="İçerik Yer Tutucusu 2"/>
          <p:cNvSpPr>
            <a:spLocks noGrp="1"/>
          </p:cNvSpPr>
          <p:nvPr>
            <p:ph idx="1"/>
          </p:nvPr>
        </p:nvSpPr>
        <p:spPr/>
        <p:txBody>
          <a:bodyPr/>
          <a:lstStyle/>
          <a:p>
            <a:r>
              <a:rPr lang="tr-TR" dirty="0" smtClean="0"/>
              <a:t>Üniversiteye ilk kez kayıt yaptıran Meslek Yüksekokulu öğrencilerinin mevcut sınıfı, kayıtlı oldukları programa intibakları söz konusu değilse 1. sınıftır. </a:t>
            </a:r>
          </a:p>
          <a:p>
            <a:r>
              <a:rPr lang="tr-TR" dirty="0" smtClean="0"/>
              <a:t>Öğrencilerin sınıfı, güz ve bahar yarıyılları başlangıcında belirlenir. </a:t>
            </a:r>
          </a:p>
          <a:p>
            <a:r>
              <a:rPr lang="tr-TR" dirty="0" smtClean="0"/>
              <a:t>Meslek Yüksekokulu programlarında 40 </a:t>
            </a:r>
            <a:r>
              <a:rPr lang="tr-TR" dirty="0" err="1" smtClean="0"/>
              <a:t>AKTS’lik</a:t>
            </a:r>
            <a:r>
              <a:rPr lang="tr-TR" dirty="0" smtClean="0"/>
              <a:t> dersten başarılı not veya muafiyet almış öğrenci 2. Sınıf öğrencisidir. </a:t>
            </a:r>
            <a:endParaRPr lang="tr-TR" dirty="0"/>
          </a:p>
        </p:txBody>
      </p:sp>
    </p:spTree>
    <p:extLst>
      <p:ext uri="{BB962C8B-B14F-4D97-AF65-F5344CB8AC3E}">
        <p14:creationId xmlns:p14="http://schemas.microsoft.com/office/powerpoint/2010/main" val="3568733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r>
              <a:rPr lang="tr-TR" dirty="0"/>
              <a:t>MEZUNİYET</a:t>
            </a:r>
            <a:br>
              <a:rPr lang="tr-TR" dirty="0"/>
            </a:br>
            <a:endParaRPr lang="tr-TR" dirty="0"/>
          </a:p>
        </p:txBody>
      </p:sp>
      <p:sp>
        <p:nvSpPr>
          <p:cNvPr id="3" name="İçerik Yer Tutucusu 2"/>
          <p:cNvSpPr>
            <a:spLocks noGrp="1"/>
          </p:cNvSpPr>
          <p:nvPr>
            <p:ph idx="1"/>
          </p:nvPr>
        </p:nvSpPr>
        <p:spPr/>
        <p:txBody>
          <a:bodyPr/>
          <a:lstStyle/>
          <a:p>
            <a:r>
              <a:rPr lang="tr-TR" dirty="0" err="1"/>
              <a:t>Önlisans</a:t>
            </a:r>
            <a:r>
              <a:rPr lang="tr-TR" dirty="0"/>
              <a:t> öğrenimini tamamlamış ve mezuniyeti için, kayıtlı olduğu program müfredatında tanımlanan derslerden geçer not almak, programı tamamlamak için programlarda 120 AKTS almış olmak, öğrenciler için başarı baraj notu en az 2,00 akademik ortalamaya sahip olmak, müfredatta tanımlı staj ve benzeri ders dışı etkinlikleri başarı ile tamamlamak, varsa diğer mezuniyet koşullarını yerine getirmek, üniversite ile ilişiği kesilmemiş olma şartlarını sağlayan öğrenci mezun sayılır</a:t>
            </a:r>
            <a:r>
              <a:rPr lang="tr-TR" dirty="0" smtClean="0"/>
              <a:t>.</a:t>
            </a:r>
          </a:p>
          <a:p>
            <a:r>
              <a:rPr lang="tr-TR" dirty="0"/>
              <a:t>Diploma ve geçici mezuniyet belgeleri öğrencinin kendisine veya noter onaylı vekiline verilir</a:t>
            </a:r>
          </a:p>
        </p:txBody>
      </p:sp>
    </p:spTree>
    <p:extLst>
      <p:ext uri="{BB962C8B-B14F-4D97-AF65-F5344CB8AC3E}">
        <p14:creationId xmlns:p14="http://schemas.microsoft.com/office/powerpoint/2010/main" val="3837492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Kayıt dondurma (Akademik izin)</a:t>
            </a:r>
          </a:p>
        </p:txBody>
      </p:sp>
      <p:sp>
        <p:nvSpPr>
          <p:cNvPr id="3" name="İçerik Yer Tutucusu 2"/>
          <p:cNvSpPr>
            <a:spLocks noGrp="1"/>
          </p:cNvSpPr>
          <p:nvPr>
            <p:ph idx="1"/>
          </p:nvPr>
        </p:nvSpPr>
        <p:spPr/>
        <p:txBody>
          <a:bodyPr/>
          <a:lstStyle/>
          <a:p>
            <a:r>
              <a:rPr lang="tr-TR" dirty="0"/>
              <a:t>Öğrencinin akademik izin talebi, gerekçeli bir dilekçe ve belgeleriyle birlikte, Müdürlüğe yapılır. Akademik izin talepleri, Senatoca kabul edilen haklı ve geçerli nedenler çerçevesinde yönetim kurulu tarafından değerlendirilir ve alınan karar, Öğrenci İşleri Daire Başkanlığına ve ilgili öğrenciye yazılı olarak bildirilir. </a:t>
            </a:r>
            <a:endParaRPr lang="tr-TR" dirty="0" smtClean="0"/>
          </a:p>
          <a:p>
            <a:r>
              <a:rPr lang="tr-TR" dirty="0"/>
              <a:t>Akademik izin isteklerinin, en geç ilgili yarıyılın ilk dört haftası içinde yapılması gerekir. Ani hastalık ve beklenmedik haller dışında bu süreler bittikten sonra yapılacak müracaatlar işleme konulmaz. </a:t>
            </a:r>
            <a:endParaRPr lang="tr-TR" dirty="0" smtClean="0"/>
          </a:p>
          <a:p>
            <a:r>
              <a:rPr lang="tr-TR" dirty="0"/>
              <a:t>Akademik izinli olduğu yıllar veya yarıyıllar öğrencinin azami süresinden sayılmaz</a:t>
            </a:r>
          </a:p>
        </p:txBody>
      </p:sp>
    </p:spTree>
    <p:extLst>
      <p:ext uri="{BB962C8B-B14F-4D97-AF65-F5344CB8AC3E}">
        <p14:creationId xmlns:p14="http://schemas.microsoft.com/office/powerpoint/2010/main" val="2025762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DANIŞMANLIK HİZMETLERİ</a:t>
            </a:r>
          </a:p>
        </p:txBody>
      </p:sp>
      <p:sp>
        <p:nvSpPr>
          <p:cNvPr id="3" name="İçerik Yer Tutucusu 2"/>
          <p:cNvSpPr>
            <a:spLocks noGrp="1"/>
          </p:cNvSpPr>
          <p:nvPr>
            <p:ph idx="1"/>
          </p:nvPr>
        </p:nvSpPr>
        <p:spPr>
          <a:xfrm>
            <a:off x="2132012" y="1465384"/>
            <a:ext cx="8915400" cy="5102470"/>
          </a:xfrm>
        </p:spPr>
        <p:txBody>
          <a:bodyPr/>
          <a:lstStyle/>
          <a:p>
            <a:r>
              <a:rPr lang="tr-TR" dirty="0"/>
              <a:t>Öğrencilerin eğitim-öğretimle ilgili sorunlarının çözümüne yardımcı olmak ve öğrencileri yönlendirmek üzere, öğretim yılı başlamadan önce bölüm başkanlıklarının önerisi ve yönetim kurulunun kararıyla öğretim elemanları arasından akademik danışmanlar görevlendirilir</a:t>
            </a:r>
            <a:r>
              <a:rPr lang="tr-TR" dirty="0" smtClean="0"/>
              <a:t>.</a:t>
            </a:r>
          </a:p>
          <a:p>
            <a:r>
              <a:rPr lang="tr-TR" dirty="0"/>
              <a:t>Öğrencinin, eğitim-öğretim ile ilgili sorunlarının çözümüne katkıda bulunur. Bu amaçla Her yarıyıl başında öğrenciye derse kayıt, ders seçme ve ders ekleme/bırakma (silme) işlemlerinde yardımcı olur; kayıt yenileme, ders ekle-sil ve ders seçme işlemlerinin mevzuata (Yönetmeliklere, Yönergelere ve Kurul Kararlarına) uygunluğunu kontrol eder ve onay verir. Seçmeli derslerin konuları hakkında öğrenciyi aydınlatır ve ders seçiminde yardımcı olur. </a:t>
            </a:r>
            <a:endParaRPr lang="tr-TR" dirty="0" smtClean="0"/>
          </a:p>
          <a:p>
            <a:r>
              <a:rPr lang="tr-TR" dirty="0"/>
              <a:t>Öğrenciyi Üniversite hayatına uyum, mesleki gelişim ve kariyer konularında bilgilendirmek ve yönlendirmek</a:t>
            </a:r>
            <a:r>
              <a:rPr lang="tr-TR" dirty="0" smtClean="0"/>
              <a:t>.</a:t>
            </a:r>
          </a:p>
          <a:p>
            <a:r>
              <a:rPr lang="tr-TR" dirty="0"/>
              <a:t>Danışmanı olduğu öğrencilerin staj durumlarını ve evraklarını takip etmek. Staj yapacağı işyeri belli olan öğrencilerin Meslek Yüksekokul Müdürlüğü tarafından sigorta girişlerinin yapılmasını sağlar.</a:t>
            </a:r>
          </a:p>
        </p:txBody>
      </p:sp>
    </p:spTree>
    <p:extLst>
      <p:ext uri="{BB962C8B-B14F-4D97-AF65-F5344CB8AC3E}">
        <p14:creationId xmlns:p14="http://schemas.microsoft.com/office/powerpoint/2010/main" val="2625841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SORUNLARIMIZI NASIL ÇÖZECEĞİZ??</a:t>
            </a:r>
          </a:p>
        </p:txBody>
      </p:sp>
      <p:sp>
        <p:nvSpPr>
          <p:cNvPr id="3" name="İçerik Yer Tutucusu 2"/>
          <p:cNvSpPr>
            <a:spLocks noGrp="1"/>
          </p:cNvSpPr>
          <p:nvPr>
            <p:ph idx="1"/>
          </p:nvPr>
        </p:nvSpPr>
        <p:spPr/>
        <p:txBody>
          <a:bodyPr/>
          <a:lstStyle/>
          <a:p>
            <a:r>
              <a:rPr lang="tr-TR" dirty="0"/>
              <a:t>İlgili dersin hocası</a:t>
            </a:r>
          </a:p>
          <a:p>
            <a:r>
              <a:rPr lang="tr-TR" dirty="0"/>
              <a:t>Öğrenci danışmanları</a:t>
            </a:r>
          </a:p>
          <a:p>
            <a:r>
              <a:rPr lang="tr-TR" dirty="0"/>
              <a:t>Bölüm Başkanları</a:t>
            </a:r>
          </a:p>
          <a:p>
            <a:r>
              <a:rPr lang="tr-TR" dirty="0"/>
              <a:t>İlgili Müdür Yardımcısı</a:t>
            </a:r>
          </a:p>
          <a:p>
            <a:r>
              <a:rPr lang="tr-TR" dirty="0"/>
              <a:t>Okul Müdürü</a:t>
            </a:r>
          </a:p>
          <a:p>
            <a:pPr marL="0" indent="0">
              <a:buNone/>
            </a:pPr>
            <a:endParaRPr lang="tr-TR" dirty="0"/>
          </a:p>
        </p:txBody>
      </p:sp>
    </p:spTree>
    <p:extLst>
      <p:ext uri="{BB962C8B-B14F-4D97-AF65-F5344CB8AC3E}">
        <p14:creationId xmlns:p14="http://schemas.microsoft.com/office/powerpoint/2010/main" val="3663071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3325091"/>
            <a:ext cx="8911687" cy="1413163"/>
          </a:xfrm>
        </p:spPr>
        <p:txBody>
          <a:bodyPr/>
          <a:lstStyle/>
          <a:p>
            <a:r>
              <a:rPr lang="tr-TR" sz="6600" dirty="0" smtClean="0"/>
              <a:t>TEŞEKKÜR EDERİZ</a:t>
            </a:r>
            <a:r>
              <a:rPr lang="tr-TR" dirty="0" smtClean="0"/>
              <a:t>.</a:t>
            </a:r>
            <a:endParaRPr lang="tr-TR" dirty="0"/>
          </a:p>
        </p:txBody>
      </p:sp>
    </p:spTree>
    <p:extLst>
      <p:ext uri="{BB962C8B-B14F-4D97-AF65-F5344CB8AC3E}">
        <p14:creationId xmlns:p14="http://schemas.microsoft.com/office/powerpoint/2010/main" val="21849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03386" y="870411"/>
            <a:ext cx="10955214" cy="1892826"/>
          </a:xfrm>
          <a:prstGeom prst="rect">
            <a:avLst/>
          </a:prstGeom>
        </p:spPr>
        <p:txBody>
          <a:bodyPr wrap="square">
            <a:spAutoFit/>
          </a:bodyPr>
          <a:lstStyle/>
          <a:p>
            <a:r>
              <a:rPr lang="tr-TR" b="1" u="sng" dirty="0">
                <a:solidFill>
                  <a:srgbClr val="002060"/>
                </a:solidFill>
              </a:rPr>
              <a:t>Akademik </a:t>
            </a:r>
            <a:r>
              <a:rPr lang="tr-TR" b="1" u="sng" dirty="0" smtClean="0">
                <a:solidFill>
                  <a:srgbClr val="002060"/>
                </a:solidFill>
              </a:rPr>
              <a:t>Birimlerimiz</a:t>
            </a:r>
          </a:p>
          <a:p>
            <a:pPr>
              <a:lnSpc>
                <a:spcPct val="150000"/>
              </a:lnSpc>
            </a:pPr>
            <a:r>
              <a:rPr lang="tr-TR" b="1" dirty="0">
                <a:solidFill>
                  <a:srgbClr val="C00000"/>
                </a:solidFill>
              </a:rPr>
              <a:t>4 Fakülte</a:t>
            </a:r>
          </a:p>
          <a:p>
            <a:pPr>
              <a:lnSpc>
                <a:spcPct val="150000"/>
              </a:lnSpc>
            </a:pPr>
            <a:r>
              <a:rPr lang="tr-TR" b="1" dirty="0">
                <a:solidFill>
                  <a:srgbClr val="C00000"/>
                </a:solidFill>
              </a:rPr>
              <a:t>1 Enstitü</a:t>
            </a:r>
          </a:p>
          <a:p>
            <a:pPr>
              <a:lnSpc>
                <a:spcPct val="150000"/>
              </a:lnSpc>
            </a:pPr>
            <a:r>
              <a:rPr lang="tr-TR" b="1" dirty="0">
                <a:solidFill>
                  <a:srgbClr val="C00000"/>
                </a:solidFill>
              </a:rPr>
              <a:t>4 Meslek Yüksekokulu</a:t>
            </a:r>
          </a:p>
          <a:p>
            <a:endParaRPr lang="tr-TR" dirty="0"/>
          </a:p>
        </p:txBody>
      </p:sp>
    </p:spTree>
    <p:extLst>
      <p:ext uri="{BB962C8B-B14F-4D97-AF65-F5344CB8AC3E}">
        <p14:creationId xmlns:p14="http://schemas.microsoft.com/office/powerpoint/2010/main" val="739250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38655" y="758288"/>
            <a:ext cx="9513276" cy="3139321"/>
          </a:xfrm>
          <a:prstGeom prst="rect">
            <a:avLst/>
          </a:prstGeom>
        </p:spPr>
        <p:txBody>
          <a:bodyPr wrap="square">
            <a:spAutoFit/>
          </a:bodyPr>
          <a:lstStyle/>
          <a:p>
            <a:r>
              <a:rPr lang="tr-TR" b="1" u="sng" dirty="0">
                <a:solidFill>
                  <a:srgbClr val="002060"/>
                </a:solidFill>
              </a:rPr>
              <a:t>Üniversitemiz Öğrencilerine Sunulan Sosyal ve Ekonomik </a:t>
            </a:r>
            <a:r>
              <a:rPr lang="tr-TR" b="1" u="sng" dirty="0" smtClean="0">
                <a:solidFill>
                  <a:srgbClr val="002060"/>
                </a:solidFill>
              </a:rPr>
              <a:t>İmkanlar</a:t>
            </a:r>
          </a:p>
          <a:p>
            <a:r>
              <a:rPr lang="tr-TR" b="1" dirty="0">
                <a:solidFill>
                  <a:srgbClr val="C00000"/>
                </a:solidFill>
              </a:rPr>
              <a:t>Öğrencilere Kısmi Zamanlı Olarak Çalışabilme İmkanı</a:t>
            </a:r>
          </a:p>
          <a:p>
            <a:r>
              <a:rPr lang="tr-TR" b="1" dirty="0">
                <a:solidFill>
                  <a:srgbClr val="C00000"/>
                </a:solidFill>
              </a:rPr>
              <a:t>Beslenme Hizmetleri</a:t>
            </a:r>
          </a:p>
          <a:p>
            <a:r>
              <a:rPr lang="tr-TR" b="1" dirty="0">
                <a:solidFill>
                  <a:srgbClr val="C00000"/>
                </a:solidFill>
              </a:rPr>
              <a:t>Öğrencilere Yemek Bursu Sağlanması</a:t>
            </a:r>
          </a:p>
          <a:p>
            <a:r>
              <a:rPr lang="tr-TR" b="1" dirty="0">
                <a:solidFill>
                  <a:srgbClr val="C00000"/>
                </a:solidFill>
              </a:rPr>
              <a:t>Öğrenci Kulüplerine Destek</a:t>
            </a:r>
          </a:p>
          <a:p>
            <a:r>
              <a:rPr lang="tr-TR" b="1" dirty="0">
                <a:solidFill>
                  <a:srgbClr val="C00000"/>
                </a:solidFill>
              </a:rPr>
              <a:t>Sportif Faaliyetler</a:t>
            </a:r>
          </a:p>
          <a:p>
            <a:r>
              <a:rPr lang="tr-TR" b="1" dirty="0">
                <a:solidFill>
                  <a:srgbClr val="C00000"/>
                </a:solidFill>
              </a:rPr>
              <a:t>Kurslar</a:t>
            </a:r>
          </a:p>
          <a:p>
            <a:r>
              <a:rPr lang="tr-TR" b="1" dirty="0">
                <a:solidFill>
                  <a:srgbClr val="C00000"/>
                </a:solidFill>
              </a:rPr>
              <a:t>Eğitici Seminerler</a:t>
            </a:r>
          </a:p>
          <a:p>
            <a:r>
              <a:rPr lang="tr-TR" b="1" dirty="0">
                <a:solidFill>
                  <a:srgbClr val="C00000"/>
                </a:solidFill>
              </a:rPr>
              <a:t>Kültürel Geziler</a:t>
            </a:r>
          </a:p>
          <a:p>
            <a:r>
              <a:rPr lang="tr-TR" b="1" dirty="0">
                <a:solidFill>
                  <a:srgbClr val="C00000"/>
                </a:solidFill>
              </a:rPr>
              <a:t>Öğrencilerimize Üniversite Eğitimi Boyunca Kamu ve Özel Sektör Kurumlarında Staj İmkanı</a:t>
            </a:r>
          </a:p>
          <a:p>
            <a:endParaRPr lang="tr-TR" dirty="0"/>
          </a:p>
        </p:txBody>
      </p:sp>
    </p:spTree>
    <p:extLst>
      <p:ext uri="{BB962C8B-B14F-4D97-AF65-F5344CB8AC3E}">
        <p14:creationId xmlns:p14="http://schemas.microsoft.com/office/powerpoint/2010/main" val="3240834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771"/>
            <a:ext cx="12192000" cy="5932457"/>
          </a:xfrm>
          <a:prstGeom prst="rect">
            <a:avLst/>
          </a:prstGeom>
        </p:spPr>
      </p:pic>
    </p:spTree>
    <p:extLst>
      <p:ext uri="{BB962C8B-B14F-4D97-AF65-F5344CB8AC3E}">
        <p14:creationId xmlns:p14="http://schemas.microsoft.com/office/powerpoint/2010/main" val="804820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33010" y="738527"/>
            <a:ext cx="6118894" cy="3693319"/>
          </a:xfrm>
          <a:prstGeom prst="rect">
            <a:avLst/>
          </a:prstGeom>
        </p:spPr>
        <p:txBody>
          <a:bodyPr wrap="square">
            <a:spAutoFit/>
          </a:bodyPr>
          <a:lstStyle/>
          <a:p>
            <a:r>
              <a:rPr lang="tr-TR" dirty="0" smtClean="0">
                <a:solidFill>
                  <a:srgbClr val="FF0000"/>
                </a:solidFill>
              </a:rPr>
              <a:t>İLÇEMİZ SİMAV</a:t>
            </a:r>
          </a:p>
          <a:p>
            <a:r>
              <a:rPr lang="tr-TR" dirty="0"/>
              <a:t>Kütahya ilinin batısında yer alan Simav, Ege ve Marmara Bölgeleri arasında bir sınır konumundadır. </a:t>
            </a:r>
            <a:endParaRPr lang="tr-TR" dirty="0" smtClean="0"/>
          </a:p>
          <a:p>
            <a:r>
              <a:rPr lang="tr-TR" dirty="0"/>
              <a:t>Simav ilçesinde kaplıca turizmi gelişmiştir. Toplam 700 yatak kapasiteli oteller ve apart şeklinde konaklama tesisleri mevcuttur.</a:t>
            </a:r>
          </a:p>
          <a:p>
            <a:r>
              <a:rPr lang="tr-TR" dirty="0"/>
              <a:t>Ayrıca ilçe merkezinde </a:t>
            </a:r>
            <a:r>
              <a:rPr lang="tr-TR" dirty="0" smtClean="0"/>
              <a:t>12000 </a:t>
            </a:r>
            <a:r>
              <a:rPr lang="tr-TR" dirty="0"/>
              <a:t>konut, jeotermal kaynaklı ısıtma sistemi ile ısıtılmaktadır. </a:t>
            </a:r>
            <a:r>
              <a:rPr lang="tr-TR" dirty="0" err="1"/>
              <a:t>Eynal</a:t>
            </a:r>
            <a:r>
              <a:rPr lang="tr-TR" dirty="0"/>
              <a:t> Kaplıcaları sağlık turizmi açısından ülkemizin sayılı tesislerinden biri olarak kabul edilmektedir. </a:t>
            </a:r>
          </a:p>
          <a:p>
            <a:endParaRPr lang="tr-TR" dirty="0"/>
          </a:p>
          <a:p>
            <a:endParaRPr lang="tr-TR" dirty="0"/>
          </a:p>
          <a:p>
            <a:endParaRPr lang="tr-TR"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904" y="1024128"/>
            <a:ext cx="5140804" cy="486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093" y="3605635"/>
            <a:ext cx="4395787" cy="310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93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70173" y="3244334"/>
            <a:ext cx="2376911" cy="646331"/>
          </a:xfrm>
          <a:prstGeom prst="rect">
            <a:avLst/>
          </a:prstGeom>
        </p:spPr>
        <p:txBody>
          <a:bodyPr wrap="square">
            <a:spAutoFit/>
          </a:bodyPr>
          <a:lstStyle/>
          <a:p>
            <a:endParaRPr lang="tr-TR" b="1" dirty="0" smtClean="0">
              <a:solidFill>
                <a:srgbClr val="FF0000"/>
              </a:solidFill>
            </a:endParaRPr>
          </a:p>
          <a:p>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285"/>
            <a:ext cx="12192000" cy="6363429"/>
          </a:xfrm>
          <a:prstGeom prst="rect">
            <a:avLst/>
          </a:prstGeom>
        </p:spPr>
      </p:pic>
    </p:spTree>
    <p:extLst>
      <p:ext uri="{BB962C8B-B14F-4D97-AF65-F5344CB8AC3E}">
        <p14:creationId xmlns:p14="http://schemas.microsoft.com/office/powerpoint/2010/main" val="1438755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OKULUMUZ VE TARİHÇESİ</a:t>
            </a:r>
            <a:r>
              <a:rPr lang="tr-TR" dirty="0"/>
              <a:t/>
            </a:r>
            <a:br>
              <a:rPr lang="tr-TR" dirty="0"/>
            </a:br>
            <a:endParaRPr lang="tr-TR" dirty="0"/>
          </a:p>
        </p:txBody>
      </p:sp>
      <p:pic>
        <p:nvPicPr>
          <p:cNvPr id="1026" name="Picture 2" descr="http://tip.ksbu.edu.tr/app/views/panel/ckfinder/userfiles/78/images/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2423" y="1825625"/>
            <a:ext cx="8163343"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Altbilgi Yer Tutucusu 3"/>
          <p:cNvSpPr>
            <a:spLocks noGrp="1"/>
          </p:cNvSpPr>
          <p:nvPr>
            <p:ph type="ftr" sz="quarter" idx="11"/>
          </p:nvPr>
        </p:nvSpPr>
        <p:spPr/>
        <p:txBody>
          <a:bodyPr/>
          <a:lstStyle/>
          <a:p>
            <a:r>
              <a:rPr lang="tr-TR" smtClean="0"/>
              <a:t>https://ksbu.edu.tr/</a:t>
            </a:r>
            <a:endParaRPr lang="tr-TR"/>
          </a:p>
        </p:txBody>
      </p:sp>
    </p:spTree>
    <p:extLst>
      <p:ext uri="{BB962C8B-B14F-4D97-AF65-F5344CB8AC3E}">
        <p14:creationId xmlns:p14="http://schemas.microsoft.com/office/powerpoint/2010/main" val="259234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229</TotalTime>
  <Words>2083</Words>
  <Application>Microsoft Office PowerPoint</Application>
  <PresentationFormat>Geniş ekran</PresentationFormat>
  <Paragraphs>192</Paragraphs>
  <Slides>39</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39</vt:i4>
      </vt:variant>
    </vt:vector>
  </HeadingPairs>
  <TitlesOfParts>
    <vt:vector size="49" baseType="lpstr">
      <vt:lpstr>Algerian</vt:lpstr>
      <vt:lpstr>Arial</vt:lpstr>
      <vt:lpstr>Calibri</vt:lpstr>
      <vt:lpstr>Century Gothic</vt:lpstr>
      <vt:lpstr>Montserrat-Light</vt:lpstr>
      <vt:lpstr>Roboto Bold</vt:lpstr>
      <vt:lpstr>Stencil</vt:lpstr>
      <vt:lpstr>Times New Roman</vt:lpstr>
      <vt:lpstr>Wingdings 3</vt:lpstr>
      <vt:lpstr>Duman</vt:lpstr>
      <vt:lpstr>                    KÜTAHYA SAĞLIK BİLİMLERİ ÜNİVERSİTESİ SİMAV SAĞLIK HİZMETLERİ MESLEK YÜKSEKOKULU </vt:lpstr>
      <vt:lpstr>PowerPoint Sunusu</vt:lpstr>
      <vt:lpstr>PowerPoint Sunusu</vt:lpstr>
      <vt:lpstr>PowerPoint Sunusu</vt:lpstr>
      <vt:lpstr>PowerPoint Sunusu</vt:lpstr>
      <vt:lpstr>PowerPoint Sunusu</vt:lpstr>
      <vt:lpstr>PowerPoint Sunusu</vt:lpstr>
      <vt:lpstr>PowerPoint Sunusu</vt:lpstr>
      <vt:lpstr>OKULUMUZ VE TARİHÇESİ </vt:lpstr>
      <vt:lpstr>PowerPoint Sunusu</vt:lpstr>
      <vt:lpstr>PowerPoint Sunusu</vt:lpstr>
      <vt:lpstr>Öğrencilerin Barınma Olanakları</vt:lpstr>
      <vt:lpstr>PowerPoint Sunusu</vt:lpstr>
      <vt:lpstr>AKADEMİK TAKVİM</vt:lpstr>
      <vt:lpstr>KÜTAHYA SAĞLIK BİLİMLERİ ÜNİVERSİTESİ 2020-2021 EĞİTİM ÖĞRETİM YILI GENEL AKADEMİK TAKVİMİ  </vt:lpstr>
      <vt:lpstr>PowerPoint Sunusu</vt:lpstr>
      <vt:lpstr>PowerPoint Sunusu</vt:lpstr>
      <vt:lpstr>Eğitim Öğretim Yönetmeliği ve Yönergeler</vt:lpstr>
      <vt:lpstr>PowerPoint Sunusu</vt:lpstr>
      <vt:lpstr>PowerPoint Sunusu</vt:lpstr>
      <vt:lpstr>DERS MUAFİYETİ</vt:lpstr>
      <vt:lpstr>SINAVLAR </vt:lpstr>
      <vt:lpstr>MEZUNİYET SINAVI </vt:lpstr>
      <vt:lpstr>MAZERET SINAVI </vt:lpstr>
      <vt:lpstr>BAŞARI NOTU</vt:lpstr>
      <vt:lpstr>PowerPoint Sunusu</vt:lpstr>
      <vt:lpstr>SINAV SONUÇLARINA İTİRAZ </vt:lpstr>
      <vt:lpstr>KOPYA ve CEZALARI</vt:lpstr>
      <vt:lpstr>DERS DEVAM ZORUNLULUĞU </vt:lpstr>
      <vt:lpstr>Uzaktan Eğitim</vt:lpstr>
      <vt:lpstr>PowerPoint Sunusu</vt:lpstr>
      <vt:lpstr>ZORUNLU STAJ DURUMU </vt:lpstr>
      <vt:lpstr>Başarılı/Başarısız öğrenciler </vt:lpstr>
      <vt:lpstr>Sınıf Belirleme</vt:lpstr>
      <vt:lpstr>MEZUNİYET </vt:lpstr>
      <vt:lpstr>Kayıt dondurma (Akademik izin)</vt:lpstr>
      <vt:lpstr>DANIŞMANLIK HİZMETLERİ</vt:lpstr>
      <vt:lpstr>SORUNLARIMIZI NASIL ÇÖZECEĞİZ??</vt:lpstr>
      <vt:lpstr>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KÜTAHYA SAĞLIK BİLİMLERİ ÜNİVERSİTESİ SİMAV SAĞLIK HİZMETLERİ MESLEK YÜKSEKOKULU</dc:title>
  <dc:creator>Lenovo</dc:creator>
  <cp:lastModifiedBy>Lenovo</cp:lastModifiedBy>
  <cp:revision>25</cp:revision>
  <dcterms:created xsi:type="dcterms:W3CDTF">2020-09-07T07:02:44Z</dcterms:created>
  <dcterms:modified xsi:type="dcterms:W3CDTF">2021-09-21T06:54:11Z</dcterms:modified>
</cp:coreProperties>
</file>